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9144000" cy="6858000"/>
  <p:embeddedFontLst>
    <p:embeddedFont>
      <p:font typeface="EB Garamond Medium" pitchFamily="2" charset="0"/>
      <p:regular r:id="rId4"/>
      <p:bold r:id="rId5"/>
      <p:italic r:id="rId6"/>
      <p:boldItalic r:id="rId7"/>
    </p:embeddedFont>
    <p:embeddedFont>
      <p:font typeface="EB Garamond"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65"/>
  </p:normalViewPr>
  <p:slideViewPr>
    <p:cSldViewPr snapToGrid="0">
      <p:cViewPr varScale="1">
        <p:scale>
          <a:sx n="24" d="100"/>
          <a:sy n="24" d="100"/>
        </p:scale>
        <p:origin x="264" y="84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1" cy="470408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1" cy="5608320"/>
          </a:xfrm>
          <a:prstGeom prst="rect">
            <a:avLst/>
          </a:prstGeom>
          <a:noFill/>
          <a:ln>
            <a:noFill/>
          </a:ln>
        </p:spPr>
        <p:txBody>
          <a:bodyPr spcFirstLastPara="1" wrap="square" lIns="313500" tIns="156750" rIns="313500" bIns="156750" anchor="t" anchorCtr="0">
            <a:no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1" y="-2451098"/>
            <a:ext cx="14483082" cy="29626559"/>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1" y="6537963"/>
            <a:ext cx="18724880" cy="740664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7"/>
            <a:ext cx="18724880" cy="21671280"/>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7" y="14102081"/>
            <a:ext cx="27980641" cy="4358640"/>
          </a:xfrm>
          <a:prstGeom prst="rect">
            <a:avLst/>
          </a:prstGeom>
          <a:noFill/>
          <a:ln>
            <a:noFill/>
          </a:ln>
        </p:spPr>
        <p:txBody>
          <a:bodyPr spcFirstLastPara="1" wrap="square" lIns="313500" tIns="156750" rIns="313500" bIns="156750" anchor="t" anchorCtr="0">
            <a:no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7" y="9301483"/>
            <a:ext cx="27980641" cy="4800598"/>
          </a:xfrm>
          <a:prstGeom prst="rect">
            <a:avLst/>
          </a:prstGeom>
          <a:noFill/>
          <a:ln>
            <a:noFill/>
          </a:ln>
        </p:spPr>
        <p:txBody>
          <a:bodyPr spcFirstLastPara="1" wrap="square" lIns="313500" tIns="156750" rIns="313500" bIns="156750" anchor="b" anchorCtr="0">
            <a:no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40"/>
              </a:spcBef>
              <a:spcAft>
                <a:spcPts val="0"/>
              </a:spcAft>
              <a:buClr>
                <a:srgbClr val="888888"/>
              </a:buClr>
              <a:buSzPts val="6200"/>
              <a:buNone/>
              <a:defRPr sz="6200">
                <a:solidFill>
                  <a:srgbClr val="888888"/>
                </a:solidFill>
              </a:defRPr>
            </a:lvl2pPr>
            <a:lvl3pPr marL="1371600" lvl="2" indent="-228600" algn="l">
              <a:spcBef>
                <a:spcPts val="1100"/>
              </a:spcBef>
              <a:spcAft>
                <a:spcPts val="0"/>
              </a:spcAft>
              <a:buClr>
                <a:srgbClr val="888888"/>
              </a:buClr>
              <a:buSzPts val="5500"/>
              <a:buNone/>
              <a:defRPr sz="55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22300" algn="l">
              <a:spcBef>
                <a:spcPts val="1240"/>
              </a:spcBef>
              <a:spcAft>
                <a:spcPts val="0"/>
              </a:spcAft>
              <a:buClr>
                <a:schemeClr val="dk1"/>
              </a:buClr>
              <a:buSzPts val="6200"/>
              <a:buChar char="–"/>
              <a:defRPr sz="6200"/>
            </a:lvl4pPr>
            <a:lvl5pPr marL="2286000" lvl="4" indent="-622300" algn="l">
              <a:spcBef>
                <a:spcPts val="1240"/>
              </a:spcBef>
              <a:spcAft>
                <a:spcPts val="0"/>
              </a:spcAft>
              <a:buClr>
                <a:schemeClr val="dk1"/>
              </a:buClr>
              <a:buSzPts val="6200"/>
              <a:buChar char="»"/>
              <a:defRPr sz="6200"/>
            </a:lvl5pPr>
            <a:lvl6pPr marL="2743200" lvl="5" indent="-622300" algn="l">
              <a:spcBef>
                <a:spcPts val="1240"/>
              </a:spcBef>
              <a:spcAft>
                <a:spcPts val="0"/>
              </a:spcAft>
              <a:buClr>
                <a:schemeClr val="dk1"/>
              </a:buClr>
              <a:buSzPts val="6200"/>
              <a:buChar char="•"/>
              <a:defRPr sz="6200"/>
            </a:lvl6pPr>
            <a:lvl7pPr marL="3200400" lvl="6" indent="-622300" algn="l">
              <a:spcBef>
                <a:spcPts val="1240"/>
              </a:spcBef>
              <a:spcAft>
                <a:spcPts val="0"/>
              </a:spcAft>
              <a:buClr>
                <a:schemeClr val="dk1"/>
              </a:buClr>
              <a:buSzPts val="6200"/>
              <a:buChar char="•"/>
              <a:defRPr sz="6200"/>
            </a:lvl7pPr>
            <a:lvl8pPr marL="3657600" lvl="7" indent="-622300" algn="l">
              <a:spcBef>
                <a:spcPts val="1240"/>
              </a:spcBef>
              <a:spcAft>
                <a:spcPts val="0"/>
              </a:spcAft>
              <a:buClr>
                <a:schemeClr val="dk1"/>
              </a:buClr>
              <a:buSzPts val="6200"/>
              <a:buChar char="•"/>
              <a:defRPr sz="6200"/>
            </a:lvl8pPr>
            <a:lvl9pPr marL="4114800" lvl="8" indent="-622300" algn="l">
              <a:spcBef>
                <a:spcPts val="1240"/>
              </a:spcBef>
              <a:spcAft>
                <a:spcPts val="0"/>
              </a:spcAft>
              <a:buClr>
                <a:schemeClr val="dk1"/>
              </a:buClr>
              <a:buSzPts val="6200"/>
              <a:buChar char="•"/>
              <a:defRPr sz="6200"/>
            </a:lvl9pPr>
          </a:lstStyle>
          <a:p>
            <a:endParaRPr/>
          </a:p>
        </p:txBody>
      </p:sp>
      <p:sp>
        <p:nvSpPr>
          <p:cNvPr id="32" name="Google Shape;32;p5"/>
          <p:cNvSpPr txBox="1">
            <a:spLocks noGrp="1"/>
          </p:cNvSpPr>
          <p:nvPr>
            <p:ph type="body" idx="2"/>
          </p:nvPr>
        </p:nvSpPr>
        <p:spPr>
          <a:xfrm>
            <a:off x="167335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22300" algn="l">
              <a:spcBef>
                <a:spcPts val="1240"/>
              </a:spcBef>
              <a:spcAft>
                <a:spcPts val="0"/>
              </a:spcAft>
              <a:buClr>
                <a:schemeClr val="dk1"/>
              </a:buClr>
              <a:buSzPts val="6200"/>
              <a:buChar char="–"/>
              <a:defRPr sz="6200"/>
            </a:lvl4pPr>
            <a:lvl5pPr marL="2286000" lvl="4" indent="-622300" algn="l">
              <a:spcBef>
                <a:spcPts val="1240"/>
              </a:spcBef>
              <a:spcAft>
                <a:spcPts val="0"/>
              </a:spcAft>
              <a:buClr>
                <a:schemeClr val="dk1"/>
              </a:buClr>
              <a:buSzPts val="6200"/>
              <a:buChar char="»"/>
              <a:defRPr sz="6200"/>
            </a:lvl5pPr>
            <a:lvl6pPr marL="2743200" lvl="5" indent="-622300" algn="l">
              <a:spcBef>
                <a:spcPts val="1240"/>
              </a:spcBef>
              <a:spcAft>
                <a:spcPts val="0"/>
              </a:spcAft>
              <a:buClr>
                <a:schemeClr val="dk1"/>
              </a:buClr>
              <a:buSzPts val="6200"/>
              <a:buChar char="•"/>
              <a:defRPr sz="6200"/>
            </a:lvl6pPr>
            <a:lvl7pPr marL="3200400" lvl="6" indent="-622300" algn="l">
              <a:spcBef>
                <a:spcPts val="1240"/>
              </a:spcBef>
              <a:spcAft>
                <a:spcPts val="0"/>
              </a:spcAft>
              <a:buClr>
                <a:schemeClr val="dk1"/>
              </a:buClr>
              <a:buSzPts val="6200"/>
              <a:buChar char="•"/>
              <a:defRPr sz="6200"/>
            </a:lvl7pPr>
            <a:lvl8pPr marL="3657600" lvl="7" indent="-622300" algn="l">
              <a:spcBef>
                <a:spcPts val="1240"/>
              </a:spcBef>
              <a:spcAft>
                <a:spcPts val="0"/>
              </a:spcAft>
              <a:buClr>
                <a:schemeClr val="dk1"/>
              </a:buClr>
              <a:buSzPts val="6200"/>
              <a:buChar char="•"/>
              <a:defRPr sz="6200"/>
            </a:lvl8pPr>
            <a:lvl9pPr marL="4114800" lvl="8" indent="-622300" algn="l">
              <a:spcBef>
                <a:spcPts val="1240"/>
              </a:spcBef>
              <a:spcAft>
                <a:spcPts val="0"/>
              </a:spcAft>
              <a:buClr>
                <a:schemeClr val="dk1"/>
              </a:buClr>
              <a:buSzPts val="6200"/>
              <a:buChar char="•"/>
              <a:defRPr sz="62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0" y="4912362"/>
            <a:ext cx="14544677" cy="2047238"/>
          </a:xfrm>
          <a:prstGeom prst="rect">
            <a:avLst/>
          </a:prstGeom>
          <a:noFill/>
          <a:ln>
            <a:noFill/>
          </a:ln>
        </p:spPr>
        <p:txBody>
          <a:bodyPr spcFirstLastPara="1" wrap="square" lIns="313500" tIns="156750" rIns="313500" bIns="156750" anchor="b" anchorCtr="0">
            <a:no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40"/>
              </a:spcBef>
              <a:spcAft>
                <a:spcPts val="0"/>
              </a:spcAft>
              <a:buClr>
                <a:schemeClr val="dk1"/>
              </a:buClr>
              <a:buSzPts val="6200"/>
              <a:buNone/>
              <a:defRPr sz="6200" b="1"/>
            </a:lvl3pPr>
            <a:lvl4pPr marL="1828800" lvl="3" indent="-228600" algn="l">
              <a:spcBef>
                <a:spcPts val="1100"/>
              </a:spcBef>
              <a:spcAft>
                <a:spcPts val="0"/>
              </a:spcAft>
              <a:buClr>
                <a:schemeClr val="dk1"/>
              </a:buClr>
              <a:buSzPts val="5500"/>
              <a:buNone/>
              <a:defRPr sz="5500" b="1"/>
            </a:lvl4pPr>
            <a:lvl5pPr marL="2286000" lvl="4" indent="-228600" algn="l">
              <a:spcBef>
                <a:spcPts val="1100"/>
              </a:spcBef>
              <a:spcAft>
                <a:spcPts val="0"/>
              </a:spcAft>
              <a:buClr>
                <a:schemeClr val="dk1"/>
              </a:buClr>
              <a:buSzPts val="5500"/>
              <a:buNone/>
              <a:defRPr sz="5500" b="1"/>
            </a:lvl5pPr>
            <a:lvl6pPr marL="2743200" lvl="5" indent="-228600" algn="l">
              <a:spcBef>
                <a:spcPts val="1100"/>
              </a:spcBef>
              <a:spcAft>
                <a:spcPts val="0"/>
              </a:spcAft>
              <a:buClr>
                <a:schemeClr val="dk1"/>
              </a:buClr>
              <a:buSzPts val="5500"/>
              <a:buNone/>
              <a:defRPr sz="5500" b="1"/>
            </a:lvl6pPr>
            <a:lvl7pPr marL="3200400" lvl="6" indent="-228600" algn="l">
              <a:spcBef>
                <a:spcPts val="1100"/>
              </a:spcBef>
              <a:spcAft>
                <a:spcPts val="0"/>
              </a:spcAft>
              <a:buClr>
                <a:schemeClr val="dk1"/>
              </a:buClr>
              <a:buSzPts val="5500"/>
              <a:buNone/>
              <a:defRPr sz="5500" b="1"/>
            </a:lvl7pPr>
            <a:lvl8pPr marL="3657600" lvl="7" indent="-228600" algn="l">
              <a:spcBef>
                <a:spcPts val="1100"/>
              </a:spcBef>
              <a:spcAft>
                <a:spcPts val="0"/>
              </a:spcAft>
              <a:buClr>
                <a:schemeClr val="dk1"/>
              </a:buClr>
              <a:buSzPts val="5500"/>
              <a:buNone/>
              <a:defRPr sz="5500" b="1"/>
            </a:lvl8pPr>
            <a:lvl9pPr marL="4114800" lvl="8" indent="-228600" algn="l">
              <a:spcBef>
                <a:spcPts val="1100"/>
              </a:spcBef>
              <a:spcAft>
                <a:spcPts val="0"/>
              </a:spcAft>
              <a:buClr>
                <a:schemeClr val="dk1"/>
              </a:buClr>
              <a:buSzPts val="5500"/>
              <a:buNone/>
              <a:defRPr sz="5500" b="1"/>
            </a:lvl9pPr>
          </a:lstStyle>
          <a:p>
            <a:endParaRPr/>
          </a:p>
        </p:txBody>
      </p:sp>
      <p:sp>
        <p:nvSpPr>
          <p:cNvPr id="39" name="Google Shape;39;p6"/>
          <p:cNvSpPr txBox="1">
            <a:spLocks noGrp="1"/>
          </p:cNvSpPr>
          <p:nvPr>
            <p:ph type="body" idx="2"/>
          </p:nvPr>
        </p:nvSpPr>
        <p:spPr>
          <a:xfrm>
            <a:off x="1645920" y="6959600"/>
            <a:ext cx="14544677" cy="12644122"/>
          </a:xfrm>
          <a:prstGeom prst="rect">
            <a:avLst/>
          </a:prstGeom>
          <a:noFill/>
          <a:ln>
            <a:noFill/>
          </a:ln>
        </p:spPr>
        <p:txBody>
          <a:bodyPr spcFirstLastPara="1" wrap="square" lIns="313500" tIns="156750" rIns="313500" bIns="156750" anchor="t" anchorCtr="0">
            <a:no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22300" algn="l">
              <a:spcBef>
                <a:spcPts val="1240"/>
              </a:spcBef>
              <a:spcAft>
                <a:spcPts val="0"/>
              </a:spcAft>
              <a:buClr>
                <a:schemeClr val="dk1"/>
              </a:buClr>
              <a:buSzPts val="6200"/>
              <a:buChar char="•"/>
              <a:defRPr sz="6200"/>
            </a:lvl3pPr>
            <a:lvl4pPr marL="1828800" lvl="3" indent="-577850" algn="l">
              <a:spcBef>
                <a:spcPts val="1100"/>
              </a:spcBef>
              <a:spcAft>
                <a:spcPts val="0"/>
              </a:spcAft>
              <a:buClr>
                <a:schemeClr val="dk1"/>
              </a:buClr>
              <a:buSzPts val="5500"/>
              <a:buChar char="–"/>
              <a:defRPr sz="5500"/>
            </a:lvl4pPr>
            <a:lvl5pPr marL="2286000" lvl="4" indent="-577850" algn="l">
              <a:spcBef>
                <a:spcPts val="1100"/>
              </a:spcBef>
              <a:spcAft>
                <a:spcPts val="0"/>
              </a:spcAft>
              <a:buClr>
                <a:schemeClr val="dk1"/>
              </a:buClr>
              <a:buSzPts val="5500"/>
              <a:buChar char="»"/>
              <a:defRPr sz="5500"/>
            </a:lvl5pPr>
            <a:lvl6pPr marL="2743200" lvl="5" indent="-577850" algn="l">
              <a:spcBef>
                <a:spcPts val="1100"/>
              </a:spcBef>
              <a:spcAft>
                <a:spcPts val="0"/>
              </a:spcAft>
              <a:buClr>
                <a:schemeClr val="dk1"/>
              </a:buClr>
              <a:buSzPts val="5500"/>
              <a:buChar char="•"/>
              <a:defRPr sz="5500"/>
            </a:lvl6pPr>
            <a:lvl7pPr marL="3200400" lvl="6" indent="-577850" algn="l">
              <a:spcBef>
                <a:spcPts val="1100"/>
              </a:spcBef>
              <a:spcAft>
                <a:spcPts val="0"/>
              </a:spcAft>
              <a:buClr>
                <a:schemeClr val="dk1"/>
              </a:buClr>
              <a:buSzPts val="5500"/>
              <a:buChar char="•"/>
              <a:defRPr sz="5500"/>
            </a:lvl7pPr>
            <a:lvl8pPr marL="3657600" lvl="7" indent="-577850" algn="l">
              <a:spcBef>
                <a:spcPts val="1100"/>
              </a:spcBef>
              <a:spcAft>
                <a:spcPts val="0"/>
              </a:spcAft>
              <a:buClr>
                <a:schemeClr val="dk1"/>
              </a:buClr>
              <a:buSzPts val="5500"/>
              <a:buChar char="•"/>
              <a:defRPr sz="5500"/>
            </a:lvl8pPr>
            <a:lvl9pPr marL="4114800" lvl="8" indent="-577850" algn="l">
              <a:spcBef>
                <a:spcPts val="1100"/>
              </a:spcBef>
              <a:spcAft>
                <a:spcPts val="0"/>
              </a:spcAft>
              <a:buClr>
                <a:schemeClr val="dk1"/>
              </a:buClr>
              <a:buSzPts val="5500"/>
              <a:buChar char="•"/>
              <a:defRPr sz="5500"/>
            </a:lvl9pPr>
          </a:lstStyle>
          <a:p>
            <a:endParaRPr/>
          </a:p>
        </p:txBody>
      </p:sp>
      <p:sp>
        <p:nvSpPr>
          <p:cNvPr id="40" name="Google Shape;40;p6"/>
          <p:cNvSpPr txBox="1">
            <a:spLocks noGrp="1"/>
          </p:cNvSpPr>
          <p:nvPr>
            <p:ph type="body" idx="3"/>
          </p:nvPr>
        </p:nvSpPr>
        <p:spPr>
          <a:xfrm>
            <a:off x="16722092" y="4912362"/>
            <a:ext cx="14550390" cy="2047238"/>
          </a:xfrm>
          <a:prstGeom prst="rect">
            <a:avLst/>
          </a:prstGeom>
          <a:noFill/>
          <a:ln>
            <a:noFill/>
          </a:ln>
        </p:spPr>
        <p:txBody>
          <a:bodyPr spcFirstLastPara="1" wrap="square" lIns="313500" tIns="156750" rIns="313500" bIns="156750" anchor="b" anchorCtr="0">
            <a:no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40"/>
              </a:spcBef>
              <a:spcAft>
                <a:spcPts val="0"/>
              </a:spcAft>
              <a:buClr>
                <a:schemeClr val="dk1"/>
              </a:buClr>
              <a:buSzPts val="6200"/>
              <a:buNone/>
              <a:defRPr sz="6200" b="1"/>
            </a:lvl3pPr>
            <a:lvl4pPr marL="1828800" lvl="3" indent="-228600" algn="l">
              <a:spcBef>
                <a:spcPts val="1100"/>
              </a:spcBef>
              <a:spcAft>
                <a:spcPts val="0"/>
              </a:spcAft>
              <a:buClr>
                <a:schemeClr val="dk1"/>
              </a:buClr>
              <a:buSzPts val="5500"/>
              <a:buNone/>
              <a:defRPr sz="5500" b="1"/>
            </a:lvl4pPr>
            <a:lvl5pPr marL="2286000" lvl="4" indent="-228600" algn="l">
              <a:spcBef>
                <a:spcPts val="1100"/>
              </a:spcBef>
              <a:spcAft>
                <a:spcPts val="0"/>
              </a:spcAft>
              <a:buClr>
                <a:schemeClr val="dk1"/>
              </a:buClr>
              <a:buSzPts val="5500"/>
              <a:buNone/>
              <a:defRPr sz="5500" b="1"/>
            </a:lvl5pPr>
            <a:lvl6pPr marL="2743200" lvl="5" indent="-228600" algn="l">
              <a:spcBef>
                <a:spcPts val="1100"/>
              </a:spcBef>
              <a:spcAft>
                <a:spcPts val="0"/>
              </a:spcAft>
              <a:buClr>
                <a:schemeClr val="dk1"/>
              </a:buClr>
              <a:buSzPts val="5500"/>
              <a:buNone/>
              <a:defRPr sz="5500" b="1"/>
            </a:lvl6pPr>
            <a:lvl7pPr marL="3200400" lvl="6" indent="-228600" algn="l">
              <a:spcBef>
                <a:spcPts val="1100"/>
              </a:spcBef>
              <a:spcAft>
                <a:spcPts val="0"/>
              </a:spcAft>
              <a:buClr>
                <a:schemeClr val="dk1"/>
              </a:buClr>
              <a:buSzPts val="5500"/>
              <a:buNone/>
              <a:defRPr sz="5500" b="1"/>
            </a:lvl7pPr>
            <a:lvl8pPr marL="3657600" lvl="7" indent="-228600" algn="l">
              <a:spcBef>
                <a:spcPts val="1100"/>
              </a:spcBef>
              <a:spcAft>
                <a:spcPts val="0"/>
              </a:spcAft>
              <a:buClr>
                <a:schemeClr val="dk1"/>
              </a:buClr>
              <a:buSzPts val="5500"/>
              <a:buNone/>
              <a:defRPr sz="5500" b="1"/>
            </a:lvl8pPr>
            <a:lvl9pPr marL="4114800" lvl="8" indent="-228600" algn="l">
              <a:spcBef>
                <a:spcPts val="1100"/>
              </a:spcBef>
              <a:spcAft>
                <a:spcPts val="0"/>
              </a:spcAft>
              <a:buClr>
                <a:schemeClr val="dk1"/>
              </a:buClr>
              <a:buSzPts val="5500"/>
              <a:buNone/>
              <a:defRPr sz="5500" b="1"/>
            </a:lvl9pPr>
          </a:lstStyle>
          <a:p>
            <a:endParaRPr/>
          </a:p>
        </p:txBody>
      </p:sp>
      <p:sp>
        <p:nvSpPr>
          <p:cNvPr id="41" name="Google Shape;41;p6"/>
          <p:cNvSpPr txBox="1">
            <a:spLocks noGrp="1"/>
          </p:cNvSpPr>
          <p:nvPr>
            <p:ph type="body" idx="4"/>
          </p:nvPr>
        </p:nvSpPr>
        <p:spPr>
          <a:xfrm>
            <a:off x="16722092" y="6959600"/>
            <a:ext cx="14550390" cy="12644122"/>
          </a:xfrm>
          <a:prstGeom prst="rect">
            <a:avLst/>
          </a:prstGeom>
          <a:noFill/>
          <a:ln>
            <a:noFill/>
          </a:ln>
        </p:spPr>
        <p:txBody>
          <a:bodyPr spcFirstLastPara="1" wrap="square" lIns="313500" tIns="156750" rIns="313500" bIns="156750" anchor="t" anchorCtr="0">
            <a:no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22300" algn="l">
              <a:spcBef>
                <a:spcPts val="1240"/>
              </a:spcBef>
              <a:spcAft>
                <a:spcPts val="0"/>
              </a:spcAft>
              <a:buClr>
                <a:schemeClr val="dk1"/>
              </a:buClr>
              <a:buSzPts val="6200"/>
              <a:buChar char="•"/>
              <a:defRPr sz="6200"/>
            </a:lvl3pPr>
            <a:lvl4pPr marL="1828800" lvl="3" indent="-577850" algn="l">
              <a:spcBef>
                <a:spcPts val="1100"/>
              </a:spcBef>
              <a:spcAft>
                <a:spcPts val="0"/>
              </a:spcAft>
              <a:buClr>
                <a:schemeClr val="dk1"/>
              </a:buClr>
              <a:buSzPts val="5500"/>
              <a:buChar char="–"/>
              <a:defRPr sz="5500"/>
            </a:lvl4pPr>
            <a:lvl5pPr marL="2286000" lvl="4" indent="-577850" algn="l">
              <a:spcBef>
                <a:spcPts val="1100"/>
              </a:spcBef>
              <a:spcAft>
                <a:spcPts val="0"/>
              </a:spcAft>
              <a:buClr>
                <a:schemeClr val="dk1"/>
              </a:buClr>
              <a:buSzPts val="5500"/>
              <a:buChar char="»"/>
              <a:defRPr sz="5500"/>
            </a:lvl5pPr>
            <a:lvl6pPr marL="2743200" lvl="5" indent="-577850" algn="l">
              <a:spcBef>
                <a:spcPts val="1100"/>
              </a:spcBef>
              <a:spcAft>
                <a:spcPts val="0"/>
              </a:spcAft>
              <a:buClr>
                <a:schemeClr val="dk1"/>
              </a:buClr>
              <a:buSzPts val="5500"/>
              <a:buChar char="•"/>
              <a:defRPr sz="5500"/>
            </a:lvl6pPr>
            <a:lvl7pPr marL="3200400" lvl="6" indent="-577850" algn="l">
              <a:spcBef>
                <a:spcPts val="1100"/>
              </a:spcBef>
              <a:spcAft>
                <a:spcPts val="0"/>
              </a:spcAft>
              <a:buClr>
                <a:schemeClr val="dk1"/>
              </a:buClr>
              <a:buSzPts val="5500"/>
              <a:buChar char="•"/>
              <a:defRPr sz="5500"/>
            </a:lvl7pPr>
            <a:lvl8pPr marL="3657600" lvl="7" indent="-577850" algn="l">
              <a:spcBef>
                <a:spcPts val="1100"/>
              </a:spcBef>
              <a:spcAft>
                <a:spcPts val="0"/>
              </a:spcAft>
              <a:buClr>
                <a:schemeClr val="dk1"/>
              </a:buClr>
              <a:buSzPts val="5500"/>
              <a:buChar char="•"/>
              <a:defRPr sz="5500"/>
            </a:lvl8pPr>
            <a:lvl9pPr marL="4114800" lvl="8" indent="-577850" algn="l">
              <a:spcBef>
                <a:spcPts val="1100"/>
              </a:spcBef>
              <a:spcAft>
                <a:spcPts val="0"/>
              </a:spcAft>
              <a:buClr>
                <a:schemeClr val="dk1"/>
              </a:buClr>
              <a:buSzPts val="5500"/>
              <a:buChar char="•"/>
              <a:defRPr sz="55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500" tIns="156750" rIns="313500" bIns="156750" anchor="b" anchorCtr="0">
            <a:no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1"/>
            <a:ext cx="18402300" cy="18729961"/>
          </a:xfrm>
          <a:prstGeom prst="rect">
            <a:avLst/>
          </a:prstGeom>
          <a:noFill/>
          <a:ln>
            <a:noFill/>
          </a:ln>
        </p:spPr>
        <p:txBody>
          <a:bodyPr spcFirstLastPara="1" wrap="square" lIns="313500" tIns="156750" rIns="313500" bIns="156750" anchor="t" anchorCtr="0">
            <a:no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1"/>
            <a:ext cx="10829927" cy="15011403"/>
          </a:xfrm>
          <a:prstGeom prst="rect">
            <a:avLst/>
          </a:prstGeom>
          <a:noFill/>
          <a:ln>
            <a:noFill/>
          </a:ln>
        </p:spPr>
        <p:txBody>
          <a:bodyPr spcFirstLastPara="1" wrap="square" lIns="313500" tIns="156750" rIns="313500" bIns="156750" anchor="t" anchorCtr="0">
            <a:no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2"/>
          </a:xfrm>
          <a:prstGeom prst="rect">
            <a:avLst/>
          </a:prstGeom>
          <a:noFill/>
          <a:ln>
            <a:noFill/>
          </a:ln>
        </p:spPr>
        <p:txBody>
          <a:bodyPr spcFirstLastPara="1" wrap="square" lIns="313500" tIns="156750" rIns="313500" bIns="156750" anchor="b" anchorCtr="0">
            <a:no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txBody>
          <a:bodyPr spcFirstLastPara="1" wrap="square" lIns="313500" tIns="156750" rIns="313500" bIns="156750" anchor="t" anchorCtr="0">
            <a:noAutofit/>
          </a:bodyPr>
          <a:lstStyle>
            <a:lvl1pPr marR="0" lvl="0"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452237" y="17175481"/>
            <a:ext cx="19751040" cy="2575558"/>
          </a:xfrm>
          <a:prstGeom prst="rect">
            <a:avLst/>
          </a:prstGeom>
          <a:noFill/>
          <a:ln>
            <a:noFill/>
          </a:ln>
        </p:spPr>
        <p:txBody>
          <a:bodyPr spcFirstLastPara="1" wrap="square" lIns="313500" tIns="156750" rIns="313500" bIns="156750" anchor="t" anchorCtr="0">
            <a:no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jpg"/><Relationship Id="rId3" Type="http://schemas.openxmlformats.org/officeDocument/2006/relationships/hyperlink" Target="https://yellowhammernews.com/the-sex-trafficking-superhighway-most-alabamians-dont-even-realize-runs-through-their-state/" TargetMode="External"/><Relationship Id="rId7" Type="http://schemas.openxmlformats.org/officeDocument/2006/relationships/hyperlink" Target="https://encstophumantrafficking.org/sugar-still-sweet/" TargetMode="External"/><Relationship Id="rId12"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sustan.edu/sites/default/files/groups/University%20Honors%20Program/Journals_two/18_odonnell.pdf" TargetMode="External"/><Relationship Id="rId11" Type="http://schemas.openxmlformats.org/officeDocument/2006/relationships/image" Target="../media/image4.png"/><Relationship Id="rId5" Type="http://schemas.openxmlformats.org/officeDocument/2006/relationships/hyperlink" Target="https://phys.org/news/2018-10-link-social-media-sex-trafficking.html" TargetMode="External"/><Relationship Id="rId10" Type="http://schemas.openxmlformats.org/officeDocument/2006/relationships/image" Target="../media/image3.png"/><Relationship Id="rId4" Type="http://schemas.openxmlformats.org/officeDocument/2006/relationships/hyperlink" Target="https://www.antislaverycommissioner.co.uk/media/1266/on-ramps-intersections-and-exit-routes.pdf" TargetMode="External"/><Relationship Id="rId9" Type="http://schemas.openxmlformats.org/officeDocument/2006/relationships/image" Target="../media/image2.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B265B"/>
            </a:gs>
            <a:gs pos="50000">
              <a:srgbClr val="BFCFEC"/>
            </a:gs>
            <a:gs pos="100000">
              <a:srgbClr val="E0E8F4"/>
            </a:gs>
          </a:gsLst>
          <a:lin ang="5400000" scaled="0"/>
        </a:gradFill>
        <a:effectLst/>
      </p:bgPr>
    </p:bg>
    <p:spTree>
      <p:nvGrpSpPr>
        <p:cNvPr id="1" name="Shape 83"/>
        <p:cNvGrpSpPr/>
        <p:nvPr/>
      </p:nvGrpSpPr>
      <p:grpSpPr>
        <a:xfrm>
          <a:off x="0" y="0"/>
          <a:ext cx="0" cy="0"/>
          <a:chOff x="0" y="0"/>
          <a:chExt cx="0" cy="0"/>
        </a:xfrm>
      </p:grpSpPr>
      <p:sp>
        <p:nvSpPr>
          <p:cNvPr id="84" name="Google Shape;84;p13"/>
          <p:cNvSpPr/>
          <p:nvPr/>
        </p:nvSpPr>
        <p:spPr>
          <a:xfrm flipH="1">
            <a:off x="25069800" y="11090050"/>
            <a:ext cx="7543800" cy="50856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5" name="Google Shape;85;p13"/>
          <p:cNvSpPr/>
          <p:nvPr/>
        </p:nvSpPr>
        <p:spPr>
          <a:xfrm flipH="1">
            <a:off x="25069800" y="16383000"/>
            <a:ext cx="7543800" cy="50856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6" name="Google Shape;86;p13"/>
          <p:cNvSpPr/>
          <p:nvPr/>
        </p:nvSpPr>
        <p:spPr>
          <a:xfrm>
            <a:off x="571500" y="163136"/>
            <a:ext cx="31965900" cy="3952800"/>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lt1"/>
              </a:solidFill>
              <a:latin typeface="Calibri"/>
              <a:ea typeface="Calibri"/>
              <a:cs typeface="Calibri"/>
              <a:sym typeface="Calibri"/>
            </a:endParaRPr>
          </a:p>
        </p:txBody>
      </p:sp>
      <p:sp>
        <p:nvSpPr>
          <p:cNvPr id="87" name="Google Shape;87;p13"/>
          <p:cNvSpPr txBox="1"/>
          <p:nvPr/>
        </p:nvSpPr>
        <p:spPr>
          <a:xfrm>
            <a:off x="1190625" y="472700"/>
            <a:ext cx="30762900" cy="3261000"/>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8800" b="1">
                <a:solidFill>
                  <a:schemeClr val="dk1"/>
                </a:solidFill>
                <a:latin typeface="EB Garamond"/>
                <a:ea typeface="EB Garamond"/>
                <a:cs typeface="EB Garamond"/>
                <a:sym typeface="EB Garamond"/>
              </a:rPr>
              <a:t>Swipe Left UA </a:t>
            </a:r>
            <a:endParaRPr sz="6600" b="1" i="0" u="none" strike="noStrike" cap="none">
              <a:solidFill>
                <a:schemeClr val="dk1"/>
              </a:solidFill>
              <a:latin typeface="EB Garamond"/>
              <a:ea typeface="EB Garamond"/>
              <a:cs typeface="EB Garamond"/>
              <a:sym typeface="EB Garamond"/>
            </a:endParaRPr>
          </a:p>
          <a:p>
            <a:pPr marL="0" marR="0" lvl="0" indent="0" algn="ctr" rtl="0">
              <a:spcBef>
                <a:spcPts val="1200"/>
              </a:spcBef>
              <a:spcAft>
                <a:spcPts val="0"/>
              </a:spcAft>
              <a:buNone/>
            </a:pPr>
            <a:r>
              <a:rPr lang="en-US" sz="3600" b="1">
                <a:solidFill>
                  <a:schemeClr val="dk1"/>
                </a:solidFill>
                <a:latin typeface="EB Garamond"/>
                <a:ea typeface="EB Garamond"/>
                <a:cs typeface="EB Garamond"/>
                <a:sym typeface="EB Garamond"/>
              </a:rPr>
              <a:t>Emma Bearden, Josh Britt, Tana Early, Kate Pitts and Carina Villarreal</a:t>
            </a:r>
            <a:endParaRPr sz="3600"/>
          </a:p>
          <a:p>
            <a:pPr marL="0" marR="0" lvl="0" indent="0" algn="ctr" rtl="0">
              <a:spcBef>
                <a:spcPts val="601"/>
              </a:spcBef>
              <a:spcAft>
                <a:spcPts val="0"/>
              </a:spcAft>
              <a:buNone/>
            </a:pPr>
            <a:r>
              <a:rPr lang="en-US" sz="4800" b="1" i="1">
                <a:latin typeface="EB Garamond"/>
                <a:ea typeface="EB Garamond"/>
                <a:cs typeface="EB Garamond"/>
                <a:sym typeface="EB Garamond"/>
              </a:rPr>
              <a:t>In Partnership with Alabama BEAMS and others</a:t>
            </a:r>
            <a:endParaRPr sz="4800" b="1" i="1">
              <a:latin typeface="EB Garamond"/>
              <a:ea typeface="EB Garamond"/>
              <a:cs typeface="EB Garamond"/>
              <a:sym typeface="EB Garamond"/>
            </a:endParaRPr>
          </a:p>
        </p:txBody>
      </p:sp>
      <p:sp>
        <p:nvSpPr>
          <p:cNvPr id="88" name="Google Shape;88;p13"/>
          <p:cNvSpPr/>
          <p:nvPr/>
        </p:nvSpPr>
        <p:spPr>
          <a:xfrm flipH="1">
            <a:off x="25003125" y="4457975"/>
            <a:ext cx="7543800" cy="65148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9" name="Google Shape;89;p13"/>
          <p:cNvSpPr/>
          <p:nvPr/>
        </p:nvSpPr>
        <p:spPr>
          <a:xfrm flipH="1">
            <a:off x="8763000" y="4457983"/>
            <a:ext cx="7543800" cy="170304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90" name="Google Shape;90;p13"/>
          <p:cNvSpPr/>
          <p:nvPr/>
        </p:nvSpPr>
        <p:spPr>
          <a:xfrm flipH="1">
            <a:off x="16916400" y="4457985"/>
            <a:ext cx="7543800" cy="170304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Clr>
                <a:srgbClr val="000000"/>
              </a:buClr>
              <a:buFont typeface="Arial"/>
              <a:buNone/>
            </a:pPr>
            <a:endParaRPr sz="8500" b="0" i="0" u="none" strike="noStrike" cap="none">
              <a:solidFill>
                <a:schemeClr val="dk1"/>
              </a:solidFill>
              <a:latin typeface="Calibri"/>
              <a:ea typeface="Calibri"/>
              <a:cs typeface="Calibri"/>
              <a:sym typeface="Calibri"/>
            </a:endParaRPr>
          </a:p>
        </p:txBody>
      </p:sp>
      <p:sp>
        <p:nvSpPr>
          <p:cNvPr id="91" name="Google Shape;91;p13"/>
          <p:cNvSpPr/>
          <p:nvPr/>
        </p:nvSpPr>
        <p:spPr>
          <a:xfrm flipH="1">
            <a:off x="581023" y="4457985"/>
            <a:ext cx="7543800" cy="17030415"/>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92" name="Google Shape;92;p13"/>
          <p:cNvSpPr txBox="1"/>
          <p:nvPr/>
        </p:nvSpPr>
        <p:spPr>
          <a:xfrm>
            <a:off x="8763000" y="4800600"/>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Evidence of Need</a:t>
            </a:r>
            <a:endParaRPr/>
          </a:p>
        </p:txBody>
      </p:sp>
      <p:sp>
        <p:nvSpPr>
          <p:cNvPr id="93" name="Google Shape;93;p13"/>
          <p:cNvSpPr txBox="1"/>
          <p:nvPr/>
        </p:nvSpPr>
        <p:spPr>
          <a:xfrm>
            <a:off x="25003123" y="4800598"/>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Sustainability</a:t>
            </a:r>
            <a:endParaRPr/>
          </a:p>
        </p:txBody>
      </p:sp>
      <p:sp>
        <p:nvSpPr>
          <p:cNvPr id="94" name="Google Shape;94;p13"/>
          <p:cNvSpPr txBox="1"/>
          <p:nvPr/>
        </p:nvSpPr>
        <p:spPr>
          <a:xfrm>
            <a:off x="581023" y="4800600"/>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Project Activities</a:t>
            </a:r>
            <a:endParaRPr/>
          </a:p>
        </p:txBody>
      </p:sp>
      <p:sp>
        <p:nvSpPr>
          <p:cNvPr id="95" name="Google Shape;95;p13"/>
          <p:cNvSpPr txBox="1"/>
          <p:nvPr/>
        </p:nvSpPr>
        <p:spPr>
          <a:xfrm>
            <a:off x="16916400" y="4800599"/>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EB Garamond"/>
                <a:ea typeface="EB Garamond"/>
                <a:cs typeface="EB Garamond"/>
                <a:sym typeface="EB Garamond"/>
              </a:rPr>
              <a:t>Intended Outcomes</a:t>
            </a:r>
            <a:endParaRPr/>
          </a:p>
        </p:txBody>
      </p:sp>
      <p:sp>
        <p:nvSpPr>
          <p:cNvPr id="96" name="Google Shape;96;p13"/>
          <p:cNvSpPr txBox="1"/>
          <p:nvPr/>
        </p:nvSpPr>
        <p:spPr>
          <a:xfrm>
            <a:off x="533400" y="6203950"/>
            <a:ext cx="7315200" cy="9492600"/>
          </a:xfrm>
          <a:prstGeom prst="rect">
            <a:avLst/>
          </a:prstGeom>
          <a:noFill/>
          <a:ln>
            <a:noFill/>
          </a:ln>
        </p:spPr>
        <p:txBody>
          <a:bodyPr spcFirstLastPara="1" wrap="square" lIns="91400" tIns="45675" rIns="91400" bIns="45675" anchor="t" anchorCtr="0">
            <a:noAutofit/>
          </a:bodyPr>
          <a:lstStyle/>
          <a:p>
            <a:pPr marL="457200" marR="0" lvl="0" indent="-355600" algn="l" rtl="0">
              <a:spcBef>
                <a:spcPts val="0"/>
              </a:spcBef>
              <a:spcAft>
                <a:spcPts val="0"/>
              </a:spcAft>
              <a:buClr>
                <a:schemeClr val="dk1"/>
              </a:buClr>
              <a:buSzPts val="2000"/>
              <a:buFont typeface="EB Garamond"/>
              <a:buAutoNum type="arabicPeriod"/>
            </a:pPr>
            <a:r>
              <a:rPr lang="en-US" sz="2000">
                <a:solidFill>
                  <a:schemeClr val="dk1"/>
                </a:solidFill>
                <a:latin typeface="EB Garamond Medium"/>
                <a:ea typeface="EB Garamond Medium"/>
                <a:cs typeface="EB Garamond Medium"/>
                <a:sym typeface="EB Garamond Medium"/>
              </a:rPr>
              <a:t>We will create an infographic to spread awareness of sex trafficking by digital means. It will be distributed through educational dorm move-in packages by the Women and Gender Resource Center to all freshmen. The infographic will be front and back with 1-4 steps to protect yourself and others against digital sex trafficking along with the hashtag #SwipeLeftUA. </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endParaRPr sz="2000">
              <a:solidFill>
                <a:schemeClr val="dk1"/>
              </a:solidFill>
              <a:latin typeface="EB Garamond Medium"/>
              <a:ea typeface="EB Garamond Medium"/>
              <a:cs typeface="EB Garamond Medium"/>
              <a:sym typeface="EB Garamond Medium"/>
            </a:endParaRPr>
          </a:p>
          <a:p>
            <a:pPr marL="457200" marR="0" lvl="0" indent="-355600" algn="l" rtl="0">
              <a:spcBef>
                <a:spcPts val="0"/>
              </a:spcBef>
              <a:spcAft>
                <a:spcPts val="0"/>
              </a:spcAft>
              <a:buClr>
                <a:schemeClr val="dk1"/>
              </a:buClr>
              <a:buSzPts val="2000"/>
              <a:buFont typeface="EB Garamond"/>
              <a:buAutoNum type="arabicPeriod"/>
            </a:pPr>
            <a:r>
              <a:rPr lang="en-US" sz="2000">
                <a:solidFill>
                  <a:schemeClr val="dk1"/>
                </a:solidFill>
                <a:latin typeface="EB Garamond Medium"/>
                <a:ea typeface="EB Garamond Medium"/>
                <a:cs typeface="EB Garamond Medium"/>
                <a:sym typeface="EB Garamond Medium"/>
              </a:rPr>
              <a:t>We will host a workshop on sex trafficking through digital means led by the West Alabama Human Trafficking Task Force. The workshop will cover examples of incidences of human trafficking, particularly in the Tuscaloosa area, along with the dangers of “sugar baby” dating through websites like SeekingArrangements.com. At the end of the workshop we will train participants in how to recognize a sex trafficker and take action. </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endParaRPr sz="2000">
              <a:solidFill>
                <a:schemeClr val="dk1"/>
              </a:solidFill>
              <a:latin typeface="EB Garamond Medium"/>
              <a:ea typeface="EB Garamond Medium"/>
              <a:cs typeface="EB Garamond Medium"/>
              <a:sym typeface="EB Garamond Medium"/>
            </a:endParaRPr>
          </a:p>
          <a:p>
            <a:pPr marL="457200" marR="0" lvl="0" indent="-355600" algn="l" rtl="0">
              <a:spcBef>
                <a:spcPts val="0"/>
              </a:spcBef>
              <a:spcAft>
                <a:spcPts val="0"/>
              </a:spcAft>
              <a:buClr>
                <a:schemeClr val="dk1"/>
              </a:buClr>
              <a:buSzPts val="2000"/>
              <a:buFont typeface="EB Garamond"/>
              <a:buAutoNum type="arabicPeriod"/>
            </a:pPr>
            <a:r>
              <a:rPr lang="en-US" sz="2000">
                <a:solidFill>
                  <a:schemeClr val="dk1"/>
                </a:solidFill>
                <a:latin typeface="EB Garamond Medium"/>
                <a:ea typeface="EB Garamond Medium"/>
                <a:cs typeface="EB Garamond Medium"/>
                <a:sym typeface="EB Garamond Medium"/>
              </a:rPr>
              <a:t>We will create a social media campaign, primarily throughout Human Trafficking Awareness Month in January. “Swipe Left UA” accounts will be created on Twitter, Facebook, and Instagram, posting information to raise awareness of sex trafficking through digital means and reminders of our events. We will partner with student organizations and Greek life, taking their pictures with a “Swipe Left UA” sign. To ensure we reach a large audience we will host a competition in the beginning of January, in which the organization who gets the most likes on their picture wins $500 towards the cause of their choice.</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endParaRPr sz="2000">
              <a:solidFill>
                <a:schemeClr val="dk1"/>
              </a:solidFill>
              <a:latin typeface="EB Garamond Medium"/>
              <a:ea typeface="EB Garamond Medium"/>
              <a:cs typeface="EB Garamond Medium"/>
              <a:sym typeface="EB Garamond Medium"/>
            </a:endParaRPr>
          </a:p>
          <a:p>
            <a:pPr marL="457200" marR="0" lvl="0" indent="-355600" algn="l" rtl="0">
              <a:spcBef>
                <a:spcPts val="0"/>
              </a:spcBef>
              <a:spcAft>
                <a:spcPts val="0"/>
              </a:spcAft>
              <a:buClr>
                <a:schemeClr val="dk1"/>
              </a:buClr>
              <a:buSzPts val="2000"/>
              <a:buFont typeface="EB Garamond"/>
              <a:buAutoNum type="arabicPeriod"/>
            </a:pPr>
            <a:r>
              <a:rPr lang="en-US" sz="2000">
                <a:solidFill>
                  <a:schemeClr val="dk1"/>
                </a:solidFill>
                <a:latin typeface="EB Garamond Medium"/>
                <a:ea typeface="EB Garamond Medium"/>
                <a:cs typeface="EB Garamond Medium"/>
                <a:sym typeface="EB Garamond Medium"/>
              </a:rPr>
              <a:t>We will table for two weeks in January, enlisting Blackburn students to spread further awareness of sex trafficking through digital means. The tabling will take place in the Ferguson Student Center, where we will educate students and hand out “#SwipeLeftUA” stickers. </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l" rtl="0">
              <a:spcBef>
                <a:spcPts val="0"/>
              </a:spcBef>
              <a:spcAft>
                <a:spcPts val="0"/>
              </a:spcAft>
              <a:buNone/>
            </a:pPr>
            <a:endParaRPr/>
          </a:p>
        </p:txBody>
      </p:sp>
      <p:sp>
        <p:nvSpPr>
          <p:cNvPr id="97" name="Google Shape;97;p13"/>
          <p:cNvSpPr txBox="1"/>
          <p:nvPr/>
        </p:nvSpPr>
        <p:spPr>
          <a:xfrm>
            <a:off x="9067800" y="6203952"/>
            <a:ext cx="7010400" cy="9645600"/>
          </a:xfrm>
          <a:prstGeom prst="rect">
            <a:avLst/>
          </a:prstGeom>
          <a:noFill/>
          <a:ln>
            <a:noFill/>
          </a:ln>
        </p:spPr>
        <p:txBody>
          <a:bodyPr spcFirstLastPara="1" wrap="square" lIns="61125" tIns="30550" rIns="61125" bIns="30550" anchor="t" anchorCtr="0">
            <a:noAutofit/>
          </a:bodyPr>
          <a:lstStyle/>
          <a:p>
            <a:pPr marL="0" lvl="0" indent="457200" algn="l" rtl="0">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Human trafficking is the second-largest criminal industry in the world today. While human trafficking is widespread, it is heavily concentrated in the southeastern United States along U.S. Interstate 20. The proximity of this sex-trafficking corridor to the University of Alabama makes the threat of internet-based sex-trafficking recruitment all the more severe. According to the Polaris Project, the use of the internet and social media platforms to coerce individuals into sex trafficking has been and continues to be a significant issue. They report that victims are baited by false job offers or flattery and feigned romance, and are offered to be flown out to accept the job or to meet in person, only to be trafficked. </a:t>
            </a:r>
            <a:endParaRPr sz="2000"/>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0" algn="l" rtl="0">
              <a:spcBef>
                <a:spcPts val="0"/>
              </a:spcBef>
              <a:spcAft>
                <a:spcPts val="0"/>
              </a:spcAft>
              <a:buSzPts val="1100"/>
              <a:buNone/>
            </a:pPr>
            <a:endParaRPr sz="2000">
              <a:solidFill>
                <a:schemeClr val="dk1"/>
              </a:solidFill>
              <a:latin typeface="EB Garamond"/>
              <a:ea typeface="EB Garamond"/>
              <a:cs typeface="EB Garamond"/>
              <a:sym typeface="EB Garamond"/>
            </a:endParaRPr>
          </a:p>
          <a:p>
            <a:pPr marL="0" lvl="0" indent="457200" algn="l" rtl="0">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457200" algn="l" rtl="0">
              <a:spcBef>
                <a:spcPts val="0"/>
              </a:spcBef>
              <a:spcAft>
                <a:spcPts val="0"/>
              </a:spcAft>
              <a:buSzPts val="1100"/>
              <a:buNone/>
            </a:pPr>
            <a:endParaRPr sz="2000">
              <a:solidFill>
                <a:schemeClr val="dk1"/>
              </a:solidFill>
              <a:latin typeface="EB Garamond Medium"/>
              <a:ea typeface="EB Garamond Medium"/>
              <a:cs typeface="EB Garamond Medium"/>
              <a:sym typeface="EB Garamond Medium"/>
            </a:endParaRPr>
          </a:p>
          <a:p>
            <a:pPr marL="0" lvl="0" indent="457200" algn="l" rtl="0">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In a related vein, an increasingly popular gateway to sex trafficking is sugar-dating. Essentially, an older middle to upper-class man or woman seeks to maintain a relationship, often involving some sort of sex work, with a much younger individual. The definition of this relationship varies greatly, and it is most frequently between an older man and a younger woman. There are many internet platforms dedicated to connecting sugar daddies and sugar babies, but one of the most ubiquitous is SeekingArangements.com. </a:t>
            </a:r>
            <a:r>
              <a:rPr lang="en-US" sz="2400" b="1">
                <a:solidFill>
                  <a:schemeClr val="dk1"/>
                </a:solidFill>
                <a:latin typeface="EB Garamond"/>
                <a:ea typeface="EB Garamond"/>
                <a:cs typeface="EB Garamond"/>
                <a:sym typeface="EB Garamond"/>
              </a:rPr>
              <a:t>This website often targets college women, using advertisements like: “Sugar Baby University: Say goodbye to college debt and hello to a higher class education,”</a:t>
            </a:r>
            <a:r>
              <a:rPr lang="en-US" sz="2000">
                <a:solidFill>
                  <a:schemeClr val="dk1"/>
                </a:solidFill>
                <a:latin typeface="EB Garamond Medium"/>
                <a:ea typeface="EB Garamond Medium"/>
                <a:cs typeface="EB Garamond Medium"/>
                <a:sym typeface="EB Garamond Medium"/>
              </a:rPr>
              <a:t> and offers lucrative account incentives for signing up with a .edu email address. According to the site’s founder, Brandon Wade, of the over </a:t>
            </a:r>
            <a:r>
              <a:rPr lang="en-US" sz="2000" b="1">
                <a:solidFill>
                  <a:schemeClr val="dk1"/>
                </a:solidFill>
                <a:latin typeface="EB Garamond"/>
                <a:ea typeface="EB Garamond"/>
                <a:cs typeface="EB Garamond"/>
                <a:sym typeface="EB Garamond"/>
              </a:rPr>
              <a:t>800,000 members, around 35% are students.</a:t>
            </a:r>
            <a:r>
              <a:rPr lang="en-US" sz="2000">
                <a:solidFill>
                  <a:schemeClr val="dk1"/>
                </a:solidFill>
                <a:latin typeface="EB Garamond Medium"/>
                <a:ea typeface="EB Garamond Medium"/>
                <a:cs typeface="EB Garamond Medium"/>
                <a:sym typeface="EB Garamond Medium"/>
              </a:rPr>
              <a:t> This cycle of young college students being pulled into a world of sex work, without fully realizing what they are doing, is often perpetuated by a culture of acceptance for the practice, though there is a significant lack of firm knowledge and legal protections in this field than in prostitution. </a:t>
            </a:r>
            <a:endParaRPr sz="2000"/>
          </a:p>
        </p:txBody>
      </p:sp>
      <p:sp>
        <p:nvSpPr>
          <p:cNvPr id="98" name="Google Shape;98;p13"/>
          <p:cNvSpPr txBox="1"/>
          <p:nvPr/>
        </p:nvSpPr>
        <p:spPr>
          <a:xfrm>
            <a:off x="17221200" y="6203947"/>
            <a:ext cx="6934200" cy="8045453"/>
          </a:xfrm>
          <a:prstGeom prst="rect">
            <a:avLst/>
          </a:prstGeom>
          <a:noFill/>
          <a:ln>
            <a:noFill/>
          </a:ln>
        </p:spPr>
        <p:txBody>
          <a:bodyPr spcFirstLastPara="1" wrap="square" lIns="57150" tIns="30550" rIns="61125" bIns="30550" anchor="t" anchorCtr="0">
            <a:noAutofit/>
          </a:bodyPr>
          <a:lstStyle/>
          <a:p>
            <a:pPr marL="0" marR="0" lvl="0" indent="0" algn="l" rtl="0">
              <a:spcBef>
                <a:spcPts val="0"/>
              </a:spcBef>
              <a:spcAft>
                <a:spcPts val="0"/>
              </a:spcAft>
              <a:buNone/>
            </a:pPr>
            <a:r>
              <a:rPr lang="en-US" sz="2000">
                <a:latin typeface="Times New Roman"/>
                <a:ea typeface="Times New Roman"/>
                <a:cs typeface="Times New Roman"/>
                <a:sym typeface="Times New Roman"/>
              </a:rPr>
              <a:t>	</a:t>
            </a:r>
            <a:r>
              <a:rPr lang="en-US" sz="2000">
                <a:solidFill>
                  <a:schemeClr val="dk1"/>
                </a:solidFill>
                <a:latin typeface="EB Garamond Medium"/>
                <a:ea typeface="EB Garamond Medium"/>
                <a:cs typeface="EB Garamond Medium"/>
                <a:sym typeface="EB Garamond Medium"/>
              </a:rPr>
              <a:t>The intended outcome of this project is to increase awareness on the dangers of sex trafficking by digital means, create a dialogue on campus around the subject in congruence with Human Trafficking Awareness Month, and educating incoming students through information disseminated  annually at move-in. </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r>
              <a:rPr lang="en-US" sz="2000">
                <a:solidFill>
                  <a:schemeClr val="dk1"/>
                </a:solidFill>
                <a:latin typeface="EB Garamond Medium"/>
                <a:ea typeface="EB Garamond Medium"/>
                <a:cs typeface="EB Garamond Medium"/>
                <a:sym typeface="EB Garamond Medium"/>
              </a:rPr>
              <a:t>Each initiative has specific goals and outcomes. Through the partnership with the Women and Gender Resource Center, we intend to reach the incoming student population through providing the educational materials as a part of move-in packages. Early exposure to this information can help form cautious decisions in relation to online dating sites. </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None/>
            </a:pPr>
            <a:r>
              <a:rPr lang="en-US" sz="2000">
                <a:solidFill>
                  <a:schemeClr val="dk1"/>
                </a:solidFill>
                <a:latin typeface="EB Garamond Medium"/>
                <a:ea typeface="EB Garamond Medium"/>
                <a:cs typeface="EB Garamond Medium"/>
                <a:sym typeface="EB Garamond Medium"/>
              </a:rPr>
              <a:t>Through the educational workshops led by the West Alabama Human Trafficking Task Force, we intend to train attendees to identify sex trafficking in their communities and how to take action against it. Not only will the workshops help create much needed  dialogue on a hard subject but also equip attendees to identify human trafficking in their own communities. </a:t>
            </a:r>
            <a:endParaRPr sz="2000">
              <a:solidFill>
                <a:schemeClr val="dk1"/>
              </a:solidFill>
              <a:latin typeface="EB Garamond Medium"/>
              <a:ea typeface="EB Garamond Medium"/>
              <a:cs typeface="EB Garamond Medium"/>
              <a:sym typeface="EB Garamond Medium"/>
            </a:endParaRPr>
          </a:p>
          <a:p>
            <a:pPr marL="0" marR="0" lvl="0" indent="0" algn="l" rtl="0">
              <a:spcBef>
                <a:spcPts val="0"/>
              </a:spcBef>
              <a:spcAft>
                <a:spcPts val="0"/>
              </a:spcAft>
              <a:buClr>
                <a:srgbClr val="000000"/>
              </a:buClr>
              <a:buFont typeface="Arial"/>
              <a:buNone/>
            </a:pPr>
            <a:r>
              <a:rPr lang="en-US" sz="2000">
                <a:solidFill>
                  <a:schemeClr val="dk1"/>
                </a:solidFill>
                <a:latin typeface="EB Garamond Medium"/>
                <a:ea typeface="EB Garamond Medium"/>
                <a:cs typeface="EB Garamond Medium"/>
                <a:sym typeface="EB Garamond Medium"/>
              </a:rPr>
              <a:t>Both the social media campaign and tabling initiative have the same end goal in mind, to make university students aware of the dangers of digital sex trafficking. Through these two initiatives, we hope to make the dangers of digital sex trafficking more well known through relatable and memorable exchanges either through social media or a conversation at one of the tabling events. </a:t>
            </a:r>
            <a:endParaRPr sz="2000">
              <a:solidFill>
                <a:schemeClr val="dk1"/>
              </a:solidFill>
              <a:latin typeface="EB Garamond Medium"/>
              <a:ea typeface="EB Garamond Medium"/>
              <a:cs typeface="EB Garamond Medium"/>
              <a:sym typeface="EB Garamond Medium"/>
            </a:endParaRPr>
          </a:p>
        </p:txBody>
      </p:sp>
      <p:sp>
        <p:nvSpPr>
          <p:cNvPr id="99" name="Google Shape;99;p13"/>
          <p:cNvSpPr txBox="1"/>
          <p:nvPr/>
        </p:nvSpPr>
        <p:spPr>
          <a:xfrm>
            <a:off x="25298400" y="6203950"/>
            <a:ext cx="6934200" cy="4560900"/>
          </a:xfrm>
          <a:prstGeom prst="rect">
            <a:avLst/>
          </a:prstGeom>
          <a:noFill/>
          <a:ln>
            <a:noFill/>
          </a:ln>
        </p:spPr>
        <p:txBody>
          <a:bodyPr spcFirstLastPara="1" wrap="square" lIns="61125" tIns="30550" rIns="61125" bIns="30550" anchor="t" anchorCtr="0">
            <a:noAutofit/>
          </a:bodyPr>
          <a:lstStyle/>
          <a:p>
            <a:pPr marL="0" marR="0" lvl="0" indent="0" algn="l" rtl="0">
              <a:spcBef>
                <a:spcPts val="0"/>
              </a:spcBef>
              <a:spcAft>
                <a:spcPts val="0"/>
              </a:spcAft>
              <a:buNone/>
            </a:pPr>
            <a:r>
              <a:rPr lang="en-US" sz="2000">
                <a:solidFill>
                  <a:schemeClr val="dk1"/>
                </a:solidFill>
                <a:latin typeface="EB Garamond"/>
                <a:ea typeface="EB Garamond"/>
                <a:cs typeface="EB Garamond"/>
                <a:sym typeface="EB Garamond"/>
              </a:rPr>
              <a:t>Our main method of continued implementation is our educational outreach. One training session at our workshop will reach many people, and each person who attends our training session will be equipped with the knowledge to educate others, exponentially growing the population of individuals at the University of Alabama who will be aware of the signs of sex trafficking and how to help survivors.   </a:t>
            </a:r>
            <a:endParaRPr sz="2000">
              <a:solidFill>
                <a:schemeClr val="dk1"/>
              </a:solidFill>
              <a:latin typeface="EB Garamond"/>
              <a:ea typeface="EB Garamond"/>
              <a:cs typeface="EB Garamond"/>
              <a:sym typeface="EB Garamond"/>
            </a:endParaRPr>
          </a:p>
          <a:p>
            <a:pPr marL="0" marR="0" lvl="0" indent="0" algn="l" rtl="0">
              <a:spcBef>
                <a:spcPts val="0"/>
              </a:spcBef>
              <a:spcAft>
                <a:spcPts val="0"/>
              </a:spcAft>
              <a:buNone/>
            </a:pPr>
            <a:r>
              <a:rPr lang="en-US" sz="2000">
                <a:solidFill>
                  <a:schemeClr val="dk1"/>
                </a:solidFill>
                <a:latin typeface="EB Garamond"/>
                <a:ea typeface="EB Garamond"/>
                <a:cs typeface="EB Garamond"/>
                <a:sym typeface="EB Garamond"/>
              </a:rPr>
              <a:t>We will also make our educational materials available every fall semester to be included in the dorm move-in packets for incoming freshman. This is vital time to educate college students as they are faced with lots of new opportunities and information, and are vulnerable to pressure from external sources. Learning about sex trafficking as freshman will also increase the pool of students equipped to identify trafficking situations, and help survivors.</a:t>
            </a:r>
            <a:endParaRPr sz="2000">
              <a:solidFill>
                <a:schemeClr val="dk1"/>
              </a:solidFill>
              <a:latin typeface="EB Garamond"/>
              <a:ea typeface="EB Garamond"/>
              <a:cs typeface="EB Garamond"/>
              <a:sym typeface="EB Garamond"/>
            </a:endParaRPr>
          </a:p>
          <a:p>
            <a:pPr marL="0" marR="0" lvl="0" indent="0" algn="l"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l"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a:p>
            <a:pPr marL="0" marR="0" lvl="0" indent="0" algn="l" rtl="0">
              <a:spcBef>
                <a:spcPts val="0"/>
              </a:spcBef>
              <a:spcAft>
                <a:spcPts val="0"/>
              </a:spcAft>
              <a:buNone/>
            </a:pPr>
            <a:endParaRPr sz="2000" b="0" i="0" u="none" strike="noStrike" cap="none">
              <a:solidFill>
                <a:schemeClr val="dk1"/>
              </a:solidFill>
              <a:latin typeface="EB Garamond"/>
              <a:ea typeface="EB Garamond"/>
              <a:cs typeface="EB Garamond"/>
              <a:sym typeface="EB Garamond"/>
            </a:endParaRPr>
          </a:p>
        </p:txBody>
      </p:sp>
      <p:sp>
        <p:nvSpPr>
          <p:cNvPr id="100" name="Google Shape;100;p13"/>
          <p:cNvSpPr txBox="1"/>
          <p:nvPr/>
        </p:nvSpPr>
        <p:spPr>
          <a:xfrm>
            <a:off x="8748700" y="9578800"/>
            <a:ext cx="7543800" cy="1764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EB Garamond"/>
                <a:ea typeface="EB Garamond"/>
                <a:cs typeface="EB Garamond"/>
                <a:sym typeface="EB Garamond"/>
              </a:rPr>
              <a:t>Sex Trafficking </a:t>
            </a:r>
            <a:endParaRPr sz="4800">
              <a:solidFill>
                <a:schemeClr val="dk1"/>
              </a:solidFill>
              <a:latin typeface="EB Garamond"/>
              <a:ea typeface="EB Garamond"/>
              <a:cs typeface="EB Garamond"/>
              <a:sym typeface="EB Garamond"/>
            </a:endParaRPr>
          </a:p>
          <a:p>
            <a:pPr marL="0" marR="0" lvl="0" indent="0" algn="ctr" rtl="0">
              <a:spcBef>
                <a:spcPts val="0"/>
              </a:spcBef>
              <a:spcAft>
                <a:spcPts val="0"/>
              </a:spcAft>
              <a:buNone/>
            </a:pPr>
            <a:r>
              <a:rPr lang="en-US" sz="4800">
                <a:solidFill>
                  <a:schemeClr val="dk1"/>
                </a:solidFill>
                <a:latin typeface="EB Garamond"/>
                <a:ea typeface="EB Garamond"/>
                <a:cs typeface="EB Garamond"/>
                <a:sym typeface="EB Garamond"/>
              </a:rPr>
              <a:t>Hotspots Across the U.S.</a:t>
            </a:r>
            <a:endParaRPr sz="4800"/>
          </a:p>
        </p:txBody>
      </p:sp>
      <p:sp>
        <p:nvSpPr>
          <p:cNvPr id="101" name="Google Shape;101;p13"/>
          <p:cNvSpPr txBox="1"/>
          <p:nvPr/>
        </p:nvSpPr>
        <p:spPr>
          <a:xfrm>
            <a:off x="24998361" y="16597716"/>
            <a:ext cx="75342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0" i="0" u="none" strike="noStrike" cap="none">
                <a:solidFill>
                  <a:schemeClr val="dk1"/>
                </a:solidFill>
                <a:latin typeface="EB Garamond"/>
                <a:ea typeface="EB Garamond"/>
                <a:cs typeface="EB Garamond"/>
                <a:sym typeface="EB Garamond"/>
              </a:rPr>
              <a:t>Bibliography</a:t>
            </a:r>
            <a:endParaRPr/>
          </a:p>
        </p:txBody>
      </p:sp>
      <p:sp>
        <p:nvSpPr>
          <p:cNvPr id="102" name="Google Shape;102;p13"/>
          <p:cNvSpPr txBox="1"/>
          <p:nvPr/>
        </p:nvSpPr>
        <p:spPr>
          <a:xfrm>
            <a:off x="25160300" y="17498025"/>
            <a:ext cx="7086600" cy="3412800"/>
          </a:xfrm>
          <a:prstGeom prst="rect">
            <a:avLst/>
          </a:prstGeom>
          <a:noFill/>
          <a:ln>
            <a:noFill/>
          </a:ln>
        </p:spPr>
        <p:txBody>
          <a:bodyPr spcFirstLastPara="1" wrap="square" lIns="61150" tIns="30575" rIns="61150" bIns="30575" anchor="t" anchorCtr="0">
            <a:noAutofit/>
          </a:bodyPr>
          <a:lstStyle/>
          <a:p>
            <a:pPr marL="342900" marR="0" lvl="0" indent="-342900" algn="l" rtl="0">
              <a:lnSpc>
                <a:spcPct val="95000"/>
              </a:lnSpc>
              <a:spcBef>
                <a:spcPts val="0"/>
              </a:spcBef>
              <a:spcAft>
                <a:spcPts val="0"/>
              </a:spcAft>
              <a:buNone/>
            </a:pPr>
            <a:endParaRPr sz="1600" b="1" i="0" u="sng" strike="noStrike" cap="none">
              <a:solidFill>
                <a:schemeClr val="dk1"/>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Font typeface="EB Garamond"/>
              <a:buAutoNum type="arabicPeriod"/>
            </a:pPr>
            <a:r>
              <a:rPr lang="en-US" sz="1000">
                <a:solidFill>
                  <a:schemeClr val="dk1"/>
                </a:solidFill>
              </a:rPr>
              <a:t> "The 'Sex Trafficking Superhighway' most Alabamians don't even ...." </a:t>
            </a:r>
            <a:r>
              <a:rPr lang="en-US" sz="1000" u="sng">
                <a:solidFill>
                  <a:srgbClr val="1155CC"/>
                </a:solidFill>
                <a:hlinkClick r:id="rId3"/>
              </a:rPr>
              <a:t>https://yellowhammernews.com/the-sex-trafficking-superhighway-most-alabamians-dont-even-realize-runs-through-their-state/</a:t>
            </a:r>
            <a:r>
              <a:rPr lang="en-US" sz="1000">
                <a:solidFill>
                  <a:schemeClr val="dk1"/>
                </a:solidFill>
              </a:rPr>
              <a:t>. </a:t>
            </a:r>
            <a:endParaRPr sz="1600" b="1">
              <a:solidFill>
                <a:schemeClr val="dk1"/>
              </a:solidFill>
              <a:latin typeface="EB Garamond"/>
              <a:ea typeface="EB Garamond"/>
              <a:cs typeface="EB Garamond"/>
              <a:sym typeface="EB Garamond"/>
            </a:endParaRPr>
          </a:p>
          <a:p>
            <a:pPr marL="457200" lvl="0" indent="-330200" algn="l" rtl="0">
              <a:spcBef>
                <a:spcPts val="0"/>
              </a:spcBef>
              <a:spcAft>
                <a:spcPts val="0"/>
              </a:spcAft>
              <a:buClr>
                <a:schemeClr val="dk1"/>
              </a:buClr>
              <a:buSzPts val="1600"/>
              <a:buFont typeface="EB Garamond"/>
              <a:buAutoNum type="arabicPeriod"/>
            </a:pPr>
            <a:r>
              <a:rPr lang="en-US" sz="1000">
                <a:solidFill>
                  <a:schemeClr val="dk1"/>
                </a:solidFill>
              </a:rPr>
              <a:t> "On-Ramps, Intersections, and Exit Routes - Independent Anti ...." </a:t>
            </a:r>
            <a:r>
              <a:rPr lang="en-US" sz="1000" u="sng">
                <a:solidFill>
                  <a:srgbClr val="1155CC"/>
                </a:solidFill>
                <a:hlinkClick r:id="rId4"/>
              </a:rPr>
              <a:t>https://www.antislaverycommissioner.co.uk/media/1266/on-ramps-intersections-and-exit-routes.pdf</a:t>
            </a:r>
            <a:r>
              <a:rPr lang="en-US" sz="1000">
                <a:solidFill>
                  <a:schemeClr val="dk1"/>
                </a:solidFill>
              </a:rPr>
              <a:t>.</a:t>
            </a:r>
            <a:endParaRPr/>
          </a:p>
          <a:p>
            <a:pPr marL="457200" lvl="0" indent="-330200" algn="l" rtl="0">
              <a:spcBef>
                <a:spcPts val="0"/>
              </a:spcBef>
              <a:spcAft>
                <a:spcPts val="0"/>
              </a:spcAft>
              <a:buClr>
                <a:schemeClr val="dk1"/>
              </a:buClr>
              <a:buSzPts val="1600"/>
              <a:buFont typeface="Noto Sans Symbols"/>
              <a:buAutoNum type="arabicPeriod"/>
            </a:pPr>
            <a:r>
              <a:rPr lang="en-US" sz="1000">
                <a:solidFill>
                  <a:schemeClr val="dk1"/>
                </a:solidFill>
              </a:rPr>
              <a:t> "On-Ramps, Intersections, and Exit Routes - Independent Anti ...." </a:t>
            </a:r>
            <a:r>
              <a:rPr lang="en-US" sz="1000" u="sng">
                <a:solidFill>
                  <a:srgbClr val="1155CC"/>
                </a:solidFill>
                <a:hlinkClick r:id="rId4"/>
              </a:rPr>
              <a:t>https://www.antislaverycommissioner.co.uk/media/1266/on-ramps-intersections-and-exit-routes.pdf</a:t>
            </a:r>
            <a:r>
              <a:rPr lang="en-US" sz="1000">
                <a:solidFill>
                  <a:schemeClr val="dk1"/>
                </a:solidFill>
              </a:rPr>
              <a:t>.</a:t>
            </a:r>
            <a:endParaRPr/>
          </a:p>
          <a:p>
            <a:pPr marL="457200" lvl="0" indent="-330200" algn="l" rtl="0">
              <a:spcBef>
                <a:spcPts val="0"/>
              </a:spcBef>
              <a:spcAft>
                <a:spcPts val="0"/>
              </a:spcAft>
              <a:buClr>
                <a:schemeClr val="dk1"/>
              </a:buClr>
              <a:buSzPts val="1600"/>
              <a:buFont typeface="Noto Sans Symbols"/>
              <a:buAutoNum type="arabicPeriod"/>
            </a:pPr>
            <a:r>
              <a:rPr lang="en-US" sz="1000">
                <a:solidFill>
                  <a:schemeClr val="dk1"/>
                </a:solidFill>
              </a:rPr>
              <a:t> "Study details link between social media and sex ... - Phys.org." 8 Oct. 2018, </a:t>
            </a:r>
            <a:r>
              <a:rPr lang="en-US" sz="1000" u="sng">
                <a:solidFill>
                  <a:srgbClr val="1155CC"/>
                </a:solidFill>
                <a:hlinkClick r:id="rId5"/>
              </a:rPr>
              <a:t>https://phys.org/news/2018-10-link-social-media-sex-trafficking.html</a:t>
            </a:r>
            <a:r>
              <a:rPr lang="en-US"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US" sz="1000">
                <a:solidFill>
                  <a:schemeClr val="dk1"/>
                </a:solidFill>
              </a:rPr>
              <a:t> "“Sugar dating” among college students in the ... - Csustan.edu." </a:t>
            </a:r>
            <a:r>
              <a:rPr lang="en-US" sz="1000" u="sng">
                <a:solidFill>
                  <a:srgbClr val="1155CC"/>
                </a:solidFill>
                <a:hlinkClick r:id="rId6"/>
              </a:rPr>
              <a:t>https://www.csustan.edu/sites/default/files/groups/University%20Honors%20Program/Journals_two/18_odonnell.pdf</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US" sz="1000">
                <a:solidFill>
                  <a:schemeClr val="dk1"/>
                </a:solidFill>
              </a:rPr>
              <a:t> "“Sugar dating” among college students in the ... - Csustan.edu." </a:t>
            </a:r>
            <a:r>
              <a:rPr lang="en-US" sz="1000" u="sng">
                <a:solidFill>
                  <a:srgbClr val="1155CC"/>
                </a:solidFill>
                <a:hlinkClick r:id="rId6"/>
              </a:rPr>
              <a:t>https://www.csustan.edu/sites/default/files/groups/University%20Honors%20Program/Journals_two/18_odonnell.pdf</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US" sz="1000">
                <a:solidFill>
                  <a:schemeClr val="dk1"/>
                </a:solidFill>
              </a:rPr>
              <a:t> "Sugar; is it still sweet? | ENC Human Trafficking Non ...." 27 Feb. 2017, </a:t>
            </a:r>
            <a:r>
              <a:rPr lang="en-US" sz="1000" u="sng">
                <a:solidFill>
                  <a:srgbClr val="1155CC"/>
                </a:solidFill>
                <a:hlinkClick r:id="rId7"/>
              </a:rPr>
              <a:t>https://encstophumantrafficking.org/sugar-still-sweet/</a:t>
            </a:r>
            <a:r>
              <a:rPr lang="en-US"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US" sz="1000">
                <a:solidFill>
                  <a:schemeClr val="dk1"/>
                </a:solidFill>
              </a:rPr>
              <a:t> "“Sugar dating” among college students in the ... - Csustan.edu." </a:t>
            </a:r>
            <a:r>
              <a:rPr lang="en-US" sz="1000" u="sng">
                <a:solidFill>
                  <a:srgbClr val="1155CC"/>
                </a:solidFill>
                <a:hlinkClick r:id="rId6"/>
              </a:rPr>
              <a:t>https://www.csustan.edu/sites/default/files/groups/University%20Honors%20Program/Journals_two/18_odonnell.pdf</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US" sz="1000">
                <a:solidFill>
                  <a:schemeClr val="dk1"/>
                </a:solidFill>
              </a:rPr>
              <a:t> "The 'Sex Trafficking Superhighway' most Alabamians don't even ...." </a:t>
            </a:r>
            <a:r>
              <a:rPr lang="en-US" sz="1000" u="sng">
                <a:solidFill>
                  <a:srgbClr val="1155CC"/>
                </a:solidFill>
                <a:hlinkClick r:id="rId3"/>
              </a:rPr>
              <a:t>https://yellowhammernews.com/the-sex-trafficking-superhighway-most-alabamians-dont-even-realize-runs-through-their-state/</a:t>
            </a:r>
            <a:r>
              <a:rPr lang="en-US" sz="1000">
                <a:solidFill>
                  <a:schemeClr val="dk1"/>
                </a:solidFill>
              </a:rPr>
              <a:t>. </a:t>
            </a:r>
            <a:endParaRPr sz="1000">
              <a:solidFill>
                <a:schemeClr val="dk1"/>
              </a:solidFill>
            </a:endParaRPr>
          </a:p>
          <a:p>
            <a:pPr marL="342900" marR="0" lvl="0" indent="-241300" algn="l" rtl="0">
              <a:lnSpc>
                <a:spcPct val="95000"/>
              </a:lnSpc>
              <a:spcBef>
                <a:spcPts val="0"/>
              </a:spcBef>
              <a:spcAft>
                <a:spcPts val="0"/>
              </a:spcAft>
              <a:buClr>
                <a:schemeClr val="dk1"/>
              </a:buClr>
              <a:buSzPts val="1600"/>
              <a:buFont typeface="Noto Sans Symbols"/>
              <a:buNone/>
            </a:pPr>
            <a:endParaRPr sz="1600" b="1" i="0" u="none" strike="noStrike" cap="none">
              <a:solidFill>
                <a:schemeClr val="dk1"/>
              </a:solidFill>
              <a:latin typeface="EB Garamond"/>
              <a:ea typeface="EB Garamond"/>
              <a:cs typeface="EB Garamond"/>
              <a:sym typeface="EB Garamond"/>
            </a:endParaRPr>
          </a:p>
        </p:txBody>
      </p:sp>
      <p:pic>
        <p:nvPicPr>
          <p:cNvPr id="103" name="Google Shape;103;p13"/>
          <p:cNvPicPr preferRelativeResize="0"/>
          <p:nvPr/>
        </p:nvPicPr>
        <p:blipFill rotWithShape="1">
          <a:blip r:embed="rId8">
            <a:alphaModFix/>
          </a:blip>
          <a:srcRect/>
          <a:stretch/>
        </p:blipFill>
        <p:spPr>
          <a:xfrm>
            <a:off x="1552577" y="789842"/>
            <a:ext cx="7315200" cy="2699360"/>
          </a:xfrm>
          <a:prstGeom prst="rect">
            <a:avLst/>
          </a:prstGeom>
          <a:noFill/>
          <a:ln>
            <a:noFill/>
          </a:ln>
        </p:spPr>
      </p:pic>
      <p:pic>
        <p:nvPicPr>
          <p:cNvPr id="104" name="Google Shape;104;p13"/>
          <p:cNvPicPr preferRelativeResize="0"/>
          <p:nvPr/>
        </p:nvPicPr>
        <p:blipFill>
          <a:blip r:embed="rId9">
            <a:alphaModFix/>
          </a:blip>
          <a:stretch>
            <a:fillRect/>
          </a:stretch>
        </p:blipFill>
        <p:spPr>
          <a:xfrm>
            <a:off x="24443650" y="2754150"/>
            <a:ext cx="3810000" cy="1333500"/>
          </a:xfrm>
          <a:prstGeom prst="rect">
            <a:avLst/>
          </a:prstGeom>
          <a:noFill/>
          <a:ln>
            <a:noFill/>
          </a:ln>
        </p:spPr>
      </p:pic>
      <p:pic>
        <p:nvPicPr>
          <p:cNvPr id="105" name="Google Shape;105;p13"/>
          <p:cNvPicPr preferRelativeResize="0"/>
          <p:nvPr/>
        </p:nvPicPr>
        <p:blipFill>
          <a:blip r:embed="rId10">
            <a:alphaModFix/>
          </a:blip>
          <a:stretch>
            <a:fillRect/>
          </a:stretch>
        </p:blipFill>
        <p:spPr>
          <a:xfrm>
            <a:off x="9053512" y="11172963"/>
            <a:ext cx="6934200" cy="3600448"/>
          </a:xfrm>
          <a:prstGeom prst="rect">
            <a:avLst/>
          </a:prstGeom>
          <a:noFill/>
          <a:ln>
            <a:noFill/>
          </a:ln>
        </p:spPr>
      </p:pic>
      <p:pic>
        <p:nvPicPr>
          <p:cNvPr id="106" name="Google Shape;106;p13"/>
          <p:cNvPicPr preferRelativeResize="0"/>
          <p:nvPr/>
        </p:nvPicPr>
        <p:blipFill>
          <a:blip r:embed="rId11">
            <a:alphaModFix/>
          </a:blip>
          <a:stretch>
            <a:fillRect/>
          </a:stretch>
        </p:blipFill>
        <p:spPr>
          <a:xfrm>
            <a:off x="23659612" y="253900"/>
            <a:ext cx="5378087" cy="2400851"/>
          </a:xfrm>
          <a:prstGeom prst="rect">
            <a:avLst/>
          </a:prstGeom>
          <a:noFill/>
          <a:ln>
            <a:noFill/>
          </a:ln>
        </p:spPr>
      </p:pic>
      <p:pic>
        <p:nvPicPr>
          <p:cNvPr id="107" name="Google Shape;107;p13"/>
          <p:cNvPicPr preferRelativeResize="0"/>
          <p:nvPr/>
        </p:nvPicPr>
        <p:blipFill>
          <a:blip r:embed="rId12">
            <a:alphaModFix/>
          </a:blip>
          <a:stretch>
            <a:fillRect/>
          </a:stretch>
        </p:blipFill>
        <p:spPr>
          <a:xfrm>
            <a:off x="1826525" y="16229950"/>
            <a:ext cx="4881350" cy="5085600"/>
          </a:xfrm>
          <a:prstGeom prst="rect">
            <a:avLst/>
          </a:prstGeom>
          <a:noFill/>
          <a:ln w="12700" cap="flat" cmpd="sng">
            <a:solidFill>
              <a:srgbClr val="000000"/>
            </a:solidFill>
            <a:prstDash val="solid"/>
            <a:miter lim="8000"/>
            <a:headEnd type="none" w="sm" len="sm"/>
            <a:tailEnd type="none" w="sm" len="sm"/>
          </a:ln>
        </p:spPr>
      </p:pic>
      <p:sp>
        <p:nvSpPr>
          <p:cNvPr id="108" name="Google Shape;108;p13"/>
          <p:cNvSpPr txBox="1"/>
          <p:nvPr/>
        </p:nvSpPr>
        <p:spPr>
          <a:xfrm>
            <a:off x="25960400" y="11343088"/>
            <a:ext cx="5486400" cy="10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6600" b="1">
                <a:solidFill>
                  <a:schemeClr val="dk1"/>
                </a:solidFill>
                <a:latin typeface="EB Garamond"/>
                <a:ea typeface="EB Garamond"/>
                <a:cs typeface="EB Garamond"/>
                <a:sym typeface="EB Garamond"/>
              </a:rPr>
              <a:t>Budget</a:t>
            </a:r>
            <a:endParaRPr>
              <a:latin typeface="Calibri"/>
              <a:ea typeface="Calibri"/>
              <a:cs typeface="Calibri"/>
              <a:sym typeface="Calibri"/>
            </a:endParaRPr>
          </a:p>
        </p:txBody>
      </p:sp>
      <p:sp>
        <p:nvSpPr>
          <p:cNvPr id="109" name="Google Shape;109;p13"/>
          <p:cNvSpPr txBox="1"/>
          <p:nvPr/>
        </p:nvSpPr>
        <p:spPr>
          <a:xfrm>
            <a:off x="25406675" y="12668875"/>
            <a:ext cx="6840000" cy="34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EB Garamond"/>
                <a:ea typeface="EB Garamond"/>
                <a:cs typeface="EB Garamond"/>
                <a:sym typeface="EB Garamond"/>
              </a:rPr>
              <a:t>The budget details all materials needed  for the workshop, including promotional materials, as well as catering for participants and volunteers. Additionally, the budget details the monetary incentive for organizations to participate in the social media competition which will kick off our social media campaign in the Spring of 2020. Lastly, the budget details printing costs for flyers and stickers, which will be distributed at campus tabling events as well as to each incoming freshman in the fall of 2020.</a:t>
            </a:r>
            <a:endParaRPr>
              <a:latin typeface="Calibri"/>
              <a:ea typeface="Calibri"/>
              <a:cs typeface="Calibri"/>
              <a:sym typeface="Calibri"/>
            </a:endParaRPr>
          </a:p>
        </p:txBody>
      </p:sp>
      <p:pic>
        <p:nvPicPr>
          <p:cNvPr id="110" name="Google Shape;110;p13"/>
          <p:cNvPicPr preferRelativeResize="0"/>
          <p:nvPr/>
        </p:nvPicPr>
        <p:blipFill>
          <a:blip r:embed="rId13">
            <a:alphaModFix/>
          </a:blip>
          <a:stretch>
            <a:fillRect/>
          </a:stretch>
        </p:blipFill>
        <p:spPr>
          <a:xfrm>
            <a:off x="29210675" y="624452"/>
            <a:ext cx="3021925" cy="3109376"/>
          </a:xfrm>
          <a:prstGeom prst="rect">
            <a:avLst/>
          </a:prstGeom>
          <a:noFill/>
          <a:ln>
            <a:noFill/>
          </a:ln>
        </p:spPr>
      </p:pic>
      <p:pic>
        <p:nvPicPr>
          <p:cNvPr id="111" name="Google Shape;111;p13"/>
          <p:cNvPicPr preferRelativeResize="0"/>
          <p:nvPr/>
        </p:nvPicPr>
        <p:blipFill>
          <a:blip r:embed="rId14">
            <a:alphaModFix/>
          </a:blip>
          <a:stretch>
            <a:fillRect/>
          </a:stretch>
        </p:blipFill>
        <p:spPr>
          <a:xfrm>
            <a:off x="18747580" y="13765650"/>
            <a:ext cx="3810000" cy="7620000"/>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Noto Sans Symbols</vt:lpstr>
      <vt:lpstr>EB Garamond Medium</vt:lpstr>
      <vt:lpstr>Times New Roman</vt:lpstr>
      <vt:lpstr>Calibri</vt:lpstr>
      <vt:lpstr>EB Garamond</vt:lpstr>
      <vt:lpstr>Arial</vt:lpstr>
      <vt:lpstr>Office Theme</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ebearden2543</cp:lastModifiedBy>
  <cp:revision>1</cp:revision>
  <dcterms:modified xsi:type="dcterms:W3CDTF">2019-11-13T15:12:38Z</dcterms:modified>
</cp:coreProperties>
</file>