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2" r:id="rId8"/>
    <p:sldId id="263" r:id="rId9"/>
    <p:sldId id="268"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15.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FE97E10-B1F6-4898-8AF6-EC6EEF5370F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265313-6CEB-4423-9577-299470BC58B8}">
      <dgm:prSet/>
      <dgm:spPr/>
      <dgm:t>
        <a:bodyPr/>
        <a:lstStyle/>
        <a:p>
          <a:r>
            <a:rPr lang="en-US" dirty="0"/>
            <a:t>Almost 7 in 10 had at some point been declared indigent in court and had counsel appointed because they were too poor to afford it.</a:t>
          </a:r>
        </a:p>
      </dgm:t>
    </dgm:pt>
    <dgm:pt modelId="{2F4973A7-4D4D-406A-97B4-EE0A0A49EC49}" type="parTrans" cxnId="{596AC67D-9CA0-48E3-948C-A109842A82F7}">
      <dgm:prSet/>
      <dgm:spPr/>
      <dgm:t>
        <a:bodyPr/>
        <a:lstStyle/>
        <a:p>
          <a:endParaRPr lang="en-US"/>
        </a:p>
      </dgm:t>
    </dgm:pt>
    <dgm:pt modelId="{9204D40B-9DEB-4073-890F-055A9F55FD00}" type="sibTrans" cxnId="{596AC67D-9CA0-48E3-948C-A109842A82F7}">
      <dgm:prSet/>
      <dgm:spPr/>
      <dgm:t>
        <a:bodyPr/>
        <a:lstStyle/>
        <a:p>
          <a:endParaRPr lang="en-US"/>
        </a:p>
      </dgm:t>
    </dgm:pt>
    <dgm:pt modelId="{385BDF6D-22FA-47C9-8A6C-81A117845221}">
      <dgm:prSet/>
      <dgm:spPr/>
      <dgm:t>
        <a:bodyPr/>
        <a:lstStyle/>
        <a:p>
          <a:r>
            <a:rPr lang="en-US"/>
            <a:t>Close to 2/3 did not have a bank account. </a:t>
          </a:r>
        </a:p>
      </dgm:t>
    </dgm:pt>
    <dgm:pt modelId="{82D57B99-76AE-4D32-8669-085CACE12D68}" type="parTrans" cxnId="{94609B47-1541-4AEE-BF9C-DCEDBA981011}">
      <dgm:prSet/>
      <dgm:spPr/>
      <dgm:t>
        <a:bodyPr/>
        <a:lstStyle/>
        <a:p>
          <a:endParaRPr lang="en-US"/>
        </a:p>
      </dgm:t>
    </dgm:pt>
    <dgm:pt modelId="{C9D1ACF2-0DC5-4019-BF76-E9884FF8B9C2}" type="sibTrans" cxnId="{94609B47-1541-4AEE-BF9C-DCEDBA981011}">
      <dgm:prSet/>
      <dgm:spPr/>
      <dgm:t>
        <a:bodyPr/>
        <a:lstStyle/>
        <a:p>
          <a:endParaRPr lang="en-US"/>
        </a:p>
      </dgm:t>
    </dgm:pt>
    <dgm:pt modelId="{4FC7D51D-8461-4884-95C5-750752214DD5}">
      <dgm:prSet/>
      <dgm:spPr/>
      <dgm:t>
        <a:bodyPr/>
        <a:lstStyle/>
        <a:p>
          <a:r>
            <a:rPr lang="en-US"/>
            <a:t>More than half were unemployed.</a:t>
          </a:r>
        </a:p>
      </dgm:t>
    </dgm:pt>
    <dgm:pt modelId="{8A7FB540-AC5C-4B89-93D6-A94A9F06409E}" type="parTrans" cxnId="{52E4A174-7149-418F-9BE1-40DF7FE66857}">
      <dgm:prSet/>
      <dgm:spPr/>
      <dgm:t>
        <a:bodyPr/>
        <a:lstStyle/>
        <a:p>
          <a:endParaRPr lang="en-US"/>
        </a:p>
      </dgm:t>
    </dgm:pt>
    <dgm:pt modelId="{8CC5CFBA-E779-4C7C-B105-04E38CDF1808}" type="sibTrans" cxnId="{52E4A174-7149-418F-9BE1-40DF7FE66857}">
      <dgm:prSet/>
      <dgm:spPr/>
      <dgm:t>
        <a:bodyPr/>
        <a:lstStyle/>
        <a:p>
          <a:endParaRPr lang="en-US"/>
        </a:p>
      </dgm:t>
    </dgm:pt>
    <dgm:pt modelId="{EFA8B53A-50D1-48B0-ADF1-8DCC999BADB1}">
      <dgm:prSet/>
      <dgm:spPr/>
      <dgm:t>
        <a:bodyPr/>
        <a:lstStyle/>
        <a:p>
          <a:r>
            <a:rPr lang="en-US" dirty="0"/>
            <a:t>Almost half said they’d have no money to get out of jail if they needed it that day.</a:t>
          </a:r>
        </a:p>
      </dgm:t>
    </dgm:pt>
    <dgm:pt modelId="{76ADC738-E597-4A8F-A3A1-BFFF80A2C28D}" type="parTrans" cxnId="{B20F053B-E6EC-4081-91F0-8C44F0CC90F0}">
      <dgm:prSet/>
      <dgm:spPr/>
      <dgm:t>
        <a:bodyPr/>
        <a:lstStyle/>
        <a:p>
          <a:endParaRPr lang="en-US"/>
        </a:p>
      </dgm:t>
    </dgm:pt>
    <dgm:pt modelId="{8AD1397D-7DC8-45BF-BBEB-6CBD0D2A5939}" type="sibTrans" cxnId="{B20F053B-E6EC-4081-91F0-8C44F0CC90F0}">
      <dgm:prSet/>
      <dgm:spPr/>
      <dgm:t>
        <a:bodyPr/>
        <a:lstStyle/>
        <a:p>
          <a:endParaRPr lang="en-US"/>
        </a:p>
      </dgm:t>
    </dgm:pt>
    <dgm:pt modelId="{EE26859D-7C0B-4E8D-82A1-F314696D8C84}">
      <dgm:prSet/>
      <dgm:spPr/>
      <dgm:t>
        <a:bodyPr/>
        <a:lstStyle/>
        <a:p>
          <a:r>
            <a:rPr lang="en-US"/>
            <a:t>Almost half said they didn’t think they would ever be able to pay what they owed.</a:t>
          </a:r>
        </a:p>
      </dgm:t>
    </dgm:pt>
    <dgm:pt modelId="{698A2ABC-2A05-4C60-8B8F-6C1A8D7714DB}" type="parTrans" cxnId="{9E47467A-8A31-4F1E-9D4B-988B4F5B1A48}">
      <dgm:prSet/>
      <dgm:spPr/>
      <dgm:t>
        <a:bodyPr/>
        <a:lstStyle/>
        <a:p>
          <a:endParaRPr lang="en-US"/>
        </a:p>
      </dgm:t>
    </dgm:pt>
    <dgm:pt modelId="{EA0B0027-12CA-4160-AD60-9E5754F6C075}" type="sibTrans" cxnId="{9E47467A-8A31-4F1E-9D4B-988B4F5B1A48}">
      <dgm:prSet/>
      <dgm:spPr/>
      <dgm:t>
        <a:bodyPr/>
        <a:lstStyle/>
        <a:p>
          <a:endParaRPr lang="en-US"/>
        </a:p>
      </dgm:t>
    </dgm:pt>
    <dgm:pt modelId="{9D83E819-6408-4945-A94C-3741BA320B3A}" type="pres">
      <dgm:prSet presAssocID="{AFE97E10-B1F6-4898-8AF6-EC6EEF5370F6}" presName="root" presStyleCnt="0">
        <dgm:presLayoutVars>
          <dgm:dir/>
          <dgm:resizeHandles val="exact"/>
        </dgm:presLayoutVars>
      </dgm:prSet>
      <dgm:spPr/>
    </dgm:pt>
    <dgm:pt modelId="{D36750CD-BC22-4281-A2E5-D1443EEDB5F0}" type="pres">
      <dgm:prSet presAssocID="{00265313-6CEB-4423-9577-299470BC58B8}" presName="compNode" presStyleCnt="0"/>
      <dgm:spPr/>
    </dgm:pt>
    <dgm:pt modelId="{A61F1902-495F-44D1-85A8-DF84D4D58432}" type="pres">
      <dgm:prSet presAssocID="{00265313-6CEB-4423-9577-299470BC58B8}" presName="bgRect" presStyleLbl="bgShp" presStyleIdx="0" presStyleCnt="5"/>
      <dgm:spPr/>
    </dgm:pt>
    <dgm:pt modelId="{C13467F4-8217-4186-BF6B-EB93EDD810EC}" type="pres">
      <dgm:prSet presAssocID="{00265313-6CEB-4423-9577-299470BC58B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ales of justice"/>
        </a:ext>
      </dgm:extLst>
    </dgm:pt>
    <dgm:pt modelId="{DBBE7EE2-C411-44DA-AA6F-C05900449D8B}" type="pres">
      <dgm:prSet presAssocID="{00265313-6CEB-4423-9577-299470BC58B8}" presName="spaceRect" presStyleCnt="0"/>
      <dgm:spPr/>
    </dgm:pt>
    <dgm:pt modelId="{B4D45522-592A-460E-B499-78D747A505FE}" type="pres">
      <dgm:prSet presAssocID="{00265313-6CEB-4423-9577-299470BC58B8}" presName="parTx" presStyleLbl="revTx" presStyleIdx="0" presStyleCnt="5">
        <dgm:presLayoutVars>
          <dgm:chMax val="0"/>
          <dgm:chPref val="0"/>
        </dgm:presLayoutVars>
      </dgm:prSet>
      <dgm:spPr/>
    </dgm:pt>
    <dgm:pt modelId="{302902DD-116D-4128-8FD2-3D91908EB340}" type="pres">
      <dgm:prSet presAssocID="{9204D40B-9DEB-4073-890F-055A9F55FD00}" presName="sibTrans" presStyleCnt="0"/>
      <dgm:spPr/>
    </dgm:pt>
    <dgm:pt modelId="{FF613445-DDFA-40D5-867A-12A012C17908}" type="pres">
      <dgm:prSet presAssocID="{385BDF6D-22FA-47C9-8A6C-81A117845221}" presName="compNode" presStyleCnt="0"/>
      <dgm:spPr/>
    </dgm:pt>
    <dgm:pt modelId="{689FCA8E-7591-40E0-84E4-4C8E0FFEB066}" type="pres">
      <dgm:prSet presAssocID="{385BDF6D-22FA-47C9-8A6C-81A117845221}" presName="bgRect" presStyleLbl="bgShp" presStyleIdx="1" presStyleCnt="5"/>
      <dgm:spPr/>
    </dgm:pt>
    <dgm:pt modelId="{BC4B9D66-7C9F-48D9-8451-A4702981678B}" type="pres">
      <dgm:prSet presAssocID="{385BDF6D-22FA-47C9-8A6C-81A1178452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Solid"/>
        </a:ext>
      </dgm:extLst>
    </dgm:pt>
    <dgm:pt modelId="{13DBA844-CC13-4C4D-BBC9-CCCD981A9B29}" type="pres">
      <dgm:prSet presAssocID="{385BDF6D-22FA-47C9-8A6C-81A117845221}" presName="spaceRect" presStyleCnt="0"/>
      <dgm:spPr/>
    </dgm:pt>
    <dgm:pt modelId="{8826C801-C934-4A2D-98C4-9C2475759354}" type="pres">
      <dgm:prSet presAssocID="{385BDF6D-22FA-47C9-8A6C-81A117845221}" presName="parTx" presStyleLbl="revTx" presStyleIdx="1" presStyleCnt="5">
        <dgm:presLayoutVars>
          <dgm:chMax val="0"/>
          <dgm:chPref val="0"/>
        </dgm:presLayoutVars>
      </dgm:prSet>
      <dgm:spPr/>
    </dgm:pt>
    <dgm:pt modelId="{AF5865A0-6896-49C8-B801-93FA6D5C83D9}" type="pres">
      <dgm:prSet presAssocID="{C9D1ACF2-0DC5-4019-BF76-E9884FF8B9C2}" presName="sibTrans" presStyleCnt="0"/>
      <dgm:spPr/>
    </dgm:pt>
    <dgm:pt modelId="{46D1752C-35D4-4A75-855A-AFDE7BE73FB9}" type="pres">
      <dgm:prSet presAssocID="{4FC7D51D-8461-4884-95C5-750752214DD5}" presName="compNode" presStyleCnt="0"/>
      <dgm:spPr/>
    </dgm:pt>
    <dgm:pt modelId="{24E84709-435D-4704-AB77-1A082DD87705}" type="pres">
      <dgm:prSet presAssocID="{4FC7D51D-8461-4884-95C5-750752214DD5}" presName="bgRect" presStyleLbl="bgShp" presStyleIdx="2" presStyleCnt="5"/>
      <dgm:spPr/>
    </dgm:pt>
    <dgm:pt modelId="{609E56E9-0ED3-45DF-B017-1A8ECDC983C1}" type="pres">
      <dgm:prSet presAssocID="{4FC7D51D-8461-4884-95C5-750752214DD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Outline"/>
        </a:ext>
      </dgm:extLst>
    </dgm:pt>
    <dgm:pt modelId="{5AA0B9FA-5421-4EE0-BD14-1C34AF8DF0E4}" type="pres">
      <dgm:prSet presAssocID="{4FC7D51D-8461-4884-95C5-750752214DD5}" presName="spaceRect" presStyleCnt="0"/>
      <dgm:spPr/>
    </dgm:pt>
    <dgm:pt modelId="{D48EEC81-58DA-4B96-AB9A-B44DB750C8EA}" type="pres">
      <dgm:prSet presAssocID="{4FC7D51D-8461-4884-95C5-750752214DD5}" presName="parTx" presStyleLbl="revTx" presStyleIdx="2" presStyleCnt="5">
        <dgm:presLayoutVars>
          <dgm:chMax val="0"/>
          <dgm:chPref val="0"/>
        </dgm:presLayoutVars>
      </dgm:prSet>
      <dgm:spPr/>
    </dgm:pt>
    <dgm:pt modelId="{62A8FF43-54CB-43C6-B957-F650EBFA65C0}" type="pres">
      <dgm:prSet presAssocID="{8CC5CFBA-E779-4C7C-B105-04E38CDF1808}" presName="sibTrans" presStyleCnt="0"/>
      <dgm:spPr/>
    </dgm:pt>
    <dgm:pt modelId="{438DF761-773F-4778-9019-4F509C1DDAB3}" type="pres">
      <dgm:prSet presAssocID="{EFA8B53A-50D1-48B0-ADF1-8DCC999BADB1}" presName="compNode" presStyleCnt="0"/>
      <dgm:spPr/>
    </dgm:pt>
    <dgm:pt modelId="{1DBF9E94-65A5-4D10-9A23-720DE32B089A}" type="pres">
      <dgm:prSet presAssocID="{EFA8B53A-50D1-48B0-ADF1-8DCC999BADB1}" presName="bgRect" presStyleLbl="bgShp" presStyleIdx="3" presStyleCnt="5"/>
      <dgm:spPr/>
    </dgm:pt>
    <dgm:pt modelId="{82A2390C-7E93-4FC4-A0F2-94C78FAB3FB2}" type="pres">
      <dgm:prSet presAssocID="{EFA8B53A-50D1-48B0-ADF1-8DCC999BADB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Jail"/>
        </a:ext>
      </dgm:extLst>
    </dgm:pt>
    <dgm:pt modelId="{4B9DF324-D92A-4814-A716-748B8BE145F9}" type="pres">
      <dgm:prSet presAssocID="{EFA8B53A-50D1-48B0-ADF1-8DCC999BADB1}" presName="spaceRect" presStyleCnt="0"/>
      <dgm:spPr/>
    </dgm:pt>
    <dgm:pt modelId="{F9788EFA-3859-4E14-A4A7-4CCA906F27E8}" type="pres">
      <dgm:prSet presAssocID="{EFA8B53A-50D1-48B0-ADF1-8DCC999BADB1}" presName="parTx" presStyleLbl="revTx" presStyleIdx="3" presStyleCnt="5">
        <dgm:presLayoutVars>
          <dgm:chMax val="0"/>
          <dgm:chPref val="0"/>
        </dgm:presLayoutVars>
      </dgm:prSet>
      <dgm:spPr/>
    </dgm:pt>
    <dgm:pt modelId="{6DF15D15-6DEF-4C70-B264-1E57F9CA904A}" type="pres">
      <dgm:prSet presAssocID="{8AD1397D-7DC8-45BF-BBEB-6CBD0D2A5939}" presName="sibTrans" presStyleCnt="0"/>
      <dgm:spPr/>
    </dgm:pt>
    <dgm:pt modelId="{914BBD37-42F4-40A1-9B48-79A24CCE476C}" type="pres">
      <dgm:prSet presAssocID="{EE26859D-7C0B-4E8D-82A1-F314696D8C84}" presName="compNode" presStyleCnt="0"/>
      <dgm:spPr/>
    </dgm:pt>
    <dgm:pt modelId="{72CE576D-9FC5-48B5-BD9D-FBA531B8EB9C}" type="pres">
      <dgm:prSet presAssocID="{EE26859D-7C0B-4E8D-82A1-F314696D8C84}" presName="bgRect" presStyleLbl="bgShp" presStyleIdx="4" presStyleCnt="5"/>
      <dgm:spPr/>
    </dgm:pt>
    <dgm:pt modelId="{82DBBA9D-70EA-442B-810E-201E0B8A1F49}" type="pres">
      <dgm:prSet presAssocID="{EE26859D-7C0B-4E8D-82A1-F314696D8C8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oney"/>
        </a:ext>
      </dgm:extLst>
    </dgm:pt>
    <dgm:pt modelId="{344ECE7D-3E49-4A59-9618-08E1C5AAFCFB}" type="pres">
      <dgm:prSet presAssocID="{EE26859D-7C0B-4E8D-82A1-F314696D8C84}" presName="spaceRect" presStyleCnt="0"/>
      <dgm:spPr/>
    </dgm:pt>
    <dgm:pt modelId="{D806D985-4FE4-4B39-9EDB-1D33BC266965}" type="pres">
      <dgm:prSet presAssocID="{EE26859D-7C0B-4E8D-82A1-F314696D8C84}" presName="parTx" presStyleLbl="revTx" presStyleIdx="4" presStyleCnt="5">
        <dgm:presLayoutVars>
          <dgm:chMax val="0"/>
          <dgm:chPref val="0"/>
        </dgm:presLayoutVars>
      </dgm:prSet>
      <dgm:spPr/>
    </dgm:pt>
  </dgm:ptLst>
  <dgm:cxnLst>
    <dgm:cxn modelId="{C107C707-60B4-487B-B27E-70889885288D}" type="presOf" srcId="{385BDF6D-22FA-47C9-8A6C-81A117845221}" destId="{8826C801-C934-4A2D-98C4-9C2475759354}" srcOrd="0" destOrd="0" presId="urn:microsoft.com/office/officeart/2018/2/layout/IconVerticalSolidList"/>
    <dgm:cxn modelId="{20337927-FF02-42AE-860D-EA3C5B40879C}" type="presOf" srcId="{EE26859D-7C0B-4E8D-82A1-F314696D8C84}" destId="{D806D985-4FE4-4B39-9EDB-1D33BC266965}" srcOrd="0" destOrd="0" presId="urn:microsoft.com/office/officeart/2018/2/layout/IconVerticalSolidList"/>
    <dgm:cxn modelId="{59B70131-E771-4EAF-9F26-B26E9FA70FED}" type="presOf" srcId="{AFE97E10-B1F6-4898-8AF6-EC6EEF5370F6}" destId="{9D83E819-6408-4945-A94C-3741BA320B3A}" srcOrd="0" destOrd="0" presId="urn:microsoft.com/office/officeart/2018/2/layout/IconVerticalSolidList"/>
    <dgm:cxn modelId="{B20F053B-E6EC-4081-91F0-8C44F0CC90F0}" srcId="{AFE97E10-B1F6-4898-8AF6-EC6EEF5370F6}" destId="{EFA8B53A-50D1-48B0-ADF1-8DCC999BADB1}" srcOrd="3" destOrd="0" parTransId="{76ADC738-E597-4A8F-A3A1-BFFF80A2C28D}" sibTransId="{8AD1397D-7DC8-45BF-BBEB-6CBD0D2A5939}"/>
    <dgm:cxn modelId="{F93D3847-7B5F-49D0-B8CF-3178B62B8E7E}" type="presOf" srcId="{4FC7D51D-8461-4884-95C5-750752214DD5}" destId="{D48EEC81-58DA-4B96-AB9A-B44DB750C8EA}" srcOrd="0" destOrd="0" presId="urn:microsoft.com/office/officeart/2018/2/layout/IconVerticalSolidList"/>
    <dgm:cxn modelId="{94609B47-1541-4AEE-BF9C-DCEDBA981011}" srcId="{AFE97E10-B1F6-4898-8AF6-EC6EEF5370F6}" destId="{385BDF6D-22FA-47C9-8A6C-81A117845221}" srcOrd="1" destOrd="0" parTransId="{82D57B99-76AE-4D32-8669-085CACE12D68}" sibTransId="{C9D1ACF2-0DC5-4019-BF76-E9884FF8B9C2}"/>
    <dgm:cxn modelId="{52E4A174-7149-418F-9BE1-40DF7FE66857}" srcId="{AFE97E10-B1F6-4898-8AF6-EC6EEF5370F6}" destId="{4FC7D51D-8461-4884-95C5-750752214DD5}" srcOrd="2" destOrd="0" parTransId="{8A7FB540-AC5C-4B89-93D6-A94A9F06409E}" sibTransId="{8CC5CFBA-E779-4C7C-B105-04E38CDF1808}"/>
    <dgm:cxn modelId="{9E47467A-8A31-4F1E-9D4B-988B4F5B1A48}" srcId="{AFE97E10-B1F6-4898-8AF6-EC6EEF5370F6}" destId="{EE26859D-7C0B-4E8D-82A1-F314696D8C84}" srcOrd="4" destOrd="0" parTransId="{698A2ABC-2A05-4C60-8B8F-6C1A8D7714DB}" sibTransId="{EA0B0027-12CA-4160-AD60-9E5754F6C075}"/>
    <dgm:cxn modelId="{596AC67D-9CA0-48E3-948C-A109842A82F7}" srcId="{AFE97E10-B1F6-4898-8AF6-EC6EEF5370F6}" destId="{00265313-6CEB-4423-9577-299470BC58B8}" srcOrd="0" destOrd="0" parTransId="{2F4973A7-4D4D-406A-97B4-EE0A0A49EC49}" sibTransId="{9204D40B-9DEB-4073-890F-055A9F55FD00}"/>
    <dgm:cxn modelId="{372D7899-6230-4EF8-8312-672B09E237CB}" type="presOf" srcId="{00265313-6CEB-4423-9577-299470BC58B8}" destId="{B4D45522-592A-460E-B499-78D747A505FE}" srcOrd="0" destOrd="0" presId="urn:microsoft.com/office/officeart/2018/2/layout/IconVerticalSolidList"/>
    <dgm:cxn modelId="{4476D6E0-1E98-4520-9595-451646B6F3F5}" type="presOf" srcId="{EFA8B53A-50D1-48B0-ADF1-8DCC999BADB1}" destId="{F9788EFA-3859-4E14-A4A7-4CCA906F27E8}" srcOrd="0" destOrd="0" presId="urn:microsoft.com/office/officeart/2018/2/layout/IconVerticalSolidList"/>
    <dgm:cxn modelId="{8AB3356C-B078-45AC-8FE9-795A5BFE0AF3}" type="presParOf" srcId="{9D83E819-6408-4945-A94C-3741BA320B3A}" destId="{D36750CD-BC22-4281-A2E5-D1443EEDB5F0}" srcOrd="0" destOrd="0" presId="urn:microsoft.com/office/officeart/2018/2/layout/IconVerticalSolidList"/>
    <dgm:cxn modelId="{2E0C9D29-133A-46BD-870F-D1A57A9BA12D}" type="presParOf" srcId="{D36750CD-BC22-4281-A2E5-D1443EEDB5F0}" destId="{A61F1902-495F-44D1-85A8-DF84D4D58432}" srcOrd="0" destOrd="0" presId="urn:microsoft.com/office/officeart/2018/2/layout/IconVerticalSolidList"/>
    <dgm:cxn modelId="{F0BD19D4-F01A-417D-8F45-17F89A74A097}" type="presParOf" srcId="{D36750CD-BC22-4281-A2E5-D1443EEDB5F0}" destId="{C13467F4-8217-4186-BF6B-EB93EDD810EC}" srcOrd="1" destOrd="0" presId="urn:microsoft.com/office/officeart/2018/2/layout/IconVerticalSolidList"/>
    <dgm:cxn modelId="{9CDD4087-62D4-4958-83C5-DBD877078DFF}" type="presParOf" srcId="{D36750CD-BC22-4281-A2E5-D1443EEDB5F0}" destId="{DBBE7EE2-C411-44DA-AA6F-C05900449D8B}" srcOrd="2" destOrd="0" presId="urn:microsoft.com/office/officeart/2018/2/layout/IconVerticalSolidList"/>
    <dgm:cxn modelId="{9E3123F1-81F6-482D-8369-C91B7982BBCF}" type="presParOf" srcId="{D36750CD-BC22-4281-A2E5-D1443EEDB5F0}" destId="{B4D45522-592A-460E-B499-78D747A505FE}" srcOrd="3" destOrd="0" presId="urn:microsoft.com/office/officeart/2018/2/layout/IconVerticalSolidList"/>
    <dgm:cxn modelId="{C20AF13E-FE5D-4E23-BEB6-305209526CE8}" type="presParOf" srcId="{9D83E819-6408-4945-A94C-3741BA320B3A}" destId="{302902DD-116D-4128-8FD2-3D91908EB340}" srcOrd="1" destOrd="0" presId="urn:microsoft.com/office/officeart/2018/2/layout/IconVerticalSolidList"/>
    <dgm:cxn modelId="{AEB71266-88AA-447E-9623-DBF0EFE29F64}" type="presParOf" srcId="{9D83E819-6408-4945-A94C-3741BA320B3A}" destId="{FF613445-DDFA-40D5-867A-12A012C17908}" srcOrd="2" destOrd="0" presId="urn:microsoft.com/office/officeart/2018/2/layout/IconVerticalSolidList"/>
    <dgm:cxn modelId="{CF347373-9AAB-4352-8E6D-292066952DA0}" type="presParOf" srcId="{FF613445-DDFA-40D5-867A-12A012C17908}" destId="{689FCA8E-7591-40E0-84E4-4C8E0FFEB066}" srcOrd="0" destOrd="0" presId="urn:microsoft.com/office/officeart/2018/2/layout/IconVerticalSolidList"/>
    <dgm:cxn modelId="{01A9C1A0-60B1-4853-A49B-99499DE19B95}" type="presParOf" srcId="{FF613445-DDFA-40D5-867A-12A012C17908}" destId="{BC4B9D66-7C9F-48D9-8451-A4702981678B}" srcOrd="1" destOrd="0" presId="urn:microsoft.com/office/officeart/2018/2/layout/IconVerticalSolidList"/>
    <dgm:cxn modelId="{89C33066-39BD-4EA2-9F5E-E75A23B5CE9C}" type="presParOf" srcId="{FF613445-DDFA-40D5-867A-12A012C17908}" destId="{13DBA844-CC13-4C4D-BBC9-CCCD981A9B29}" srcOrd="2" destOrd="0" presId="urn:microsoft.com/office/officeart/2018/2/layout/IconVerticalSolidList"/>
    <dgm:cxn modelId="{28A30052-4268-4F43-8AD4-01496356F0D5}" type="presParOf" srcId="{FF613445-DDFA-40D5-867A-12A012C17908}" destId="{8826C801-C934-4A2D-98C4-9C2475759354}" srcOrd="3" destOrd="0" presId="urn:microsoft.com/office/officeart/2018/2/layout/IconVerticalSolidList"/>
    <dgm:cxn modelId="{5ACF4D5E-6EAD-4904-B4B3-50BDFADC72FD}" type="presParOf" srcId="{9D83E819-6408-4945-A94C-3741BA320B3A}" destId="{AF5865A0-6896-49C8-B801-93FA6D5C83D9}" srcOrd="3" destOrd="0" presId="urn:microsoft.com/office/officeart/2018/2/layout/IconVerticalSolidList"/>
    <dgm:cxn modelId="{82E4CE9A-11E4-4D03-8F70-C7876921B924}" type="presParOf" srcId="{9D83E819-6408-4945-A94C-3741BA320B3A}" destId="{46D1752C-35D4-4A75-855A-AFDE7BE73FB9}" srcOrd="4" destOrd="0" presId="urn:microsoft.com/office/officeart/2018/2/layout/IconVerticalSolidList"/>
    <dgm:cxn modelId="{572F3EF4-F578-475E-A8AE-9E7C3886D480}" type="presParOf" srcId="{46D1752C-35D4-4A75-855A-AFDE7BE73FB9}" destId="{24E84709-435D-4704-AB77-1A082DD87705}" srcOrd="0" destOrd="0" presId="urn:microsoft.com/office/officeart/2018/2/layout/IconVerticalSolidList"/>
    <dgm:cxn modelId="{EB157FE0-7055-4CB5-8B16-B197E00B8417}" type="presParOf" srcId="{46D1752C-35D4-4A75-855A-AFDE7BE73FB9}" destId="{609E56E9-0ED3-45DF-B017-1A8ECDC983C1}" srcOrd="1" destOrd="0" presId="urn:microsoft.com/office/officeart/2018/2/layout/IconVerticalSolidList"/>
    <dgm:cxn modelId="{E0674F40-1175-4207-9886-A07B2FFA4917}" type="presParOf" srcId="{46D1752C-35D4-4A75-855A-AFDE7BE73FB9}" destId="{5AA0B9FA-5421-4EE0-BD14-1C34AF8DF0E4}" srcOrd="2" destOrd="0" presId="urn:microsoft.com/office/officeart/2018/2/layout/IconVerticalSolidList"/>
    <dgm:cxn modelId="{93956944-95BA-4C2D-8F5B-50BF7C28C2EE}" type="presParOf" srcId="{46D1752C-35D4-4A75-855A-AFDE7BE73FB9}" destId="{D48EEC81-58DA-4B96-AB9A-B44DB750C8EA}" srcOrd="3" destOrd="0" presId="urn:microsoft.com/office/officeart/2018/2/layout/IconVerticalSolidList"/>
    <dgm:cxn modelId="{26A36164-5811-4685-AC89-5BC814CD533A}" type="presParOf" srcId="{9D83E819-6408-4945-A94C-3741BA320B3A}" destId="{62A8FF43-54CB-43C6-B957-F650EBFA65C0}" srcOrd="5" destOrd="0" presId="urn:microsoft.com/office/officeart/2018/2/layout/IconVerticalSolidList"/>
    <dgm:cxn modelId="{A6F505E5-6672-4AEC-BD0A-7C916C15847E}" type="presParOf" srcId="{9D83E819-6408-4945-A94C-3741BA320B3A}" destId="{438DF761-773F-4778-9019-4F509C1DDAB3}" srcOrd="6" destOrd="0" presId="urn:microsoft.com/office/officeart/2018/2/layout/IconVerticalSolidList"/>
    <dgm:cxn modelId="{24B839E9-5DB2-4B45-AB7A-0A5B51A80BF6}" type="presParOf" srcId="{438DF761-773F-4778-9019-4F509C1DDAB3}" destId="{1DBF9E94-65A5-4D10-9A23-720DE32B089A}" srcOrd="0" destOrd="0" presId="urn:microsoft.com/office/officeart/2018/2/layout/IconVerticalSolidList"/>
    <dgm:cxn modelId="{AF9A153B-6029-42BD-A1B0-DC0F87995178}" type="presParOf" srcId="{438DF761-773F-4778-9019-4F509C1DDAB3}" destId="{82A2390C-7E93-4FC4-A0F2-94C78FAB3FB2}" srcOrd="1" destOrd="0" presId="urn:microsoft.com/office/officeart/2018/2/layout/IconVerticalSolidList"/>
    <dgm:cxn modelId="{EB96DAF6-66CD-44F5-AD20-F392F6F2CD5B}" type="presParOf" srcId="{438DF761-773F-4778-9019-4F509C1DDAB3}" destId="{4B9DF324-D92A-4814-A716-748B8BE145F9}" srcOrd="2" destOrd="0" presId="urn:microsoft.com/office/officeart/2018/2/layout/IconVerticalSolidList"/>
    <dgm:cxn modelId="{370EFDC7-9E62-4F5D-BA8E-28BBFC0D693E}" type="presParOf" srcId="{438DF761-773F-4778-9019-4F509C1DDAB3}" destId="{F9788EFA-3859-4E14-A4A7-4CCA906F27E8}" srcOrd="3" destOrd="0" presId="urn:microsoft.com/office/officeart/2018/2/layout/IconVerticalSolidList"/>
    <dgm:cxn modelId="{D499EF62-CCD8-4B09-BFD4-6854006B95D7}" type="presParOf" srcId="{9D83E819-6408-4945-A94C-3741BA320B3A}" destId="{6DF15D15-6DEF-4C70-B264-1E57F9CA904A}" srcOrd="7" destOrd="0" presId="urn:microsoft.com/office/officeart/2018/2/layout/IconVerticalSolidList"/>
    <dgm:cxn modelId="{F09711D7-9848-41FA-A000-F86366EBEA62}" type="presParOf" srcId="{9D83E819-6408-4945-A94C-3741BA320B3A}" destId="{914BBD37-42F4-40A1-9B48-79A24CCE476C}" srcOrd="8" destOrd="0" presId="urn:microsoft.com/office/officeart/2018/2/layout/IconVerticalSolidList"/>
    <dgm:cxn modelId="{B7A5051B-1AED-4A1B-91C2-FFF603D58636}" type="presParOf" srcId="{914BBD37-42F4-40A1-9B48-79A24CCE476C}" destId="{72CE576D-9FC5-48B5-BD9D-FBA531B8EB9C}" srcOrd="0" destOrd="0" presId="urn:microsoft.com/office/officeart/2018/2/layout/IconVerticalSolidList"/>
    <dgm:cxn modelId="{A3F6A392-6934-4717-9017-FBFCB76D7AAD}" type="presParOf" srcId="{914BBD37-42F4-40A1-9B48-79A24CCE476C}" destId="{82DBBA9D-70EA-442B-810E-201E0B8A1F49}" srcOrd="1" destOrd="0" presId="urn:microsoft.com/office/officeart/2018/2/layout/IconVerticalSolidList"/>
    <dgm:cxn modelId="{FF023321-46FE-4712-846D-A11D9E10643D}" type="presParOf" srcId="{914BBD37-42F4-40A1-9B48-79A24CCE476C}" destId="{344ECE7D-3E49-4A59-9618-08E1C5AAFCFB}" srcOrd="2" destOrd="0" presId="urn:microsoft.com/office/officeart/2018/2/layout/IconVerticalSolidList"/>
    <dgm:cxn modelId="{588BE7D0-9BBC-49D9-9348-C1171D55B85B}" type="presParOf" srcId="{914BBD37-42F4-40A1-9B48-79A24CCE476C}" destId="{D806D985-4FE4-4B39-9EDB-1D33BC2669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F1902-495F-44D1-85A8-DF84D4D58432}">
      <dsp:nvSpPr>
        <dsp:cNvPr id="0" name=""/>
        <dsp:cNvSpPr/>
      </dsp:nvSpPr>
      <dsp:spPr>
        <a:xfrm>
          <a:off x="0" y="4413"/>
          <a:ext cx="6797675" cy="940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467F4-8217-4186-BF6B-EB93EDD810EC}">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D45522-592A-460E-B499-78D747A505FE}">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55650">
            <a:lnSpc>
              <a:spcPct val="90000"/>
            </a:lnSpc>
            <a:spcBef>
              <a:spcPct val="0"/>
            </a:spcBef>
            <a:spcAft>
              <a:spcPct val="35000"/>
            </a:spcAft>
            <a:buNone/>
          </a:pPr>
          <a:r>
            <a:rPr lang="en-US" sz="1700" kern="1200" dirty="0"/>
            <a:t>Almost 7 in 10 had at some point been declared indigent in court and had counsel appointed because they were too poor to afford it.</a:t>
          </a:r>
        </a:p>
      </dsp:txBody>
      <dsp:txXfrm>
        <a:off x="1085908" y="4413"/>
        <a:ext cx="5711766" cy="940180"/>
      </dsp:txXfrm>
    </dsp:sp>
    <dsp:sp modelId="{689FCA8E-7591-40E0-84E4-4C8E0FFEB066}">
      <dsp:nvSpPr>
        <dsp:cNvPr id="0" name=""/>
        <dsp:cNvSpPr/>
      </dsp:nvSpPr>
      <dsp:spPr>
        <a:xfrm>
          <a:off x="0" y="1179639"/>
          <a:ext cx="6797675" cy="940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B9D66-7C9F-48D9-8451-A4702981678B}">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26C801-C934-4A2D-98C4-9C2475759354}">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55650">
            <a:lnSpc>
              <a:spcPct val="90000"/>
            </a:lnSpc>
            <a:spcBef>
              <a:spcPct val="0"/>
            </a:spcBef>
            <a:spcAft>
              <a:spcPct val="35000"/>
            </a:spcAft>
            <a:buNone/>
          </a:pPr>
          <a:r>
            <a:rPr lang="en-US" sz="1700" kern="1200"/>
            <a:t>Close to 2/3 did not have a bank account. </a:t>
          </a:r>
        </a:p>
      </dsp:txBody>
      <dsp:txXfrm>
        <a:off x="1085908" y="1179639"/>
        <a:ext cx="5711766" cy="940180"/>
      </dsp:txXfrm>
    </dsp:sp>
    <dsp:sp modelId="{24E84709-435D-4704-AB77-1A082DD87705}">
      <dsp:nvSpPr>
        <dsp:cNvPr id="0" name=""/>
        <dsp:cNvSpPr/>
      </dsp:nvSpPr>
      <dsp:spPr>
        <a:xfrm>
          <a:off x="0" y="2354865"/>
          <a:ext cx="6797675" cy="9401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E56E9-0ED3-45DF-B017-1A8ECDC983C1}">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8EEC81-58DA-4B96-AB9A-B44DB750C8EA}">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55650">
            <a:lnSpc>
              <a:spcPct val="90000"/>
            </a:lnSpc>
            <a:spcBef>
              <a:spcPct val="0"/>
            </a:spcBef>
            <a:spcAft>
              <a:spcPct val="35000"/>
            </a:spcAft>
            <a:buNone/>
          </a:pPr>
          <a:r>
            <a:rPr lang="en-US" sz="1700" kern="1200"/>
            <a:t>More than half were unemployed.</a:t>
          </a:r>
        </a:p>
      </dsp:txBody>
      <dsp:txXfrm>
        <a:off x="1085908" y="2354865"/>
        <a:ext cx="5711766" cy="940180"/>
      </dsp:txXfrm>
    </dsp:sp>
    <dsp:sp modelId="{1DBF9E94-65A5-4D10-9A23-720DE32B089A}">
      <dsp:nvSpPr>
        <dsp:cNvPr id="0" name=""/>
        <dsp:cNvSpPr/>
      </dsp:nvSpPr>
      <dsp:spPr>
        <a:xfrm>
          <a:off x="0" y="3530091"/>
          <a:ext cx="6797675" cy="9401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A2390C-7E93-4FC4-A0F2-94C78FAB3FB2}">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788EFA-3859-4E14-A4A7-4CCA906F27E8}">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55650">
            <a:lnSpc>
              <a:spcPct val="90000"/>
            </a:lnSpc>
            <a:spcBef>
              <a:spcPct val="0"/>
            </a:spcBef>
            <a:spcAft>
              <a:spcPct val="35000"/>
            </a:spcAft>
            <a:buNone/>
          </a:pPr>
          <a:r>
            <a:rPr lang="en-US" sz="1700" kern="1200" dirty="0"/>
            <a:t>Almost half said they’d have no money to get out of jail if they needed it that day.</a:t>
          </a:r>
        </a:p>
      </dsp:txBody>
      <dsp:txXfrm>
        <a:off x="1085908" y="3530091"/>
        <a:ext cx="5711766" cy="940180"/>
      </dsp:txXfrm>
    </dsp:sp>
    <dsp:sp modelId="{72CE576D-9FC5-48B5-BD9D-FBA531B8EB9C}">
      <dsp:nvSpPr>
        <dsp:cNvPr id="0" name=""/>
        <dsp:cNvSpPr/>
      </dsp:nvSpPr>
      <dsp:spPr>
        <a:xfrm>
          <a:off x="0" y="4705317"/>
          <a:ext cx="6797675" cy="9401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BBA9D-70EA-442B-810E-201E0B8A1F49}">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06D985-4FE4-4B39-9EDB-1D33BC266965}">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55650">
            <a:lnSpc>
              <a:spcPct val="90000"/>
            </a:lnSpc>
            <a:spcBef>
              <a:spcPct val="0"/>
            </a:spcBef>
            <a:spcAft>
              <a:spcPct val="35000"/>
            </a:spcAft>
            <a:buNone/>
          </a:pPr>
          <a:r>
            <a:rPr lang="en-US" sz="1700" kern="1200"/>
            <a:t>Almost half said they didn’t think they would ever be able to pay what they owed.</a:t>
          </a:r>
        </a:p>
      </dsp:txBody>
      <dsp:txXfrm>
        <a:off x="1085908" y="4705317"/>
        <a:ext cx="5711766" cy="9401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8/14/2019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626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8/14/2019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68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8/14/2019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262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8/14/2019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714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8/14/2019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5396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8/14/2019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369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8/14/2019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147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8/14/2019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090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8/14/2019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42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8/14/2019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8890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8/14/2019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9963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8/14/2019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0384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xYSD6d_SlzY?start=3&amp;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672D4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06795ABC-ED64-48DD-B0EF-1138E4597B5C}"/>
              </a:ext>
            </a:extLst>
          </p:cNvPr>
          <p:cNvSpPr/>
          <p:nvPr/>
        </p:nvSpPr>
        <p:spPr>
          <a:xfrm>
            <a:off x="0" y="0"/>
            <a:ext cx="4635094" cy="6858000"/>
          </a:xfrm>
          <a:prstGeom prst="rect">
            <a:avLst/>
          </a:prstGeom>
          <a:solidFill>
            <a:srgbClr val="70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3AFC6-F789-4A83-853C-6F515D6728B7}"/>
              </a:ext>
            </a:extLst>
          </p:cNvPr>
          <p:cNvSpPr>
            <a:spLocks noGrp="1"/>
          </p:cNvSpPr>
          <p:nvPr>
            <p:ph type="ctrTitle"/>
          </p:nvPr>
        </p:nvSpPr>
        <p:spPr>
          <a:xfrm>
            <a:off x="435869" y="640080"/>
            <a:ext cx="3659246" cy="2862699"/>
          </a:xfrm>
        </p:spPr>
        <p:txBody>
          <a:bodyPr>
            <a:normAutofit/>
          </a:bodyPr>
          <a:lstStyle/>
          <a:p>
            <a:r>
              <a:rPr lang="en-US" sz="4400" dirty="0">
                <a:solidFill>
                  <a:srgbClr val="FFFFFF"/>
                </a:solidFill>
              </a:rPr>
              <a:t>Under Pressure</a:t>
            </a:r>
          </a:p>
        </p:txBody>
      </p:sp>
      <p:sp>
        <p:nvSpPr>
          <p:cNvPr id="3" name="Subtitle 2">
            <a:extLst>
              <a:ext uri="{FF2B5EF4-FFF2-40B4-BE49-F238E27FC236}">
                <a16:creationId xmlns:a16="http://schemas.microsoft.com/office/drawing/2014/main" id="{9DC96A86-AEED-4E20-8A24-34D06DBA43A0}"/>
              </a:ext>
            </a:extLst>
          </p:cNvPr>
          <p:cNvSpPr>
            <a:spLocks noGrp="1"/>
          </p:cNvSpPr>
          <p:nvPr>
            <p:ph type="subTitle" idx="1"/>
          </p:nvPr>
        </p:nvSpPr>
        <p:spPr>
          <a:xfrm>
            <a:off x="435869" y="3824516"/>
            <a:ext cx="3659246" cy="2393403"/>
          </a:xfrm>
        </p:spPr>
        <p:txBody>
          <a:bodyPr>
            <a:normAutofit/>
          </a:bodyPr>
          <a:lstStyle/>
          <a:p>
            <a:r>
              <a:rPr lang="en-US" sz="1500">
                <a:solidFill>
                  <a:srgbClr val="FFFFFF"/>
                </a:solidFill>
              </a:rPr>
              <a:t>How Fines and Fees hurt people, undermine public safety, and drive alabama’s racial wealth divide</a:t>
            </a:r>
          </a:p>
        </p:txBody>
      </p:sp>
      <p:cxnSp>
        <p:nvCxnSpPr>
          <p:cNvPr id="20" name="Straight Connector 1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A group of people posing for the camera&#10;&#10;Description automatically generated">
            <a:extLst>
              <a:ext uri="{FF2B5EF4-FFF2-40B4-BE49-F238E27FC236}">
                <a16:creationId xmlns:a16="http://schemas.microsoft.com/office/drawing/2014/main" id="{D8A87C96-EA20-45CD-92D6-7968E64AD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337" y="198856"/>
            <a:ext cx="4974420" cy="6460287"/>
          </a:xfrm>
          <a:prstGeom prst="rect">
            <a:avLst/>
          </a:prstGeom>
        </p:spPr>
      </p:pic>
    </p:spTree>
    <p:extLst>
      <p:ext uri="{BB962C8B-B14F-4D97-AF65-F5344CB8AC3E}">
        <p14:creationId xmlns:p14="http://schemas.microsoft.com/office/powerpoint/2010/main" val="159824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703F71-5E63-49DA-B239-79BC0F7AA0EB}"/>
              </a:ext>
            </a:extLst>
          </p:cNvPr>
          <p:cNvSpPr>
            <a:spLocks noGrp="1"/>
          </p:cNvSpPr>
          <p:nvPr>
            <p:ph type="title"/>
          </p:nvPr>
        </p:nvSpPr>
        <p:spPr/>
        <p:txBody>
          <a:bodyPr/>
          <a:lstStyle/>
          <a:p>
            <a:r>
              <a:rPr lang="en-US" dirty="0"/>
              <a:t>More Findings</a:t>
            </a:r>
          </a:p>
        </p:txBody>
      </p:sp>
      <p:sp>
        <p:nvSpPr>
          <p:cNvPr id="5" name="Content Placeholder 4">
            <a:extLst>
              <a:ext uri="{FF2B5EF4-FFF2-40B4-BE49-F238E27FC236}">
                <a16:creationId xmlns:a16="http://schemas.microsoft.com/office/drawing/2014/main" id="{36AEB483-3711-40DD-965B-2063C6D2EFD0}"/>
              </a:ext>
            </a:extLst>
          </p:cNvPr>
          <p:cNvSpPr>
            <a:spLocks noGrp="1"/>
          </p:cNvSpPr>
          <p:nvPr>
            <p:ph idx="1"/>
          </p:nvPr>
        </p:nvSpPr>
        <p:spPr/>
        <p:txBody>
          <a:bodyPr>
            <a:normAutofit/>
          </a:bodyPr>
          <a:lstStyle/>
          <a:p>
            <a:r>
              <a:rPr lang="en-US" dirty="0"/>
              <a:t>About 45 percent of those surveyed had lost their licenses because they were unable to pay their court debt. </a:t>
            </a:r>
          </a:p>
          <a:p>
            <a:r>
              <a:rPr lang="en-US" dirty="0"/>
              <a:t>Many people owed money in several different jurisdictions. Those jurisdictions do not talk with each other. It was common for people to be on payment plans in several cities and counties. </a:t>
            </a:r>
          </a:p>
          <a:p>
            <a:r>
              <a:rPr lang="en-US" dirty="0"/>
              <a:t>Lots of people talked about being locked up for failing to appear at hearings on their non-payment of court debt even though they missed the hearings because they were already in jail or prison.</a:t>
            </a:r>
          </a:p>
          <a:p>
            <a:r>
              <a:rPr lang="en-US" dirty="0"/>
              <a:t>We also learned about DART teams, or District Attorney Restitution Recovery Teams, which increase people’s debt by 30% when they who get behind on payments. The teams then keep that 30% off the top of anything they collect. </a:t>
            </a:r>
          </a:p>
        </p:txBody>
      </p:sp>
    </p:spTree>
    <p:extLst>
      <p:ext uri="{BB962C8B-B14F-4D97-AF65-F5344CB8AC3E}">
        <p14:creationId xmlns:p14="http://schemas.microsoft.com/office/powerpoint/2010/main" val="171587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8C57-8343-44B9-8E73-E1E8709CAB6D}"/>
              </a:ext>
            </a:extLst>
          </p:cNvPr>
          <p:cNvSpPr>
            <a:spLocks noGrp="1"/>
          </p:cNvSpPr>
          <p:nvPr>
            <p:ph type="title"/>
          </p:nvPr>
        </p:nvSpPr>
        <p:spPr/>
        <p:txBody>
          <a:bodyPr/>
          <a:lstStyle/>
          <a:p>
            <a:r>
              <a:rPr lang="en-US" dirty="0"/>
              <a:t>Voting Rights</a:t>
            </a:r>
          </a:p>
        </p:txBody>
      </p:sp>
      <p:sp>
        <p:nvSpPr>
          <p:cNvPr id="3" name="Content Placeholder 2">
            <a:extLst>
              <a:ext uri="{FF2B5EF4-FFF2-40B4-BE49-F238E27FC236}">
                <a16:creationId xmlns:a16="http://schemas.microsoft.com/office/drawing/2014/main" id="{8D2107BF-D82A-40F9-8036-3BEDA2E18073}"/>
              </a:ext>
            </a:extLst>
          </p:cNvPr>
          <p:cNvSpPr>
            <a:spLocks noGrp="1"/>
          </p:cNvSpPr>
          <p:nvPr>
            <p:ph idx="1"/>
          </p:nvPr>
        </p:nvSpPr>
        <p:spPr>
          <a:xfrm>
            <a:off x="1097280" y="2108201"/>
            <a:ext cx="4998720" cy="3760891"/>
          </a:xfrm>
        </p:spPr>
        <p:txBody>
          <a:bodyPr/>
          <a:lstStyle/>
          <a:p>
            <a:r>
              <a:rPr lang="en-US" dirty="0"/>
              <a:t>Under a 2017 state law, people with certain felony convictions are prohibited from registering to vote unless and until their court debts are paid off. More than half (55.7%) of people we surveyed had been told they could not vote because of a felony conviction. </a:t>
            </a:r>
          </a:p>
          <a:p>
            <a:r>
              <a:rPr lang="en-US" dirty="0"/>
              <a:t>Mr. Robert Peoples of Grand Bay is one of 286,000 disenfranchised Alabamians. His voting rights were taken in 1996 due to a Theft of Property II conviction. He cannot afford the $332 required to buy his voting rights back.  </a:t>
            </a:r>
          </a:p>
        </p:txBody>
      </p:sp>
      <p:pic>
        <p:nvPicPr>
          <p:cNvPr id="5" name="Picture 4" descr="A person wearing a hat&#10;&#10;Description automatically generated">
            <a:extLst>
              <a:ext uri="{FF2B5EF4-FFF2-40B4-BE49-F238E27FC236}">
                <a16:creationId xmlns:a16="http://schemas.microsoft.com/office/drawing/2014/main" id="{95706D2D-01D2-4E17-AF20-6257A26E6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287" y="286603"/>
            <a:ext cx="4323393" cy="5764524"/>
          </a:xfrm>
          <a:prstGeom prst="rect">
            <a:avLst/>
          </a:prstGeom>
        </p:spPr>
      </p:pic>
    </p:spTree>
    <p:extLst>
      <p:ext uri="{BB962C8B-B14F-4D97-AF65-F5344CB8AC3E}">
        <p14:creationId xmlns:p14="http://schemas.microsoft.com/office/powerpoint/2010/main" val="393195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5C8B-9183-4283-8DB4-B00A03BF410C}"/>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6C212D29-AEEB-4BD7-8847-66D376E01926}"/>
              </a:ext>
            </a:extLst>
          </p:cNvPr>
          <p:cNvSpPr>
            <a:spLocks noGrp="1"/>
          </p:cNvSpPr>
          <p:nvPr>
            <p:ph idx="1"/>
          </p:nvPr>
        </p:nvSpPr>
        <p:spPr/>
        <p:txBody>
          <a:bodyPr>
            <a:normAutofit fontScale="92500" lnSpcReduction="20000"/>
          </a:bodyPr>
          <a:lstStyle/>
          <a:p>
            <a:pPr lvl="0"/>
            <a:r>
              <a:rPr lang="en-US" dirty="0"/>
              <a:t>Eliminate court costs and fees and scale fines to each person’s ability to pay</a:t>
            </a:r>
          </a:p>
          <a:p>
            <a:pPr lvl="0"/>
            <a:r>
              <a:rPr lang="en-US" dirty="0"/>
              <a:t>Fully fund courts from Alabama’s state budget</a:t>
            </a:r>
          </a:p>
          <a:p>
            <a:pPr lvl="0"/>
            <a:r>
              <a:rPr lang="en-US" dirty="0"/>
              <a:t>Send revenue from all court debt to the state’s general fund</a:t>
            </a:r>
          </a:p>
          <a:p>
            <a:pPr lvl="0"/>
            <a:r>
              <a:rPr lang="en-US" dirty="0"/>
              <a:t>Create a mechanism for appeal and ensure folks have access to counsel throughout the process</a:t>
            </a:r>
          </a:p>
          <a:p>
            <a:pPr lvl="0"/>
            <a:r>
              <a:rPr lang="en-US" dirty="0"/>
              <a:t>Prohibit the suspension of driver’s licenses except in instances of unsafe driving</a:t>
            </a:r>
          </a:p>
          <a:p>
            <a:pPr lvl="0"/>
            <a:r>
              <a:rPr lang="en-US" dirty="0"/>
              <a:t>Eliminate Failure to Appear warrants when the individual failed to appear because they were incarcerated</a:t>
            </a:r>
          </a:p>
          <a:p>
            <a:pPr lvl="0"/>
            <a:r>
              <a:rPr lang="en-US" dirty="0"/>
              <a:t>Change the law that currently denies voting rights to people who are too poor to pay their court debt</a:t>
            </a:r>
          </a:p>
          <a:p>
            <a:pPr lvl="0"/>
            <a:r>
              <a:rPr lang="en-US" dirty="0"/>
              <a:t>Reclassify the possession of small amounts of marijuana as a civil infraction with fines connected to the defendant’s ability to pay</a:t>
            </a:r>
          </a:p>
          <a:p>
            <a:endParaRPr lang="en-US" dirty="0"/>
          </a:p>
        </p:txBody>
      </p:sp>
    </p:spTree>
    <p:extLst>
      <p:ext uri="{BB962C8B-B14F-4D97-AF65-F5344CB8AC3E}">
        <p14:creationId xmlns:p14="http://schemas.microsoft.com/office/powerpoint/2010/main" val="408099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E56915-5746-4CBE-8D7C-1FAD2EE59DEE}"/>
              </a:ext>
            </a:extLst>
          </p:cNvPr>
          <p:cNvSpPr>
            <a:spLocks noGrp="1"/>
          </p:cNvSpPr>
          <p:nvPr>
            <p:ph type="title"/>
          </p:nvPr>
        </p:nvSpPr>
        <p:spPr>
          <a:xfrm>
            <a:off x="492369" y="605896"/>
            <a:ext cx="3642309" cy="5646208"/>
          </a:xfrm>
        </p:spPr>
        <p:txBody>
          <a:bodyPr anchor="ctr">
            <a:normAutofit/>
          </a:bodyPr>
          <a:lstStyle/>
          <a:p>
            <a:r>
              <a:rPr lang="en-US" sz="4400">
                <a:solidFill>
                  <a:srgbClr val="FFFFFF"/>
                </a:solidFill>
              </a:rPr>
              <a:t>What is the racial wealth gap?	</a:t>
            </a:r>
          </a:p>
        </p:txBody>
      </p:sp>
      <p:sp>
        <p:nvSpPr>
          <p:cNvPr id="3" name="Content Placeholder 2">
            <a:extLst>
              <a:ext uri="{FF2B5EF4-FFF2-40B4-BE49-F238E27FC236}">
                <a16:creationId xmlns:a16="http://schemas.microsoft.com/office/drawing/2014/main" id="{1F7E1B6B-DF1D-4CE3-96E7-FA80820FF5AC}"/>
              </a:ext>
            </a:extLst>
          </p:cNvPr>
          <p:cNvSpPr>
            <a:spLocks noGrp="1"/>
          </p:cNvSpPr>
          <p:nvPr>
            <p:ph idx="1"/>
          </p:nvPr>
        </p:nvSpPr>
        <p:spPr>
          <a:xfrm>
            <a:off x="5231958" y="605896"/>
            <a:ext cx="5923721" cy="5646208"/>
          </a:xfrm>
        </p:spPr>
        <p:txBody>
          <a:bodyPr anchor="ctr">
            <a:normAutofit fontScale="92500" lnSpcReduction="20000"/>
          </a:bodyPr>
          <a:lstStyle/>
          <a:p>
            <a:pPr lvl="0"/>
            <a:endParaRPr lang="en-US" dirty="0"/>
          </a:p>
          <a:p>
            <a:pPr lvl="0"/>
            <a:r>
              <a:rPr lang="en-US" b="1" dirty="0"/>
              <a:t>Wealth</a:t>
            </a:r>
            <a:r>
              <a:rPr lang="en-US" dirty="0"/>
              <a:t> is a measure of the totality of what a person owns minus any debt they own. </a:t>
            </a:r>
            <a:r>
              <a:rPr lang="en-US" b="1" dirty="0"/>
              <a:t>Even two people who have the exact same income can have very different amounts of wealth depending on factors like inheritance and debt. </a:t>
            </a:r>
          </a:p>
          <a:p>
            <a:pPr lvl="0"/>
            <a:r>
              <a:rPr lang="en-US" dirty="0"/>
              <a:t>In Alabama and across America, there is a wealth gap between black and white populations.</a:t>
            </a:r>
          </a:p>
          <a:p>
            <a:pPr lvl="0"/>
            <a:r>
              <a:rPr lang="en-US" dirty="0"/>
              <a:t>In 2011, a typical white family in America in the bottom income quintile (earning less than $19,000 annually) owned $15,000 in wealth. A typical African-American family earning the same amount owned just $100 in wealth. </a:t>
            </a:r>
          </a:p>
          <a:p>
            <a:pPr lvl="0"/>
            <a:r>
              <a:rPr lang="en-US" b="1" dirty="0"/>
              <a:t>Due to the difference in median household net worth between the races, the median Latino or black household would have to save nearly 100% of its income for at least three consecutive years to close the gap. </a:t>
            </a:r>
          </a:p>
          <a:p>
            <a:pPr lvl="0"/>
            <a:r>
              <a:rPr lang="en-US" dirty="0"/>
              <a:t>Looking at overall household wealth, African-American families have a nationwide median of $11,000 in net worth compared to $134,000 held by white families.</a:t>
            </a:r>
          </a:p>
          <a:p>
            <a:endParaRPr lang="en-US" sz="2400" dirty="0"/>
          </a:p>
        </p:txBody>
      </p:sp>
    </p:spTree>
    <p:extLst>
      <p:ext uri="{BB962C8B-B14F-4D97-AF65-F5344CB8AC3E}">
        <p14:creationId xmlns:p14="http://schemas.microsoft.com/office/powerpoint/2010/main" val="185558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3E465-A589-45BA-A3F8-3706602DE11D}"/>
              </a:ext>
            </a:extLst>
          </p:cNvPr>
          <p:cNvSpPr>
            <a:spLocks noGrp="1"/>
          </p:cNvSpPr>
          <p:nvPr>
            <p:ph type="title"/>
          </p:nvPr>
        </p:nvSpPr>
        <p:spPr>
          <a:xfrm>
            <a:off x="8614786" y="516836"/>
            <a:ext cx="3100136" cy="1960234"/>
          </a:xfrm>
        </p:spPr>
        <p:txBody>
          <a:bodyPr>
            <a:normAutofit/>
          </a:bodyPr>
          <a:lstStyle/>
          <a:p>
            <a:r>
              <a:rPr lang="en-US" sz="3400" dirty="0"/>
              <a:t>Historical Causes of Alabama’s Racial Wealth Gap</a:t>
            </a:r>
          </a:p>
        </p:txBody>
      </p:sp>
      <p:pic>
        <p:nvPicPr>
          <p:cNvPr id="1026" name="Picture 2" descr="Image result for george wallace schoolhouse door university of alabama image">
            <a:extLst>
              <a:ext uri="{FF2B5EF4-FFF2-40B4-BE49-F238E27FC236}">
                <a16:creationId xmlns:a16="http://schemas.microsoft.com/office/drawing/2014/main" id="{2D0851DA-46EB-485B-A90A-FC9E251BB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86" r="195" b="1"/>
          <a:stretch/>
        </p:blipFill>
        <p:spPr bwMode="auto">
          <a:xfrm>
            <a:off x="-1" y="10"/>
            <a:ext cx="8111272"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C80512B1-8C6E-427B-9F5A-E8E07E22F81C}"/>
              </a:ext>
            </a:extLst>
          </p:cNvPr>
          <p:cNvSpPr>
            <a:spLocks noGrp="1"/>
          </p:cNvSpPr>
          <p:nvPr>
            <p:ph idx="1"/>
          </p:nvPr>
        </p:nvSpPr>
        <p:spPr>
          <a:xfrm>
            <a:off x="8556090" y="2790855"/>
            <a:ext cx="3158832" cy="3686144"/>
          </a:xfrm>
        </p:spPr>
        <p:txBody>
          <a:bodyPr>
            <a:normAutofit/>
          </a:bodyPr>
          <a:lstStyle/>
          <a:p>
            <a:pPr lvl="0">
              <a:lnSpc>
                <a:spcPct val="90000"/>
              </a:lnSpc>
            </a:pPr>
            <a:r>
              <a:rPr lang="en-US" sz="1400" b="1" dirty="0"/>
              <a:t>Slavery</a:t>
            </a:r>
          </a:p>
          <a:p>
            <a:pPr lvl="0">
              <a:lnSpc>
                <a:spcPct val="90000"/>
              </a:lnSpc>
            </a:pPr>
            <a:r>
              <a:rPr lang="en-US" sz="1400" b="1" dirty="0"/>
              <a:t>Convict labor</a:t>
            </a:r>
            <a:r>
              <a:rPr lang="en-US" sz="1400" dirty="0"/>
              <a:t>, which</a:t>
            </a:r>
            <a:r>
              <a:rPr lang="en-US" sz="1400" b="1" dirty="0"/>
              <a:t> </a:t>
            </a:r>
            <a:r>
              <a:rPr lang="en-US" sz="1400" dirty="0"/>
              <a:t>led to the effective re-enslavement of black people who were accused of minor crimes like panhandling. </a:t>
            </a:r>
          </a:p>
          <a:p>
            <a:pPr lvl="0">
              <a:lnSpc>
                <a:spcPct val="90000"/>
              </a:lnSpc>
            </a:pPr>
            <a:r>
              <a:rPr lang="en-US" sz="1400" b="1" dirty="0"/>
              <a:t>Redlining and local ordinances </a:t>
            </a:r>
            <a:r>
              <a:rPr lang="en-US" sz="1400" dirty="0"/>
              <a:t>that made it impossible for black families to buy homes in nice neighborhoods and accumulate wealth through home equity added to the problem. </a:t>
            </a:r>
          </a:p>
          <a:p>
            <a:pPr lvl="0">
              <a:lnSpc>
                <a:spcPct val="90000"/>
              </a:lnSpc>
            </a:pPr>
            <a:r>
              <a:rPr lang="en-US" sz="1400" b="1" dirty="0"/>
              <a:t>Segregated schools </a:t>
            </a:r>
            <a:r>
              <a:rPr lang="en-US" sz="1400" dirty="0"/>
              <a:t>and the creation of majority-white and wealthier city school districts in the wake of </a:t>
            </a:r>
            <a:r>
              <a:rPr lang="en-US" sz="1400" i="1" dirty="0"/>
              <a:t>Brown v. Board</a:t>
            </a:r>
            <a:endParaRPr lang="en-US" sz="1400" dirty="0"/>
          </a:p>
          <a:p>
            <a:pPr lvl="0">
              <a:lnSpc>
                <a:spcPct val="90000"/>
              </a:lnSpc>
            </a:pPr>
            <a:r>
              <a:rPr lang="en-US" sz="1400" b="1" dirty="0"/>
              <a:t>The exclusion of black people from universities and high-earning professions. </a:t>
            </a:r>
            <a:endParaRPr lang="en-US" sz="1400" dirty="0"/>
          </a:p>
        </p:txBody>
      </p:sp>
    </p:spTree>
    <p:extLst>
      <p:ext uri="{BB962C8B-B14F-4D97-AF65-F5344CB8AC3E}">
        <p14:creationId xmlns:p14="http://schemas.microsoft.com/office/powerpoint/2010/main" val="41084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30B4-D3CA-4513-93E9-A37776F3516B}"/>
              </a:ext>
            </a:extLst>
          </p:cNvPr>
          <p:cNvSpPr>
            <a:spLocks noGrp="1"/>
          </p:cNvSpPr>
          <p:nvPr>
            <p:ph type="title"/>
          </p:nvPr>
        </p:nvSpPr>
        <p:spPr/>
        <p:txBody>
          <a:bodyPr/>
          <a:lstStyle/>
          <a:p>
            <a:r>
              <a:rPr lang="en-US" dirty="0"/>
              <a:t>How the Criminal Justice System Drives Alabama’s Racial Wealth Gap	</a:t>
            </a:r>
          </a:p>
        </p:txBody>
      </p:sp>
      <p:sp>
        <p:nvSpPr>
          <p:cNvPr id="4" name="Content Placeholder 3">
            <a:extLst>
              <a:ext uri="{FF2B5EF4-FFF2-40B4-BE49-F238E27FC236}">
                <a16:creationId xmlns:a16="http://schemas.microsoft.com/office/drawing/2014/main" id="{CBA6AD24-CA19-4673-A39D-82BD3C114185}"/>
              </a:ext>
            </a:extLst>
          </p:cNvPr>
          <p:cNvSpPr>
            <a:spLocks noGrp="1"/>
          </p:cNvSpPr>
          <p:nvPr>
            <p:ph sz="half" idx="1"/>
          </p:nvPr>
        </p:nvSpPr>
        <p:spPr/>
        <p:txBody>
          <a:bodyPr>
            <a:normAutofit fontScale="92500" lnSpcReduction="20000"/>
          </a:bodyPr>
          <a:lstStyle/>
          <a:p>
            <a:pPr lvl="0"/>
            <a:r>
              <a:rPr lang="en-US" dirty="0"/>
              <a:t>African Americans make up 54% of the prison population but only about 27% of the state’s population. They are over-represented in jails at roughly the same rate. </a:t>
            </a:r>
          </a:p>
          <a:p>
            <a:pPr lvl="0"/>
            <a:r>
              <a:rPr lang="en-US" dirty="0"/>
              <a:t>In 2016, African Americans were more than twice as likely as white people to be arrested for six of the 20 charges for which the most people were arrested that year. </a:t>
            </a:r>
          </a:p>
          <a:p>
            <a:pPr lvl="0"/>
            <a:r>
              <a:rPr lang="en-US" dirty="0"/>
              <a:t>Black people were four times as likely as white people to be arrested for possession of marijuana even though there is longstanding evidence that the two races use marijuana at about the same rate. </a:t>
            </a:r>
          </a:p>
          <a:p>
            <a:endParaRPr lang="en-US" dirty="0"/>
          </a:p>
        </p:txBody>
      </p:sp>
      <p:sp>
        <p:nvSpPr>
          <p:cNvPr id="5" name="Content Placeholder 4">
            <a:extLst>
              <a:ext uri="{FF2B5EF4-FFF2-40B4-BE49-F238E27FC236}">
                <a16:creationId xmlns:a16="http://schemas.microsoft.com/office/drawing/2014/main" id="{0DF6BB73-9730-48AF-992C-6097C51BA283}"/>
              </a:ext>
            </a:extLst>
          </p:cNvPr>
          <p:cNvSpPr>
            <a:spLocks noGrp="1"/>
          </p:cNvSpPr>
          <p:nvPr>
            <p:ph sz="half" idx="2"/>
          </p:nvPr>
        </p:nvSpPr>
        <p:spPr/>
        <p:txBody>
          <a:bodyPr>
            <a:normAutofit fontScale="92500" lnSpcReduction="20000"/>
          </a:bodyPr>
          <a:lstStyle/>
          <a:p>
            <a:pPr lvl="0"/>
            <a:r>
              <a:rPr lang="en-US" dirty="0"/>
              <a:t>Several other offenses with major disparities hinge on the perception of the arresting officer and are also cause for concern. </a:t>
            </a:r>
          </a:p>
          <a:p>
            <a:pPr lvl="1"/>
            <a:r>
              <a:rPr lang="en-US" sz="2100" dirty="0"/>
              <a:t>African-Americans were 3.7 times as likely as white people to be arrested for disorderly conduct in 2016; </a:t>
            </a:r>
          </a:p>
          <a:p>
            <a:pPr lvl="1"/>
            <a:r>
              <a:rPr lang="en-US" sz="2100" dirty="0"/>
              <a:t>2.3 times as likely to be arrested for trespassing (which can include remaining in public accommodations like restaurants after being asked to leave)</a:t>
            </a:r>
          </a:p>
          <a:p>
            <a:pPr lvl="1"/>
            <a:r>
              <a:rPr lang="en-US" sz="2100" dirty="0"/>
              <a:t>Twice as likely to be arrested for resisting an officer and contempt of court in 2016. </a:t>
            </a:r>
          </a:p>
          <a:p>
            <a:endParaRPr lang="en-US" dirty="0"/>
          </a:p>
        </p:txBody>
      </p:sp>
    </p:spTree>
    <p:extLst>
      <p:ext uri="{BB962C8B-B14F-4D97-AF65-F5344CB8AC3E}">
        <p14:creationId xmlns:p14="http://schemas.microsoft.com/office/powerpoint/2010/main" val="165474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A832E05-C44F-43AC-9CCF-721E3481A281}"/>
              </a:ext>
            </a:extLst>
          </p:cNvPr>
          <p:cNvSpPr>
            <a:spLocks noGrp="1"/>
          </p:cNvSpPr>
          <p:nvPr>
            <p:ph type="title"/>
          </p:nvPr>
        </p:nvSpPr>
        <p:spPr>
          <a:xfrm>
            <a:off x="648929" y="639097"/>
            <a:ext cx="6253317" cy="3686015"/>
          </a:xfrm>
        </p:spPr>
        <p:txBody>
          <a:bodyPr vert="horz" lIns="91440" tIns="45720" rIns="91440" bIns="45720" rtlCol="0" anchor="b">
            <a:normAutofit/>
          </a:bodyPr>
          <a:lstStyle/>
          <a:p>
            <a:r>
              <a:rPr lang="en-US" sz="5000">
                <a:solidFill>
                  <a:schemeClr val="tx1">
                    <a:lumMod val="85000"/>
                    <a:lumOff val="15000"/>
                  </a:schemeClr>
                </a:solidFill>
              </a:rPr>
              <a:t>We surveyed people all over Alabama about their experience with court debt.</a:t>
            </a: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descr="A close up of a map&#10;&#10;Description automatically generated">
            <a:extLst>
              <a:ext uri="{FF2B5EF4-FFF2-40B4-BE49-F238E27FC236}">
                <a16:creationId xmlns:a16="http://schemas.microsoft.com/office/drawing/2014/main" id="{D6FBA193-BAF7-46B2-B45B-2E551ECEBC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202"/>
          <a:stretch/>
        </p:blipFill>
        <p:spPr>
          <a:xfrm>
            <a:off x="7551175" y="0"/>
            <a:ext cx="4635315" cy="6857999"/>
          </a:xfrm>
          <a:prstGeom prst="rect">
            <a:avLst/>
          </a:prstGeom>
        </p:spPr>
      </p:pic>
    </p:spTree>
    <p:extLst>
      <p:ext uri="{BB962C8B-B14F-4D97-AF65-F5344CB8AC3E}">
        <p14:creationId xmlns:p14="http://schemas.microsoft.com/office/powerpoint/2010/main" val="101159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B3A3E7-9B86-4EE8-B945-480C03DA40D4}"/>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Most of the people we surveyed were poor. </a:t>
            </a:r>
            <a:br>
              <a:rPr lang="en-US" sz="3600" dirty="0">
                <a:solidFill>
                  <a:schemeClr val="bg1"/>
                </a:solidFill>
              </a:rPr>
            </a:br>
            <a:br>
              <a:rPr lang="en-US" sz="3600" dirty="0">
                <a:solidFill>
                  <a:schemeClr val="bg1"/>
                </a:solidFill>
              </a:rPr>
            </a:br>
            <a:r>
              <a:rPr lang="en-US" sz="3600" dirty="0">
                <a:solidFill>
                  <a:schemeClr val="bg1"/>
                </a:solidFill>
              </a:rPr>
              <a:t>Black or white, </a:t>
            </a:r>
            <a:r>
              <a:rPr lang="en-US" sz="3600" i="1" dirty="0">
                <a:solidFill>
                  <a:schemeClr val="bg1"/>
                </a:solidFill>
              </a:rPr>
              <a:t>all</a:t>
            </a:r>
            <a:r>
              <a:rPr lang="en-US" sz="3600" dirty="0">
                <a:solidFill>
                  <a:schemeClr val="bg1"/>
                </a:solidFill>
              </a:rPr>
              <a:t> were suffering from the effects of fines, fees, and court costs.</a:t>
            </a:r>
          </a:p>
        </p:txBody>
      </p:sp>
      <p:graphicFrame>
        <p:nvGraphicFramePr>
          <p:cNvPr id="14" name="Content Placeholder 8">
            <a:extLst>
              <a:ext uri="{FF2B5EF4-FFF2-40B4-BE49-F238E27FC236}">
                <a16:creationId xmlns:a16="http://schemas.microsoft.com/office/drawing/2014/main" id="{29CA93FC-44D3-4312-8FD2-E3145A198727}"/>
              </a:ext>
            </a:extLst>
          </p:cNvPr>
          <p:cNvGraphicFramePr>
            <a:graphicFrameLocks noGrp="1"/>
          </p:cNvGraphicFramePr>
          <p:nvPr>
            <p:ph idx="1"/>
            <p:extLst>
              <p:ext uri="{D42A27DB-BD31-4B8C-83A1-F6EECF244321}">
                <p14:modId xmlns:p14="http://schemas.microsoft.com/office/powerpoint/2010/main" val="42482668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12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erry">
            <a:hlinkClick r:id="" action="ppaction://media"/>
            <a:extLst>
              <a:ext uri="{FF2B5EF4-FFF2-40B4-BE49-F238E27FC236}">
                <a16:creationId xmlns:a16="http://schemas.microsoft.com/office/drawing/2014/main" id="{A061BB03-A0D3-4A44-893F-630CD40870C4}"/>
              </a:ext>
            </a:extLst>
          </p:cNvPr>
          <p:cNvPicPr>
            <a:picLocks noGrp="1" noRot="1" noChangeAspect="1"/>
          </p:cNvPicPr>
          <p:nvPr>
            <p:ph idx="4294967295"/>
            <a:videoFile r:link="rId1"/>
          </p:nvPr>
        </p:nvPicPr>
        <p:blipFill>
          <a:blip r:embed="rId3"/>
          <a:stretch>
            <a:fillRect/>
          </a:stretch>
        </p:blipFill>
        <p:spPr>
          <a:xfrm>
            <a:off x="2160270" y="354648"/>
            <a:ext cx="7684770" cy="5761523"/>
          </a:xfrm>
          <a:prstGeom prst="rect">
            <a:avLst/>
          </a:prstGeom>
        </p:spPr>
      </p:pic>
    </p:spTree>
    <p:extLst>
      <p:ext uri="{BB962C8B-B14F-4D97-AF65-F5344CB8AC3E}">
        <p14:creationId xmlns:p14="http://schemas.microsoft.com/office/powerpoint/2010/main" val="49263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6" name="Rectangle 4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91682B61-D098-4E39-B348-3936DF5A366B}"/>
              </a:ext>
            </a:extLst>
          </p:cNvPr>
          <p:cNvSpPr/>
          <p:nvPr/>
        </p:nvSpPr>
        <p:spPr>
          <a:xfrm>
            <a:off x="2875719" y="0"/>
            <a:ext cx="206443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CD25FB8-7986-4C1B-AC74-2CEFE7FC5E5D}"/>
              </a:ext>
            </a:extLst>
          </p:cNvPr>
          <p:cNvSpPr>
            <a:spLocks noGrp="1"/>
          </p:cNvSpPr>
          <p:nvPr>
            <p:ph type="title"/>
          </p:nvPr>
        </p:nvSpPr>
        <p:spPr>
          <a:xfrm>
            <a:off x="493235" y="605896"/>
            <a:ext cx="2064435" cy="5646208"/>
          </a:xfrm>
        </p:spPr>
        <p:txBody>
          <a:bodyPr anchor="ctr">
            <a:normAutofit/>
          </a:bodyPr>
          <a:lstStyle/>
          <a:p>
            <a:r>
              <a:rPr lang="en-US" sz="4400" dirty="0">
                <a:solidFill>
                  <a:srgbClr val="FFFFFF"/>
                </a:solidFill>
              </a:rPr>
              <a:t>Findings</a:t>
            </a:r>
          </a:p>
        </p:txBody>
      </p:sp>
      <p:sp>
        <p:nvSpPr>
          <p:cNvPr id="21" name="Content Placeholder 3">
            <a:extLst>
              <a:ext uri="{FF2B5EF4-FFF2-40B4-BE49-F238E27FC236}">
                <a16:creationId xmlns:a16="http://schemas.microsoft.com/office/drawing/2014/main" id="{F2B4E1B8-D977-4C19-9580-862B03B68015}"/>
              </a:ext>
            </a:extLst>
          </p:cNvPr>
          <p:cNvSpPr>
            <a:spLocks noGrp="1"/>
          </p:cNvSpPr>
          <p:nvPr>
            <p:ph idx="1"/>
          </p:nvPr>
        </p:nvSpPr>
        <p:spPr>
          <a:xfrm>
            <a:off x="3230879" y="-437321"/>
            <a:ext cx="8218999" cy="8259024"/>
          </a:xfrm>
        </p:spPr>
        <p:txBody>
          <a:bodyPr anchor="ctr">
            <a:normAutofit/>
          </a:bodyPr>
          <a:lstStyle/>
          <a:p>
            <a:pPr marL="0" indent="0">
              <a:lnSpc>
                <a:spcPct val="90000"/>
              </a:lnSpc>
              <a:buNone/>
            </a:pPr>
            <a:r>
              <a:rPr lang="en-US" sz="2400" dirty="0"/>
              <a:t>More than eight in ten (82.9%) gave up necessities like rent, food, medical bills, car payments, and child support to pay their court debt. </a:t>
            </a:r>
          </a:p>
          <a:p>
            <a:pPr marL="0" indent="0">
              <a:lnSpc>
                <a:spcPct val="90000"/>
              </a:lnSpc>
              <a:buNone/>
            </a:pPr>
            <a:r>
              <a:rPr lang="en-US" sz="2400" dirty="0"/>
              <a:t>Nearly half (49.6%) said they had been jailed for failure to pay court debt. </a:t>
            </a:r>
          </a:p>
          <a:p>
            <a:pPr marL="0" indent="0">
              <a:lnSpc>
                <a:spcPct val="90000"/>
              </a:lnSpc>
              <a:buNone/>
            </a:pPr>
            <a:r>
              <a:rPr lang="en-US" sz="2400" dirty="0"/>
              <a:t>44% had used payday loans to cover court debt. </a:t>
            </a:r>
          </a:p>
          <a:p>
            <a:pPr marL="0" indent="0">
              <a:lnSpc>
                <a:spcPct val="90000"/>
              </a:lnSpc>
              <a:buNone/>
            </a:pPr>
            <a:r>
              <a:rPr lang="en-US" sz="2400" dirty="0"/>
              <a:t>Eight in ten borrowed money from a friend or family member to cover their court debt. </a:t>
            </a:r>
          </a:p>
          <a:p>
            <a:pPr marL="0" indent="0">
              <a:lnSpc>
                <a:spcPct val="90000"/>
              </a:lnSpc>
              <a:buNone/>
            </a:pPr>
            <a:r>
              <a:rPr lang="en-US" sz="2400" dirty="0"/>
              <a:t>Almost two-thirds (65.9%) received money or food assistance from a faith-based charity or church that they would not have had to request if it were not for their court debt. </a:t>
            </a:r>
          </a:p>
          <a:p>
            <a:pPr marL="0" indent="0">
              <a:lnSpc>
                <a:spcPct val="90000"/>
              </a:lnSpc>
              <a:buNone/>
            </a:pPr>
            <a:endParaRPr lang="en-US" sz="1800" dirty="0"/>
          </a:p>
        </p:txBody>
      </p:sp>
    </p:spTree>
    <p:extLst>
      <p:ext uri="{BB962C8B-B14F-4D97-AF65-F5344CB8AC3E}">
        <p14:creationId xmlns:p14="http://schemas.microsoft.com/office/powerpoint/2010/main" val="322091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6" name="Rectangle 4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91682B61-D098-4E39-B348-3936DF5A366B}"/>
              </a:ext>
            </a:extLst>
          </p:cNvPr>
          <p:cNvSpPr/>
          <p:nvPr/>
        </p:nvSpPr>
        <p:spPr>
          <a:xfrm>
            <a:off x="2875719" y="0"/>
            <a:ext cx="206443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CD25FB8-7986-4C1B-AC74-2CEFE7FC5E5D}"/>
              </a:ext>
            </a:extLst>
          </p:cNvPr>
          <p:cNvSpPr>
            <a:spLocks noGrp="1"/>
          </p:cNvSpPr>
          <p:nvPr>
            <p:ph type="title"/>
          </p:nvPr>
        </p:nvSpPr>
        <p:spPr>
          <a:xfrm>
            <a:off x="493235" y="605896"/>
            <a:ext cx="2064435" cy="5646208"/>
          </a:xfrm>
        </p:spPr>
        <p:txBody>
          <a:bodyPr anchor="ctr">
            <a:normAutofit/>
          </a:bodyPr>
          <a:lstStyle/>
          <a:p>
            <a:r>
              <a:rPr lang="en-US" sz="4400" dirty="0">
                <a:solidFill>
                  <a:srgbClr val="FFFFFF"/>
                </a:solidFill>
              </a:rPr>
              <a:t>Findings</a:t>
            </a:r>
          </a:p>
        </p:txBody>
      </p:sp>
      <p:sp>
        <p:nvSpPr>
          <p:cNvPr id="21" name="Content Placeholder 3">
            <a:extLst>
              <a:ext uri="{FF2B5EF4-FFF2-40B4-BE49-F238E27FC236}">
                <a16:creationId xmlns:a16="http://schemas.microsoft.com/office/drawing/2014/main" id="{F2B4E1B8-D977-4C19-9580-862B03B68015}"/>
              </a:ext>
            </a:extLst>
          </p:cNvPr>
          <p:cNvSpPr>
            <a:spLocks noGrp="1"/>
          </p:cNvSpPr>
          <p:nvPr>
            <p:ph idx="1"/>
          </p:nvPr>
        </p:nvSpPr>
        <p:spPr>
          <a:xfrm>
            <a:off x="3230879" y="-437321"/>
            <a:ext cx="8218999" cy="8259024"/>
          </a:xfrm>
        </p:spPr>
        <p:txBody>
          <a:bodyPr anchor="ctr">
            <a:normAutofit/>
          </a:bodyPr>
          <a:lstStyle/>
          <a:p>
            <a:pPr marL="0" indent="0">
              <a:lnSpc>
                <a:spcPct val="90000"/>
              </a:lnSpc>
              <a:buNone/>
            </a:pPr>
            <a:r>
              <a:rPr lang="en-US" sz="2400" dirty="0"/>
              <a:t>Almost four in ten (38.3%) admitted to having committed at least one crime to pay off their court debt, including almost one in ﬁve (19.6%) whose only previous offenses were traffic violations. The most common offense committed to pay off court debt was selling drugs, followed by stealing and sex work. Survey respondents also admitted to passing bad checks, gambling, robbery, selling food stamps, and selling stolen items.</a:t>
            </a:r>
          </a:p>
          <a:p>
            <a:pPr marL="0" indent="0">
              <a:lnSpc>
                <a:spcPct val="90000"/>
              </a:lnSpc>
              <a:buNone/>
            </a:pPr>
            <a:r>
              <a:rPr lang="en-US" sz="2400" dirty="0"/>
              <a:t>Almost half (48%) did not think they would ever be able to pay what they owe. </a:t>
            </a:r>
          </a:p>
          <a:p>
            <a:pPr marL="0" indent="0">
              <a:lnSpc>
                <a:spcPct val="90000"/>
              </a:lnSpc>
              <a:buNone/>
            </a:pPr>
            <a:r>
              <a:rPr lang="en-US" sz="2400" dirty="0"/>
              <a:t>Nearly the same number (48.7%) said they would have no money to get out of jail if they needed it that day. </a:t>
            </a:r>
          </a:p>
          <a:p>
            <a:pPr marL="0" indent="0">
              <a:lnSpc>
                <a:spcPct val="90000"/>
              </a:lnSpc>
              <a:buNone/>
            </a:pPr>
            <a:r>
              <a:rPr lang="en-US" sz="2400" dirty="0"/>
              <a:t>The median amount owed was $2,700, and the mean was $6,536.</a:t>
            </a:r>
          </a:p>
        </p:txBody>
      </p:sp>
    </p:spTree>
    <p:extLst>
      <p:ext uri="{BB962C8B-B14F-4D97-AF65-F5344CB8AC3E}">
        <p14:creationId xmlns:p14="http://schemas.microsoft.com/office/powerpoint/2010/main" val="382205745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73B21"/>
      </a:dk2>
      <a:lt2>
        <a:srgbClr val="E8E2E2"/>
      </a:lt2>
      <a:accent1>
        <a:srgbClr val="45AFAE"/>
      </a:accent1>
      <a:accent2>
        <a:srgbClr val="3BB17E"/>
      </a:accent2>
      <a:accent3>
        <a:srgbClr val="48B759"/>
      </a:accent3>
      <a:accent4>
        <a:srgbClr val="5AB13B"/>
      </a:accent4>
      <a:accent5>
        <a:srgbClr val="8BAC44"/>
      </a:accent5>
      <a:accent6>
        <a:srgbClr val="AEA33A"/>
      </a:accent6>
      <a:hlink>
        <a:srgbClr val="5F8D2F"/>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1387</TotalTime>
  <Words>1170</Words>
  <Application>Microsoft Office PowerPoint</Application>
  <PresentationFormat>Widescreen</PresentationFormat>
  <Paragraphs>58</Paragraphs>
  <Slides>12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Calibri Light</vt:lpstr>
      <vt:lpstr>RetrospectVTI</vt:lpstr>
      <vt:lpstr>Under Pressure</vt:lpstr>
      <vt:lpstr>What is the racial wealth gap? </vt:lpstr>
      <vt:lpstr>Historical Causes of Alabama’s Racial Wealth Gap</vt:lpstr>
      <vt:lpstr>How the Criminal Justice System Drives Alabama’s Racial Wealth Gap </vt:lpstr>
      <vt:lpstr>We surveyed people all over Alabama about their experience with court debt.</vt:lpstr>
      <vt:lpstr>Most of the people we surveyed were poor.   Black or white, all were suffering from the effects of fines, fees, and court costs.</vt:lpstr>
      <vt:lpstr>PowerPoint Presentation</vt:lpstr>
      <vt:lpstr>Findings</vt:lpstr>
      <vt:lpstr>Findings</vt:lpstr>
      <vt:lpstr>More Findings</vt:lpstr>
      <vt:lpstr>Voting Rights</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 Pressure</dc:title>
  <dc:creator>Leah Nelson</dc:creator>
  <cp:lastModifiedBy>Dana Sweeney</cp:lastModifiedBy>
  <cp:revision>13</cp:revision>
  <dcterms:created xsi:type="dcterms:W3CDTF">2019-08-13T21:11:16Z</dcterms:created>
  <dcterms:modified xsi:type="dcterms:W3CDTF">2019-08-15T17:53:22Z</dcterms:modified>
</cp:coreProperties>
</file>