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0"/>
  </p:sldMasterIdLst>
  <p:notesMasterIdLst>
    <p:notesMasterId r:id="rId36"/>
  </p:notesMasterIdLst>
  <p:handoutMasterIdLst>
    <p:handoutMasterId r:id="rId37"/>
  </p:handoutMasterIdLst>
  <p:sldIdLst>
    <p:sldId id="261" r:id="rId31"/>
    <p:sldId id="260" r:id="rId32"/>
    <p:sldId id="257" r:id="rId33"/>
    <p:sldId id="258" r:id="rId34"/>
    <p:sldId id="259" r:id="rId35"/>
  </p:sldIdLst>
  <p:sldSz cx="9144000" cy="51450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7">
          <p15:clr>
            <a:srgbClr val="A4A3A4"/>
          </p15:clr>
        </p15:guide>
        <p15:guide id="2" orient="horz" pos="553">
          <p15:clr>
            <a:srgbClr val="A4A3A4"/>
          </p15:clr>
        </p15:guide>
        <p15:guide id="3" orient="horz" pos="1801">
          <p15:clr>
            <a:srgbClr val="A4A3A4"/>
          </p15:clr>
        </p15:guide>
        <p15:guide id="4" orient="horz" pos="2935">
          <p15:clr>
            <a:srgbClr val="A4A3A4"/>
          </p15:clr>
        </p15:guide>
        <p15:guide id="5" pos="2940">
          <p15:clr>
            <a:srgbClr val="A4A3A4"/>
          </p15:clr>
        </p15:guide>
        <p15:guide id="6" pos="2832">
          <p15:clr>
            <a:srgbClr val="A4A3A4"/>
          </p15:clr>
        </p15:guide>
        <p15:guide id="7" pos="5538">
          <p15:clr>
            <a:srgbClr val="A4A3A4"/>
          </p15:clr>
        </p15:guide>
        <p15:guide id="8" pos="2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E7"/>
    <a:srgbClr val="7FD5F3"/>
    <a:srgbClr val="BFEAF9"/>
    <a:srgbClr val="1179BF"/>
    <a:srgbClr val="81BCDF"/>
    <a:srgbClr val="004D7A"/>
    <a:srgbClr val="7FA5BC"/>
    <a:srgbClr val="DD0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828" y="138"/>
      </p:cViewPr>
      <p:guideLst>
        <p:guide orient="horz" pos="1687"/>
        <p:guide orient="horz" pos="553"/>
        <p:guide orient="horz" pos="1801"/>
        <p:guide orient="horz" pos="2935"/>
        <p:guide pos="2940"/>
        <p:guide pos="2832"/>
        <p:guide pos="5538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slide" Target="slides/slide4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3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2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slideMaster" Target="slideMasters/slideMaster1.xml"/><Relationship Id="rId35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sz="1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1487-DED7-4908-9A01-0A45EDCB1D6C}" type="datetimeFigureOut">
              <a:rPr lang="de-DE" sz="1000" smtClean="0"/>
              <a:t>14.08.2019</a:t>
            </a:fld>
            <a:endParaRPr lang="de-DE" sz="10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sz="100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2A22D-1E89-46D3-A8B1-76349A9A3E3A}" type="slidenum">
              <a:rPr lang="de-DE" sz="1000" smtClean="0"/>
              <a:t>‹#›</a:t>
            </a:fld>
            <a:endParaRPr lang="de-DE" sz="1000"/>
          </a:p>
        </p:txBody>
      </p:sp>
    </p:spTree>
    <p:extLst>
      <p:ext uri="{BB962C8B-B14F-4D97-AF65-F5344CB8AC3E}">
        <p14:creationId xmlns:p14="http://schemas.microsoft.com/office/powerpoint/2010/main" val="52766228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59999" y="360000"/>
            <a:ext cx="6120000" cy="344429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60000" y="3960000"/>
            <a:ext cx="6120000" cy="48600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887522"/>
            <a:ext cx="2971800" cy="252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D61B4C21-2AF8-4513-9A88-12DEBB551087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6225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16000" indent="-216000" algn="l" defTabSz="914400" rtl="0" eaLnBrk="1" latinLnBrk="0" hangingPunct="1">
      <a:buClr>
        <a:schemeClr val="tx2"/>
      </a:buClr>
      <a:buFont typeface="Tahoma" panose="020B060403050404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32000" indent="-216000" algn="l" defTabSz="914400" rtl="0" eaLnBrk="1" latinLnBrk="0" hangingPunct="1">
      <a:buClr>
        <a:schemeClr val="tx2"/>
      </a:buClr>
      <a:buFont typeface="Tahoma" panose="020B060403050404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648000" indent="-216000" algn="l" defTabSz="914400" rtl="0" eaLnBrk="1" latinLnBrk="0" hangingPunct="1">
      <a:buClr>
        <a:schemeClr val="tx2"/>
      </a:buClr>
      <a:buFont typeface="Tahoma" panose="020B060403050404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64000" indent="-216000" algn="l" defTabSz="914400" rtl="0" eaLnBrk="1" latinLnBrk="0" hangingPunct="1">
      <a:buClr>
        <a:schemeClr val="tx2"/>
      </a:buClr>
      <a:buFont typeface="Tahoma" panose="020B060403050404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5145988"/>
          </a:xfrm>
          <a:prstGeom prst="rect">
            <a:avLst/>
          </a:prstGeom>
          <a:gradFill>
            <a:gsLst>
              <a:gs pos="0">
                <a:srgbClr val="1179BF"/>
              </a:gs>
              <a:gs pos="50000">
                <a:srgbClr val="004D7A"/>
              </a:gs>
              <a:gs pos="100000">
                <a:srgbClr val="001024"/>
              </a:gs>
            </a:gsLst>
            <a:lin ang="5400000" scaled="0"/>
          </a:gra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9999" y="1485342"/>
            <a:ext cx="8424000" cy="1058309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3600" cy="3600"/>
          </a:xfrm>
        </p:spPr>
        <p:txBody>
          <a:bodyPr/>
          <a:lstStyle>
            <a:lvl1pPr marL="0" indent="0" algn="ctr">
              <a:buNone/>
              <a:defRPr sz="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59999" y="2730774"/>
            <a:ext cx="8424000" cy="252078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8" y="438285"/>
            <a:ext cx="864000" cy="86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>
              <a:lnSpc>
                <a:spcPts val="800"/>
              </a:lnSpc>
            </a:pPr>
            <a:fld id="{D985BC7C-F6A2-4FED-9217-735A5E10A319}" type="slidenum">
              <a:rPr lang="de-DE" smtClean="0"/>
              <a:pPr>
                <a:lnSpc>
                  <a:spcPts val="800"/>
                </a:lnSpc>
              </a:pPr>
              <a:t>‹#›</a:t>
            </a:fld>
            <a:endParaRPr lang="de-DE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0" y="864268"/>
            <a:ext cx="9144000" cy="3781167"/>
          </a:xfrm>
          <a:solidFill>
            <a:schemeClr val="bg2"/>
          </a:solidFill>
        </p:spPr>
        <p:txBody>
          <a:bodyPr vert="horz" lIns="0" tIns="0" rIns="0" bIns="0" rtlCol="0">
            <a:noAutofit/>
          </a:bodyPr>
          <a:lstStyle>
            <a:lvl1pPr>
              <a:defRPr lang="de-DE"/>
            </a:lvl1pPr>
          </a:lstStyle>
          <a:p>
            <a:pPr lvl="0"/>
            <a:r>
              <a:rPr lang="en-US"/>
              <a:t>Click icon to add picture</a:t>
            </a:r>
            <a:endParaRPr lang="de-DE"/>
          </a:p>
        </p:txBody>
      </p:sp>
      <p:sp>
        <p:nvSpPr>
          <p:cNvPr id="11" name="Textfeld 13"/>
          <p:cNvSpPr txBox="1">
            <a:spLocks noChangeArrowheads="1"/>
          </p:cNvSpPr>
          <p:nvPr userDrawn="1"/>
        </p:nvSpPr>
        <p:spPr bwMode="auto">
          <a:xfrm>
            <a:off x="-2188873" y="0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Bearbeitungshinweis: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das Symbol im Platzhalter und wählen Sie ein Bild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Sofern das Bild nicht der Größe des Bildplatzhalters entspricht und somit nicht richtig zugeschnitten ist, gehen Sie bitte wie folgt vor: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Gehen Sie mit der Maus auf das Bild 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die rechte Maustaste und wählen Sie „Grafik formatieren“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Wählen Sie dann „Zuschneiden“. Unter „Bildposition“ – X-Offset und Y-Offset können Sie nun den gewünschten Ausschnitt bestimmen.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Mit positiven Werten wird das Bild nach unten bzw. nach rechts verschoben. Mit negativen Werten hingegen nach oben bzw. links.</a:t>
            </a:r>
            <a:endParaRPr lang="en-US" sz="900" dirty="0">
              <a:solidFill>
                <a:srgbClr val="FFFFFF"/>
              </a:solidFill>
              <a:cs typeface="Tahoma" charset="0"/>
            </a:endParaRPr>
          </a:p>
        </p:txBody>
      </p:sp>
      <p:sp>
        <p:nvSpPr>
          <p:cNvPr id="12" name="Textfeld 14"/>
          <p:cNvSpPr txBox="1">
            <a:spLocks noChangeArrowheads="1"/>
          </p:cNvSpPr>
          <p:nvPr userDrawn="1"/>
        </p:nvSpPr>
        <p:spPr bwMode="auto">
          <a:xfrm>
            <a:off x="-2188873" y="2404687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Handling </a:t>
            </a:r>
            <a:r>
              <a:rPr lang="de-DE" sz="1000" b="1" dirty="0" err="1">
                <a:solidFill>
                  <a:srgbClr val="FFFFFF"/>
                </a:solidFill>
                <a:cs typeface="Tahoma" charset="0"/>
              </a:rPr>
              <a:t>instructions</a:t>
            </a: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Click on the symbol in the place holder and select an image. If the image does not have the same size as the place holder, please follow this instruction: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Move the computer mouse on the picture – right-click and choose “Format Picture”. Then select “Crop”. Edit “Picture Position” – Offset X and Offset Y to determine the appropriate section.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With positive values you can move the picture down and to the right, with negative values up and to the left.</a:t>
            </a:r>
          </a:p>
        </p:txBody>
      </p:sp>
    </p:spTree>
    <p:extLst>
      <p:ext uri="{BB962C8B-B14F-4D97-AF65-F5344CB8AC3E}">
        <p14:creationId xmlns:p14="http://schemas.microsoft.com/office/powerpoint/2010/main" val="100453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430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781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indiviual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0" y="0"/>
            <a:ext cx="9144000" cy="5145988"/>
          </a:xfrm>
          <a:prstGeom prst="rect">
            <a:avLst/>
          </a:prstGeom>
          <a:gradFill>
            <a:gsLst>
              <a:gs pos="0">
                <a:srgbClr val="1179BF"/>
              </a:gs>
              <a:gs pos="50000">
                <a:srgbClr val="004D7A"/>
              </a:gs>
              <a:gs pos="100000">
                <a:srgbClr val="001024"/>
              </a:gs>
            </a:gsLst>
            <a:lin ang="5400000" scaled="0"/>
          </a:gra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360002" y="4723759"/>
            <a:ext cx="8424000" cy="366466"/>
            <a:chOff x="360001" y="4722299"/>
            <a:chExt cx="8424000" cy="366353"/>
          </a:xfrm>
        </p:grpSpPr>
        <p:sp>
          <p:nvSpPr>
            <p:cNvPr id="14" name="Text Box 10"/>
            <p:cNvSpPr txBox="1">
              <a:spLocks noChangeArrowheads="1"/>
            </p:cNvSpPr>
            <p:nvPr userDrawn="1"/>
          </p:nvSpPr>
          <p:spPr bwMode="black">
            <a:xfrm>
              <a:off x="7607032" y="4893356"/>
              <a:ext cx="900000" cy="102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 anchorCtr="0">
              <a:spAutoFit/>
            </a:bodyPr>
            <a:lstStyle/>
            <a:p>
              <a:pPr algn="r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de-DE" sz="600" dirty="0">
                  <a:solidFill>
                    <a:srgbClr val="FFFFFF"/>
                  </a:solidFill>
                </a:rPr>
                <a:t>© ZF Friedrichshafen AG</a:t>
              </a:r>
            </a:p>
          </p:txBody>
        </p:sp>
        <p:cxnSp>
          <p:nvCxnSpPr>
            <p:cNvPr id="15" name="Gerade Verbindung 14"/>
            <p:cNvCxnSpPr/>
            <p:nvPr userDrawn="1"/>
          </p:nvCxnSpPr>
          <p:spPr>
            <a:xfrm>
              <a:off x="360001" y="4722299"/>
              <a:ext cx="8424000" cy="53"/>
            </a:xfrm>
            <a:prstGeom prst="line">
              <a:avLst/>
            </a:prstGeom>
            <a:ln w="19050" cap="rnd">
              <a:solidFill>
                <a:schemeClr val="bg1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Grafik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01" y="4800652"/>
              <a:ext cx="288000" cy="288000"/>
            </a:xfrm>
            <a:prstGeom prst="rect">
              <a:avLst/>
            </a:prstGeom>
          </p:spPr>
        </p:pic>
      </p:grpSp>
      <p:grpSp>
        <p:nvGrpSpPr>
          <p:cNvPr id="6" name="Gruppieren 5"/>
          <p:cNvGrpSpPr/>
          <p:nvPr/>
        </p:nvGrpSpPr>
        <p:grpSpPr>
          <a:xfrm>
            <a:off x="-2188873" y="0"/>
            <a:ext cx="2103150" cy="2448756"/>
            <a:chOff x="-2188874" y="0"/>
            <a:chExt cx="2103150" cy="2448000"/>
          </a:xfrm>
        </p:grpSpPr>
        <p:sp>
          <p:nvSpPr>
            <p:cNvPr id="13" name="Textfeld 12"/>
            <p:cNvSpPr txBox="1">
              <a:spLocks noChangeArrowheads="1"/>
            </p:cNvSpPr>
            <p:nvPr userDrawn="1"/>
          </p:nvSpPr>
          <p:spPr bwMode="auto">
            <a:xfrm>
              <a:off x="-2188874" y="0"/>
              <a:ext cx="2103150" cy="2448000"/>
            </a:xfrm>
            <a:prstGeom prst="rect">
              <a:avLst/>
            </a:prstGeom>
            <a:solidFill>
              <a:srgbClr val="DD0C29"/>
            </a:solidFill>
            <a:ln>
              <a:noFill/>
            </a:ln>
            <a:extLst/>
          </p:spPr>
          <p:txBody>
            <a:bodyPr wrap="square" lIns="36000" tIns="36000" rIns="36000" bIns="36000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de-DE" sz="1000" b="1" dirty="0">
                  <a:solidFill>
                    <a:srgbClr val="FFFFFF"/>
                  </a:solidFill>
                  <a:cs typeface="Tahoma" charset="0"/>
                </a:rPr>
                <a:t>Bearbeitungshinweis: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de-DE" sz="800" dirty="0">
                  <a:solidFill>
                    <a:srgbClr val="FFFFFF"/>
                  </a:solidFill>
                  <a:cs typeface="Tahoma" charset="0"/>
                </a:rPr>
                <a:t>Um das Hintergrundbild auszutauschen, klicken Sie mit der rechten Maustaste auf die Folie und anschließend auf „Hintergrund formatieren“. Wählen Sie dann das gewünschte Bild über „Einfügen aus: Datei“ ein.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de-DE" sz="800" b="1" dirty="0">
                  <a:solidFill>
                    <a:srgbClr val="FFFFFF"/>
                  </a:solidFill>
                  <a:cs typeface="Tahoma" charset="0"/>
                </a:rPr>
                <a:t>WICHTIG:</a:t>
              </a:r>
              <a:r>
                <a:rPr lang="de-DE" sz="800" dirty="0">
                  <a:solidFill>
                    <a:srgbClr val="FFFFFF"/>
                  </a:solidFill>
                  <a:cs typeface="Tahoma" charset="0"/>
                </a:rPr>
                <a:t> Wenn Sie diese Folie dann in eine andere Präsentation einfügen, müssen Sie die ursprüngliche Formatierung beibehalten, da ansonsten der Hintergrund wieder zurückgesetzt wird.  </a:t>
              </a:r>
            </a:p>
          </p:txBody>
        </p:sp>
        <p:pic>
          <p:nvPicPr>
            <p:cNvPr id="5" name="Grafik 4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00481" y="1576454"/>
              <a:ext cx="1723293" cy="828155"/>
            </a:xfrm>
            <a:prstGeom prst="rect">
              <a:avLst/>
            </a:prstGeom>
          </p:spPr>
        </p:pic>
      </p:grpSp>
      <p:grpSp>
        <p:nvGrpSpPr>
          <p:cNvPr id="17" name="Gruppieren 16"/>
          <p:cNvGrpSpPr/>
          <p:nvPr/>
        </p:nvGrpSpPr>
        <p:grpSpPr>
          <a:xfrm>
            <a:off x="-2188873" y="2557798"/>
            <a:ext cx="2103150" cy="2124656"/>
            <a:chOff x="-2188874" y="0"/>
            <a:chExt cx="2103150" cy="2124000"/>
          </a:xfrm>
        </p:grpSpPr>
        <p:sp>
          <p:nvSpPr>
            <p:cNvPr id="20" name="Textfeld 19"/>
            <p:cNvSpPr txBox="1">
              <a:spLocks noChangeArrowheads="1"/>
            </p:cNvSpPr>
            <p:nvPr userDrawn="1"/>
          </p:nvSpPr>
          <p:spPr bwMode="auto">
            <a:xfrm>
              <a:off x="-2188874" y="0"/>
              <a:ext cx="2103150" cy="2124000"/>
            </a:xfrm>
            <a:prstGeom prst="rect">
              <a:avLst/>
            </a:prstGeom>
            <a:solidFill>
              <a:srgbClr val="DD0C29"/>
            </a:solidFill>
            <a:ln>
              <a:noFill/>
            </a:ln>
            <a:extLst/>
          </p:spPr>
          <p:txBody>
            <a:bodyPr wrap="square" lIns="36000" tIns="36000" rIns="36000" bIns="36000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de-DE" sz="1000" b="1" dirty="0">
                  <a:solidFill>
                    <a:srgbClr val="FFFFFF"/>
                  </a:solidFill>
                  <a:cs typeface="Tahoma" charset="0"/>
                </a:rPr>
                <a:t>Handling </a:t>
              </a:r>
              <a:r>
                <a:rPr lang="de-DE" sz="1000" b="1" dirty="0" err="1">
                  <a:solidFill>
                    <a:srgbClr val="FFFFFF"/>
                  </a:solidFill>
                  <a:cs typeface="Tahoma" charset="0"/>
                </a:rPr>
                <a:t>instructions</a:t>
              </a:r>
              <a:r>
                <a:rPr lang="de-DE" sz="1000" b="1" dirty="0">
                  <a:solidFill>
                    <a:srgbClr val="FFFFFF"/>
                  </a:solidFill>
                  <a:cs typeface="Tahoma" charset="0"/>
                </a:rPr>
                <a:t>: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FFFFFF"/>
                  </a:solidFill>
                  <a:cs typeface="Tahoma" charset="0"/>
                </a:rPr>
                <a:t>To change the background, right-click on the slide and select “Format Background”. Choose the requested image “Insert from: File”. 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 dirty="0">
                  <a:solidFill>
                    <a:srgbClr val="FFFFFF"/>
                  </a:solidFill>
                  <a:cs typeface="Tahoma" charset="0"/>
                </a:rPr>
                <a:t>IMPORTANT:</a:t>
              </a:r>
              <a:r>
                <a:rPr lang="en-US" sz="800" dirty="0">
                  <a:solidFill>
                    <a:srgbClr val="FFFFFF"/>
                  </a:solidFill>
                  <a:cs typeface="Tahoma" charset="0"/>
                </a:rPr>
                <a:t> If you want to insert this slide into another presentation, you have to keep the original formatting. Otherwise the background will be reset.</a:t>
              </a:r>
            </a:p>
          </p:txBody>
        </p:sp>
        <p:pic>
          <p:nvPicPr>
            <p:cNvPr id="21" name="Grafik 2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00481" y="1231414"/>
              <a:ext cx="1723293" cy="828155"/>
            </a:xfrm>
            <a:prstGeom prst="rect">
              <a:avLst/>
            </a:prstGeom>
          </p:spPr>
        </p:pic>
      </p:grpSp>
      <p:sp>
        <p:nvSpPr>
          <p:cNvPr id="22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929391" y="4892162"/>
            <a:ext cx="5220000" cy="10803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ts val="800"/>
              </a:lnSpc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604001" y="4892162"/>
            <a:ext cx="180000" cy="10803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800"/>
              </a:lnSpc>
            </a:pPr>
            <a:fld id="{D985BC7C-F6A2-4FED-9217-735A5E10A319}" type="slidenum">
              <a:rPr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2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360001" y="324742"/>
            <a:ext cx="1279615" cy="1058309"/>
          </a:xfrm>
        </p:spPr>
        <p:txBody>
          <a:bodyPr wrap="none" lIns="0" tIns="0" rIns="0" bIns="0">
            <a:noAutofit/>
          </a:bodyPr>
          <a:lstStyle>
            <a:lvl1pPr>
              <a:defRPr lang="de-DE" sz="7200" b="1" kern="0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359999" y="1339006"/>
            <a:ext cx="8424000" cy="461808"/>
          </a:xfrm>
          <a:noFill/>
        </p:spPr>
        <p:txBody>
          <a:bodyPr wrap="square" lIns="0" tIns="0" rIns="0" bIns="0" rtlCol="0">
            <a:noAutofit/>
          </a:bodyPr>
          <a:lstStyle>
            <a:lvl1pPr>
              <a:defRPr lang="de-DE" sz="3000" b="1" kern="12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7" name="novaPathPPTBox">
            <a:extLst>
              <a:ext uri="{FF2B5EF4-FFF2-40B4-BE49-F238E27FC236}">
                <a16:creationId xmlns:a16="http://schemas.microsoft.com/office/drawing/2014/main" id="{FAFB1A63-F0A4-4A17-B9B1-B9A21B06B10C}"/>
              </a:ext>
            </a:extLst>
          </p:cNvPr>
          <p:cNvSpPr txBox="1"/>
          <p:nvPr userDrawn="1"/>
        </p:nvSpPr>
        <p:spPr>
          <a:xfrm>
            <a:off x="6438900" y="4965700"/>
            <a:ext cx="266098" cy="230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indent="0" algn="l" defTabSz="914400" eaLnBrk="1" fontAlgn="t" latinLnBrk="0" hangingPunct="1">
              <a:lnSpc>
                <a:spcPts val="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</a:rPr>
              <a:t>Internal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6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- und Ab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9144000" cy="5145988"/>
          </a:xfrm>
          <a:prstGeom prst="rect">
            <a:avLst/>
          </a:prstGeom>
          <a:gradFill>
            <a:gsLst>
              <a:gs pos="0">
                <a:srgbClr val="1179BF"/>
              </a:gs>
              <a:gs pos="50000">
                <a:srgbClr val="004D7A"/>
              </a:gs>
              <a:gs pos="100000">
                <a:srgbClr val="001024"/>
              </a:gs>
            </a:gsLst>
            <a:lin ang="5400000" scaled="0"/>
          </a:gra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18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360000" y="438285"/>
            <a:ext cx="6706589" cy="105830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929391" y="4892162"/>
            <a:ext cx="5220000" cy="10803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ts val="800"/>
              </a:lnSpc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604001" y="4892162"/>
            <a:ext cx="180000" cy="10803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800"/>
              </a:lnSpc>
            </a:pPr>
            <a:fld id="{D985BC7C-F6A2-4FED-9217-735A5E10A319}" type="slidenum">
              <a:rPr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60002" y="4723759"/>
            <a:ext cx="8424000" cy="366466"/>
            <a:chOff x="360001" y="4722299"/>
            <a:chExt cx="8424000" cy="366353"/>
          </a:xfrm>
        </p:grpSpPr>
        <p:sp>
          <p:nvSpPr>
            <p:cNvPr id="17" name="Text Box 10"/>
            <p:cNvSpPr txBox="1">
              <a:spLocks noChangeArrowheads="1"/>
            </p:cNvSpPr>
            <p:nvPr userDrawn="1"/>
          </p:nvSpPr>
          <p:spPr bwMode="black">
            <a:xfrm>
              <a:off x="7607032" y="4893356"/>
              <a:ext cx="900000" cy="102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 anchorCtr="0">
              <a:spAutoFit/>
            </a:bodyPr>
            <a:lstStyle/>
            <a:p>
              <a:pPr algn="r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de-DE" sz="600" dirty="0">
                  <a:solidFill>
                    <a:srgbClr val="FFFFFF"/>
                  </a:solidFill>
                </a:rPr>
                <a:t>© ZF Friedrichshafen AG</a:t>
              </a:r>
            </a:p>
          </p:txBody>
        </p:sp>
        <p:cxnSp>
          <p:nvCxnSpPr>
            <p:cNvPr id="20" name="Gerade Verbindung 19"/>
            <p:cNvCxnSpPr/>
            <p:nvPr userDrawn="1"/>
          </p:nvCxnSpPr>
          <p:spPr>
            <a:xfrm>
              <a:off x="360001" y="4722299"/>
              <a:ext cx="8424000" cy="53"/>
            </a:xfrm>
            <a:prstGeom prst="line">
              <a:avLst/>
            </a:prstGeom>
            <a:ln w="19050" cap="rnd">
              <a:solidFill>
                <a:schemeClr val="bg1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Grafik 2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01" y="4800652"/>
              <a:ext cx="288000" cy="288000"/>
            </a:xfrm>
            <a:prstGeom prst="rect">
              <a:avLst/>
            </a:prstGeom>
          </p:spPr>
        </p:pic>
      </p:grpSp>
      <p:sp>
        <p:nvSpPr>
          <p:cNvPr id="4" name="novaPathPPTBox">
            <a:extLst>
              <a:ext uri="{FF2B5EF4-FFF2-40B4-BE49-F238E27FC236}">
                <a16:creationId xmlns:a16="http://schemas.microsoft.com/office/drawing/2014/main" id="{A6A2924F-5F3F-49A8-95F5-DE381D3653B5}"/>
              </a:ext>
            </a:extLst>
          </p:cNvPr>
          <p:cNvSpPr txBox="1"/>
          <p:nvPr userDrawn="1"/>
        </p:nvSpPr>
        <p:spPr>
          <a:xfrm>
            <a:off x="6438900" y="4965700"/>
            <a:ext cx="266098" cy="230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indent="0" algn="l" defTabSz="914400" eaLnBrk="1" fontAlgn="t" latinLnBrk="0" hangingPunct="1">
              <a:lnSpc>
                <a:spcPts val="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</a:rPr>
              <a:t>Internal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517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pecial_Slide - Do_not_use!!!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9144000" cy="5145988"/>
          </a:xfrm>
          <a:prstGeom prst="rect">
            <a:avLst/>
          </a:prstGeom>
          <a:gradFill>
            <a:gsLst>
              <a:gs pos="0">
                <a:srgbClr val="1179BF"/>
              </a:gs>
              <a:gs pos="50000">
                <a:srgbClr val="004D7A"/>
              </a:gs>
              <a:gs pos="100000">
                <a:srgbClr val="001024"/>
              </a:gs>
            </a:gsLst>
            <a:lin ang="5400000" scaled="0"/>
          </a:gra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ts val="800"/>
              </a:lnSpc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800"/>
              </a:lnSpc>
            </a:pPr>
            <a:fld id="{D985BC7C-F6A2-4FED-9217-735A5E10A319}" type="slidenum">
              <a:rPr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grpSp>
        <p:nvGrpSpPr>
          <p:cNvPr id="15" name="Gruppieren 14"/>
          <p:cNvGrpSpPr/>
          <p:nvPr userDrawn="1"/>
        </p:nvGrpSpPr>
        <p:grpSpPr>
          <a:xfrm>
            <a:off x="360002" y="4723759"/>
            <a:ext cx="8424000" cy="366466"/>
            <a:chOff x="360001" y="4722299"/>
            <a:chExt cx="8424000" cy="366353"/>
          </a:xfrm>
        </p:grpSpPr>
        <p:sp>
          <p:nvSpPr>
            <p:cNvPr id="16" name="Text Box 10"/>
            <p:cNvSpPr txBox="1">
              <a:spLocks noChangeArrowheads="1"/>
            </p:cNvSpPr>
            <p:nvPr userDrawn="1"/>
          </p:nvSpPr>
          <p:spPr bwMode="black">
            <a:xfrm>
              <a:off x="7607032" y="4893356"/>
              <a:ext cx="900000" cy="102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 anchorCtr="0">
              <a:spAutoFit/>
            </a:bodyPr>
            <a:lstStyle/>
            <a:p>
              <a:pPr algn="r" fontAlgn="base">
                <a:lnSpc>
                  <a:spcPts val="8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de-DE" sz="600" dirty="0">
                  <a:solidFill>
                    <a:srgbClr val="FFFFFF"/>
                  </a:solidFill>
                </a:rPr>
                <a:t>© ZF Friedrichshafen AG</a:t>
              </a:r>
            </a:p>
          </p:txBody>
        </p:sp>
        <p:cxnSp>
          <p:nvCxnSpPr>
            <p:cNvPr id="17" name="Gerade Verbindung 16"/>
            <p:cNvCxnSpPr/>
            <p:nvPr userDrawn="1"/>
          </p:nvCxnSpPr>
          <p:spPr>
            <a:xfrm>
              <a:off x="360001" y="4722299"/>
              <a:ext cx="8424000" cy="53"/>
            </a:xfrm>
            <a:prstGeom prst="line">
              <a:avLst/>
            </a:prstGeom>
            <a:ln w="19050" cap="rnd">
              <a:solidFill>
                <a:schemeClr val="bg1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001" y="4800652"/>
              <a:ext cx="288000" cy="288000"/>
            </a:xfrm>
            <a:prstGeom prst="rect">
              <a:avLst/>
            </a:prstGeom>
          </p:spPr>
        </p:pic>
      </p:grpSp>
      <p:sp>
        <p:nvSpPr>
          <p:cNvPr id="6" name="novaPathPPTBox">
            <a:extLst>
              <a:ext uri="{FF2B5EF4-FFF2-40B4-BE49-F238E27FC236}">
                <a16:creationId xmlns:a16="http://schemas.microsoft.com/office/drawing/2014/main" id="{10B6EBD1-E12C-4F50-BF4B-8D058A539E1E}"/>
              </a:ext>
            </a:extLst>
          </p:cNvPr>
          <p:cNvSpPr txBox="1"/>
          <p:nvPr userDrawn="1"/>
        </p:nvSpPr>
        <p:spPr>
          <a:xfrm>
            <a:off x="6438900" y="4965700"/>
            <a:ext cx="266098" cy="230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indent="0" algn="l" defTabSz="914400" eaLnBrk="1" fontAlgn="t" latinLnBrk="0" hangingPunct="1">
              <a:lnSpc>
                <a:spcPts val="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</a:rPr>
              <a:t>Internal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63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23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363" y="144001"/>
            <a:ext cx="8424001" cy="59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4" y="864268"/>
            <a:ext cx="4122737" cy="3781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idx="13"/>
          </p:nvPr>
        </p:nvSpPr>
        <p:spPr>
          <a:xfrm>
            <a:off x="4661096" y="864268"/>
            <a:ext cx="4122000" cy="3781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09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>
              <a:lnSpc>
                <a:spcPts val="800"/>
              </a:lnSpc>
            </a:pPr>
            <a:fld id="{D985BC7C-F6A2-4FED-9217-735A5E10A319}" type="slidenum">
              <a:rPr lang="de-DE" smtClean="0"/>
              <a:pPr>
                <a:lnSpc>
                  <a:spcPts val="800"/>
                </a:lnSpc>
              </a:pPr>
              <a:t>‹#›</a:t>
            </a:fld>
            <a:endParaRPr lang="de-DE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 bwMode="gray">
          <a:xfrm>
            <a:off x="360001" y="864268"/>
            <a:ext cx="2700000" cy="37811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3"/>
          </p:nvPr>
        </p:nvSpPr>
        <p:spPr bwMode="gray">
          <a:xfrm>
            <a:off x="3222002" y="864268"/>
            <a:ext cx="2700000" cy="37811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quarter" idx="14"/>
          </p:nvPr>
        </p:nvSpPr>
        <p:spPr>
          <a:xfrm>
            <a:off x="6084002" y="864268"/>
            <a:ext cx="2700000" cy="3781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962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>
              <a:lnSpc>
                <a:spcPts val="800"/>
              </a:lnSpc>
            </a:pPr>
            <a:fld id="{D985BC7C-F6A2-4FED-9217-735A5E10A319}" type="slidenum">
              <a:rPr lang="de-DE" smtClean="0"/>
              <a:pPr>
                <a:lnSpc>
                  <a:spcPts val="800"/>
                </a:lnSpc>
              </a:pPr>
              <a:t>‹#›</a:t>
            </a:fld>
            <a:endParaRPr lang="de-DE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 bwMode="gray">
          <a:xfrm>
            <a:off x="360002" y="864266"/>
            <a:ext cx="4122737" cy="1800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3"/>
          </p:nvPr>
        </p:nvSpPr>
        <p:spPr bwMode="gray">
          <a:xfrm>
            <a:off x="4660361" y="864267"/>
            <a:ext cx="4122737" cy="1800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quarter" idx="14"/>
          </p:nvPr>
        </p:nvSpPr>
        <p:spPr>
          <a:xfrm>
            <a:off x="360002" y="2844878"/>
            <a:ext cx="4122737" cy="1800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8" name="Inhaltsplatzhalter 4"/>
          <p:cNvSpPr>
            <a:spLocks noGrp="1"/>
          </p:cNvSpPr>
          <p:nvPr>
            <p:ph sz="quarter" idx="15"/>
          </p:nvPr>
        </p:nvSpPr>
        <p:spPr>
          <a:xfrm>
            <a:off x="4660361" y="2844878"/>
            <a:ext cx="4122737" cy="1800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75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>
              <a:lnSpc>
                <a:spcPts val="800"/>
              </a:lnSpc>
            </a:pPr>
            <a:fld id="{D985BC7C-F6A2-4FED-9217-735A5E10A319}" type="slidenum">
              <a:rPr lang="de-DE" smtClean="0"/>
              <a:pPr>
                <a:lnSpc>
                  <a:spcPts val="800"/>
                </a:lnSpc>
              </a:pPr>
              <a:t>‹#›</a:t>
            </a:fld>
            <a:endParaRPr lang="de-DE"/>
          </a:p>
        </p:txBody>
      </p:sp>
      <p:sp>
        <p:nvSpPr>
          <p:cNvPr id="5" name="Inhaltsplatzhalter 1"/>
          <p:cNvSpPr>
            <a:spLocks noGrp="1"/>
          </p:cNvSpPr>
          <p:nvPr>
            <p:ph idx="1"/>
          </p:nvPr>
        </p:nvSpPr>
        <p:spPr bwMode="gray">
          <a:xfrm>
            <a:off x="360001" y="864267"/>
            <a:ext cx="2700000" cy="1800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3"/>
          </p:nvPr>
        </p:nvSpPr>
        <p:spPr bwMode="gray">
          <a:xfrm>
            <a:off x="3222002" y="864267"/>
            <a:ext cx="2700000" cy="18005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quarter" idx="14"/>
          </p:nvPr>
        </p:nvSpPr>
        <p:spPr>
          <a:xfrm>
            <a:off x="6084002" y="864267"/>
            <a:ext cx="2700000" cy="1800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8" name="Inhaltsplatzhalter 4"/>
          <p:cNvSpPr>
            <a:spLocks noGrp="1"/>
          </p:cNvSpPr>
          <p:nvPr>
            <p:ph sz="quarter" idx="15"/>
          </p:nvPr>
        </p:nvSpPr>
        <p:spPr>
          <a:xfrm>
            <a:off x="360001" y="2844878"/>
            <a:ext cx="2700000" cy="18005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9" name="Inhaltsplatzhalter 5"/>
          <p:cNvSpPr>
            <a:spLocks noGrp="1"/>
          </p:cNvSpPr>
          <p:nvPr>
            <p:ph sz="quarter" idx="16"/>
          </p:nvPr>
        </p:nvSpPr>
        <p:spPr>
          <a:xfrm>
            <a:off x="3222002" y="2844654"/>
            <a:ext cx="2700000" cy="18007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0" name="Inhaltsplatzhalter 6"/>
          <p:cNvSpPr>
            <a:spLocks noGrp="1"/>
          </p:cNvSpPr>
          <p:nvPr>
            <p:ph sz="quarter" idx="17"/>
          </p:nvPr>
        </p:nvSpPr>
        <p:spPr>
          <a:xfrm>
            <a:off x="6084002" y="2844654"/>
            <a:ext cx="2700000" cy="18007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600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340818" y="4709400"/>
            <a:ext cx="4610366" cy="3601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991" tIns="89991" rIns="89991" bIns="899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1699"/>
              </a:lnSpc>
              <a:spcBef>
                <a:spcPts val="840"/>
              </a:spcBef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362" y="144044"/>
            <a:ext cx="4122000" cy="10087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929391" y="4892162"/>
            <a:ext cx="3564000" cy="108033"/>
          </a:xfrm>
        </p:spPr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 bwMode="gray">
          <a:xfrm>
            <a:off x="360002" y="1404433"/>
            <a:ext cx="4122737" cy="324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Bildplatzhalter 2"/>
          <p:cNvSpPr>
            <a:spLocks noGrp="1"/>
          </p:cNvSpPr>
          <p:nvPr>
            <p:ph type="pic" sz="quarter" idx="12"/>
          </p:nvPr>
        </p:nvSpPr>
        <p:spPr>
          <a:xfrm>
            <a:off x="4661096" y="0"/>
            <a:ext cx="4482904" cy="514508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800"/>
              </a:lnSpc>
            </a:pPr>
            <a:fld id="{D985BC7C-F6A2-4FED-9217-735A5E10A319}" type="slidenum">
              <a:rPr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‹#›</a:t>
            </a:fld>
            <a:endParaRPr>
              <a:solidFill>
                <a:srgbClr val="FFFFFF"/>
              </a:solidFill>
            </a:endParaRPr>
          </a:p>
        </p:txBody>
      </p:sp>
      <p:cxnSp>
        <p:nvCxnSpPr>
          <p:cNvPr id="13" name="Gerade Verbindung 8"/>
          <p:cNvCxnSpPr/>
          <p:nvPr userDrawn="1"/>
        </p:nvCxnSpPr>
        <p:spPr>
          <a:xfrm>
            <a:off x="360003" y="4723758"/>
            <a:ext cx="4122737" cy="53"/>
          </a:xfrm>
          <a:prstGeom prst="line">
            <a:avLst/>
          </a:prstGeom>
          <a:ln w="19050" cap="rnd">
            <a:solidFill>
              <a:schemeClr val="accent4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9"/>
          <p:cNvSpPr txBox="1">
            <a:spLocks noChangeArrowheads="1"/>
          </p:cNvSpPr>
          <p:nvPr userDrawn="1"/>
        </p:nvSpPr>
        <p:spPr bwMode="auto">
          <a:xfrm>
            <a:off x="-2188873" y="0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Bearbeitungshinweis: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das Symbol im Platzhalter und wählen Sie ein Bild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Sofern das Bild nicht der Größe des Bildplatzhalters entspricht und somit nicht richtig zugeschnitten ist, gehen Sie bitte wie folgt vor: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Gehen Sie mit der Maus auf das Bild - Klicken Sie auf die rechte Maustaste und wählen Sie „Grafik formatieren“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Wählen Sie dann „Zuschneiden“. Unter „Bildposition“ – X-Offset und Y-Offset können Sie nun den gewünschten Ausschnitt bestimmen.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Mit positiven Werten wird das Bild nach unten bzw. nach rechts verschoben. Mit negativen Werten hingegen nach oben bzw. links.</a:t>
            </a:r>
            <a:endParaRPr lang="en-US" sz="900" dirty="0">
              <a:solidFill>
                <a:srgbClr val="FFFFFF"/>
              </a:solidFill>
              <a:cs typeface="Tahoma" charset="0"/>
            </a:endParaRPr>
          </a:p>
        </p:txBody>
      </p:sp>
      <p:sp>
        <p:nvSpPr>
          <p:cNvPr id="15" name="Textfeld 11"/>
          <p:cNvSpPr txBox="1">
            <a:spLocks noChangeArrowheads="1"/>
          </p:cNvSpPr>
          <p:nvPr userDrawn="1"/>
        </p:nvSpPr>
        <p:spPr bwMode="auto">
          <a:xfrm>
            <a:off x="-2188873" y="2404687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Handling </a:t>
            </a:r>
            <a:r>
              <a:rPr lang="de-DE" sz="1000" b="1" dirty="0" err="1">
                <a:solidFill>
                  <a:srgbClr val="FFFFFF"/>
                </a:solidFill>
                <a:cs typeface="Tahoma" charset="0"/>
              </a:rPr>
              <a:t>instructions</a:t>
            </a: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Click on the symbol in the place holder and select an image. If the image does not have the same size as the place holder, please follow this instruction: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Move the computer mouse on the picture – right-click and choose “Format Picture”. Then select “Crop”. Edit “Picture Position” – Offset X and Offset Y to determine the appropriate section.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With positive values you can move the picture down and to the right, with negative values up and to the left.</a:t>
            </a:r>
          </a:p>
        </p:txBody>
      </p:sp>
    </p:spTree>
    <p:extLst>
      <p:ext uri="{BB962C8B-B14F-4D97-AF65-F5344CB8AC3E}">
        <p14:creationId xmlns:p14="http://schemas.microsoft.com/office/powerpoint/2010/main" val="418486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zwei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40818" y="4709400"/>
            <a:ext cx="4610366" cy="3601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991" tIns="89991" rIns="89991" bIns="899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1699"/>
              </a:lnSpc>
              <a:spcBef>
                <a:spcPts val="840"/>
              </a:spcBef>
              <a:spcAft>
                <a:spcPct val="0"/>
              </a:spcAft>
            </a:pPr>
            <a:endParaRPr lang="de-DE" sz="1200" dirty="0" err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362" y="144044"/>
            <a:ext cx="4122000" cy="10087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929391" y="4892162"/>
            <a:ext cx="3563234" cy="108033"/>
          </a:xfrm>
        </p:spPr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gray">
          <a:xfrm>
            <a:off x="360002" y="1404433"/>
            <a:ext cx="4122737" cy="324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Bildplatzhalter 1"/>
          <p:cNvSpPr>
            <a:spLocks noGrp="1"/>
          </p:cNvSpPr>
          <p:nvPr>
            <p:ph type="pic" sz="quarter" idx="12"/>
          </p:nvPr>
        </p:nvSpPr>
        <p:spPr>
          <a:xfrm>
            <a:off x="4661096" y="1"/>
            <a:ext cx="4482904" cy="257479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8" name="Bildplatzhalter 2"/>
          <p:cNvSpPr>
            <a:spLocks noGrp="1"/>
          </p:cNvSpPr>
          <p:nvPr>
            <p:ph type="pic" sz="quarter" idx="13"/>
          </p:nvPr>
        </p:nvSpPr>
        <p:spPr>
          <a:xfrm>
            <a:off x="4661096" y="2574796"/>
            <a:ext cx="4482904" cy="2574795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800"/>
              </a:lnSpc>
            </a:pPr>
            <a:fld id="{D985BC7C-F6A2-4FED-9217-735A5E10A319}" type="slidenum">
              <a:rPr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‹#›</a:t>
            </a:fld>
            <a:endParaRPr>
              <a:solidFill>
                <a:srgbClr val="FFFFFF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60003" y="4723758"/>
            <a:ext cx="4122737" cy="53"/>
          </a:xfrm>
          <a:prstGeom prst="line">
            <a:avLst/>
          </a:prstGeom>
          <a:ln w="19050" cap="rnd">
            <a:solidFill>
              <a:schemeClr val="accent4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0"/>
          <p:cNvSpPr txBox="1">
            <a:spLocks noChangeArrowheads="1"/>
          </p:cNvSpPr>
          <p:nvPr userDrawn="1"/>
        </p:nvSpPr>
        <p:spPr bwMode="auto">
          <a:xfrm>
            <a:off x="-2188873" y="0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Bearbeitungshinweis: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das Symbol im Platzhalter und wählen Sie ein Bild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Sofern das Bild nicht der Größe des Bildplatzhalters entspricht und somit nicht richtig zugeschnitten ist, gehen Sie bitte wie folgt vor: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Gehen Sie mit der Maus auf das Bild 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die rechte Maustaste und wählen Sie „Grafik formatieren“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Wählen Sie dann „Zuschneiden“. Unter „Bildposition“ – X-Offset und Y-Offset können Sie nun den gewünschten Ausschnitt bestimmen.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Mit positiven Werten wird das Bild nach unten bzw. nach rechts verschoben. Mit negativen Werten hingegen nach oben bzw. links.</a:t>
            </a:r>
            <a:endParaRPr lang="en-US" sz="900" dirty="0">
              <a:solidFill>
                <a:srgbClr val="FFFFFF"/>
              </a:solidFill>
              <a:cs typeface="Tahoma" charset="0"/>
            </a:endParaRPr>
          </a:p>
        </p:txBody>
      </p:sp>
      <p:sp>
        <p:nvSpPr>
          <p:cNvPr id="16" name="Textfeld 11"/>
          <p:cNvSpPr txBox="1">
            <a:spLocks noChangeArrowheads="1"/>
          </p:cNvSpPr>
          <p:nvPr userDrawn="1"/>
        </p:nvSpPr>
        <p:spPr bwMode="auto">
          <a:xfrm>
            <a:off x="-2188873" y="2404687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Handling </a:t>
            </a:r>
            <a:r>
              <a:rPr lang="de-DE" sz="1000" b="1" dirty="0" err="1">
                <a:solidFill>
                  <a:srgbClr val="FFFFFF"/>
                </a:solidFill>
                <a:cs typeface="Tahoma" charset="0"/>
              </a:rPr>
              <a:t>instructions</a:t>
            </a: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Click on the symbol in the place holder and select an image. If the image does not have the same size as the place holder, please follow this instruction: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Move the computer mouse on the picture – right-click and choose “Format Picture”. Then select “Crop”. Edit “Picture Position” – Offset X and Offset Y to determine the appropriate section.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With positive values you can move the picture down and to the right, with negative values up and to the left.</a:t>
            </a:r>
          </a:p>
        </p:txBody>
      </p:sp>
    </p:spTree>
    <p:extLst>
      <p:ext uri="{BB962C8B-B14F-4D97-AF65-F5344CB8AC3E}">
        <p14:creationId xmlns:p14="http://schemas.microsoft.com/office/powerpoint/2010/main" val="97030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drei Blöck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>
              <a:lnSpc>
                <a:spcPts val="800"/>
              </a:lnSpc>
            </a:pPr>
            <a:fld id="{D985BC7C-F6A2-4FED-9217-735A5E10A319}" type="slidenum">
              <a:rPr lang="de-DE" smtClean="0"/>
              <a:pPr>
                <a:lnSpc>
                  <a:spcPts val="800"/>
                </a:lnSpc>
              </a:pPr>
              <a:t>‹#›</a:t>
            </a:fld>
            <a:endParaRPr lang="de-DE"/>
          </a:p>
        </p:txBody>
      </p:sp>
      <p:sp>
        <p:nvSpPr>
          <p:cNvPr id="5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360001" y="1182124"/>
            <a:ext cx="2700000" cy="216067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accent4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222002" y="1182124"/>
            <a:ext cx="2700000" cy="216067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accent4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6084002" y="1182124"/>
            <a:ext cx="2700000" cy="216067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accent4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Bildplatzhalter 1"/>
          <p:cNvSpPr>
            <a:spLocks noGrp="1"/>
          </p:cNvSpPr>
          <p:nvPr>
            <p:ph type="pic" sz="quarter" idx="15"/>
          </p:nvPr>
        </p:nvSpPr>
        <p:spPr>
          <a:xfrm>
            <a:off x="360001" y="1545356"/>
            <a:ext cx="2700000" cy="180055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6"/>
          </p:nvPr>
        </p:nvSpPr>
        <p:spPr>
          <a:xfrm>
            <a:off x="3222002" y="1545356"/>
            <a:ext cx="2700000" cy="180055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17"/>
          </p:nvPr>
        </p:nvSpPr>
        <p:spPr>
          <a:xfrm>
            <a:off x="6084002" y="1545356"/>
            <a:ext cx="2700000" cy="1800556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1" name="Inhaltsplatzhalter 1"/>
          <p:cNvSpPr>
            <a:spLocks noGrp="1"/>
          </p:cNvSpPr>
          <p:nvPr>
            <p:ph sz="quarter" idx="18"/>
          </p:nvPr>
        </p:nvSpPr>
        <p:spPr>
          <a:xfrm>
            <a:off x="360001" y="3493078"/>
            <a:ext cx="2700000" cy="11523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quarter" idx="19"/>
          </p:nvPr>
        </p:nvSpPr>
        <p:spPr>
          <a:xfrm>
            <a:off x="3222002" y="3493078"/>
            <a:ext cx="2700000" cy="11523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3" name="Inhaltsplatzhalter 3"/>
          <p:cNvSpPr>
            <a:spLocks noGrp="1"/>
          </p:cNvSpPr>
          <p:nvPr>
            <p:ph sz="quarter" idx="20"/>
          </p:nvPr>
        </p:nvSpPr>
        <p:spPr>
          <a:xfrm>
            <a:off x="6084002" y="3493078"/>
            <a:ext cx="2700000" cy="11523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6" name="Textfeld 13"/>
          <p:cNvSpPr txBox="1">
            <a:spLocks noChangeArrowheads="1"/>
          </p:cNvSpPr>
          <p:nvPr userDrawn="1"/>
        </p:nvSpPr>
        <p:spPr bwMode="auto">
          <a:xfrm>
            <a:off x="-2188873" y="0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Bearbeitungshinweis: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das Symbol im Platzhalter und wählen Sie ein Bild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Sofern das Bild nicht der Größe des Bildplatzhalters entspricht und somit nicht richtig zugeschnitten ist, gehen Sie bitte wie folgt vor: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Gehen Sie mit der Maus auf das Bild -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Klicken Sie auf die rechte Maustaste und wählen Sie „Grafik formatieren“ aus.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Wählen Sie dann „Zuschneiden“. Unter „Bildposition“ – X-Offset und Y-Offset können Sie nun den gewünschten Ausschnitt bestimmen.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Tahoma" charset="0"/>
              <a:buNone/>
            </a:pPr>
            <a:r>
              <a:rPr lang="de-DE" sz="800" dirty="0">
                <a:solidFill>
                  <a:srgbClr val="FFFFFF"/>
                </a:solidFill>
                <a:cs typeface="Tahoma" charset="0"/>
              </a:rPr>
              <a:t>Mit positiven Werten wird das Bild nach unten bzw. nach rechts verschoben. Mit negativen Werten hingegen nach oben bzw. links.</a:t>
            </a:r>
            <a:endParaRPr lang="en-US" sz="900" dirty="0">
              <a:solidFill>
                <a:srgbClr val="FFFFFF"/>
              </a:solidFill>
              <a:cs typeface="Tahoma" charset="0"/>
            </a:endParaRPr>
          </a:p>
        </p:txBody>
      </p:sp>
      <p:sp>
        <p:nvSpPr>
          <p:cNvPr id="17" name="Textfeld 14"/>
          <p:cNvSpPr txBox="1">
            <a:spLocks noChangeArrowheads="1"/>
          </p:cNvSpPr>
          <p:nvPr userDrawn="1"/>
        </p:nvSpPr>
        <p:spPr bwMode="auto">
          <a:xfrm>
            <a:off x="-2188873" y="2404687"/>
            <a:ext cx="2103150" cy="2340722"/>
          </a:xfrm>
          <a:prstGeom prst="rect">
            <a:avLst/>
          </a:prstGeom>
          <a:solidFill>
            <a:srgbClr val="DD0C29"/>
          </a:solidFill>
          <a:ln>
            <a:noFill/>
          </a:ln>
          <a:extLst/>
        </p:spPr>
        <p:txBody>
          <a:bodyPr wrap="square" lIns="35996" tIns="35996" rIns="35996" bIns="35996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Handling </a:t>
            </a:r>
            <a:r>
              <a:rPr lang="de-DE" sz="1000" b="1" dirty="0" err="1">
                <a:solidFill>
                  <a:srgbClr val="FFFFFF"/>
                </a:solidFill>
                <a:cs typeface="Tahoma" charset="0"/>
              </a:rPr>
              <a:t>instructions</a:t>
            </a:r>
            <a:r>
              <a:rPr lang="de-DE" sz="1000" b="1" dirty="0">
                <a:solidFill>
                  <a:srgbClr val="FFFFFF"/>
                </a:solidFill>
                <a:cs typeface="Tahoma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Click on the symbol in the place holder and select an image. If the image does not have the same size as the place holder, please follow this instruction: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Move the computer mouse on the picture – right-click and choose “Format Picture”. Then select “Crop”. Edit “Picture Position” – Offset X and Offset Y to determine the appropriate section.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Tahoma" charset="0"/>
              </a:rPr>
              <a:t>With positive values you can move the picture down and to the right, with negative values up and to the left.</a:t>
            </a:r>
          </a:p>
        </p:txBody>
      </p:sp>
    </p:spTree>
    <p:extLst>
      <p:ext uri="{BB962C8B-B14F-4D97-AF65-F5344CB8AC3E}">
        <p14:creationId xmlns:p14="http://schemas.microsoft.com/office/powerpoint/2010/main" val="692852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60363" y="144001"/>
            <a:ext cx="8424001" cy="59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02" y="864268"/>
            <a:ext cx="8424000" cy="3781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29391" y="4892163"/>
            <a:ext cx="5220000" cy="108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04001" y="4892163"/>
            <a:ext cx="180000" cy="108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1">
                <a:solidFill>
                  <a:schemeClr val="accent4"/>
                </a:solidFill>
              </a:defRPr>
            </a:lvl1pPr>
          </a:lstStyle>
          <a:p>
            <a:fld id="{AE839375-43AA-4A5D-B991-4343C4570BC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black">
          <a:xfrm>
            <a:off x="7607032" y="4894867"/>
            <a:ext cx="900000" cy="10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/>
          <a:p>
            <a:pPr algn="r" fontAlgn="base">
              <a:lnSpc>
                <a:spcPts val="8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600" dirty="0">
                <a:solidFill>
                  <a:srgbClr val="000000"/>
                </a:solidFill>
              </a:rPr>
              <a:t>© ZF Friedrichshafen AG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60002" y="4723758"/>
            <a:ext cx="8424000" cy="53"/>
          </a:xfrm>
          <a:prstGeom prst="line">
            <a:avLst/>
          </a:prstGeom>
          <a:ln w="19050" cap="rnd">
            <a:solidFill>
              <a:schemeClr val="accent4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4802134"/>
            <a:ext cx="288000" cy="288089"/>
          </a:xfrm>
          <a:prstGeom prst="rect">
            <a:avLst/>
          </a:prstGeom>
        </p:spPr>
      </p:pic>
      <p:sp>
        <p:nvSpPr>
          <p:cNvPr id="11" name="novaPathPPTBox">
            <a:extLst>
              <a:ext uri="{FF2B5EF4-FFF2-40B4-BE49-F238E27FC236}">
                <a16:creationId xmlns:a16="http://schemas.microsoft.com/office/drawing/2014/main" id="{ED45AD5F-4DB3-4DE0-BF21-EE8BAD564A65}"/>
              </a:ext>
            </a:extLst>
          </p:cNvPr>
          <p:cNvSpPr txBox="1"/>
          <p:nvPr userDrawn="1"/>
        </p:nvSpPr>
        <p:spPr>
          <a:xfrm>
            <a:off x="6438900" y="4965700"/>
            <a:ext cx="266098" cy="230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indent="0" algn="l" defTabSz="914400" eaLnBrk="1" fontAlgn="t" latinLnBrk="0" hangingPunct="1">
              <a:lnSpc>
                <a:spcPts val="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</a:rPr>
              <a:t>Internal</a:t>
            </a: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2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7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54" r:id="rId11"/>
    <p:sldLayoutId id="2147483655" r:id="rId12"/>
    <p:sldLayoutId id="2147483684" r:id="rId13"/>
    <p:sldLayoutId id="2147483685" r:id="rId14"/>
    <p:sldLayoutId id="2147483686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Tahoma" panose="020B060403050404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2160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Tahoma" panose="020B060403050404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Tahoma" panose="020B060403050404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Tahoma" panose="020B060403050404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Phifer%20PREP%20presentation%20v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EDE90C-525D-41E7-AE42-45C0636C09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ts val="800"/>
              </a:lnSpc>
            </a:pPr>
            <a:r>
              <a:rPr lang="en-US" dirty="0">
                <a:solidFill>
                  <a:srgbClr val="FFFFFF"/>
                </a:solidFill>
              </a:rPr>
              <a:t>John Covington / Brad Newman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1BF312-6DB0-41FB-A094-9A9F7E342F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800"/>
              </a:lnSpc>
            </a:pPr>
            <a:fld id="{D985BC7C-F6A2-4FED-9217-735A5E10A319}" type="slidenum">
              <a:rPr lang="en-US" smtClean="0">
                <a:solidFill>
                  <a:srgbClr val="FFFFFF"/>
                </a:solidFill>
              </a:rPr>
              <a:pPr algn="r">
                <a:lnSpc>
                  <a:spcPts val="800"/>
                </a:lnSpc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F8591-C77B-4BE5-BD56-375672D9C9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1" y="853896"/>
            <a:ext cx="1279615" cy="1058309"/>
          </a:xfrm>
        </p:spPr>
        <p:txBody>
          <a:bodyPr/>
          <a:lstStyle/>
          <a:p>
            <a:r>
              <a:rPr lang="en-US" sz="4400" dirty="0"/>
              <a:t>Prisoner Re-Entry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230EF-F33D-4EC9-AF04-197C7341D3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9391" y="1840894"/>
            <a:ext cx="8424000" cy="461808"/>
          </a:xfrm>
        </p:spPr>
        <p:txBody>
          <a:bodyPr/>
          <a:lstStyle/>
          <a:p>
            <a:r>
              <a:rPr lang="en-US" sz="2000" dirty="0"/>
              <a:t>Annual Symposium 2019</a:t>
            </a:r>
          </a:p>
        </p:txBody>
      </p:sp>
    </p:spTree>
    <p:extLst>
      <p:ext uri="{BB962C8B-B14F-4D97-AF65-F5344CB8AC3E}">
        <p14:creationId xmlns:p14="http://schemas.microsoft.com/office/powerpoint/2010/main" val="240170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72EB-7EA3-4A96-A8C6-E0B724ED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1B307-A5A1-4E59-BCF2-BB29DE958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502" y="494235"/>
            <a:ext cx="8424000" cy="378116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Prison Re-Entry Current State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Where We Are 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The Transition Process (PREP)</a:t>
            </a:r>
            <a:r>
              <a:rPr lang="en-US" dirty="0">
                <a:hlinkClick r:id="rId2" action="ppaction://hlinkfile"/>
              </a:rPr>
              <a:t>Phifer PREP presentation v4.pdf</a:t>
            </a:r>
            <a:endParaRPr lang="en-US" dirty="0"/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Stumbling Blocks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How it All Started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Volunteer to Problem Solving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Setting a Goal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Building a Coalition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Execution (industry led – the golden egg)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Stumbling Blocks Along the Way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Challenges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Increasing Capacity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Ongoing Curriculum Development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Alabama Prison System Uncertainty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External Resources (Non-Governmental)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Short/Medium/Long Term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Culture 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5BE5FD-14CE-4CA5-B223-DDA694D8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2</a:t>
            </a:fld>
            <a:endParaRPr lang="de-DE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341757E-3625-4C4E-B952-A706A3E1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391" y="4892163"/>
            <a:ext cx="5220000" cy="108033"/>
          </a:xfrm>
        </p:spPr>
        <p:txBody>
          <a:bodyPr/>
          <a:lstStyle/>
          <a:p>
            <a:r>
              <a:rPr lang="de-DE" dirty="0"/>
              <a:t>John Covington/Brad Newman</a:t>
            </a:r>
          </a:p>
        </p:txBody>
      </p:sp>
    </p:spTree>
    <p:extLst>
      <p:ext uri="{BB962C8B-B14F-4D97-AF65-F5344CB8AC3E}">
        <p14:creationId xmlns:p14="http://schemas.microsoft.com/office/powerpoint/2010/main" val="194385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B2E96-B538-4B8B-B783-F6AA2DA5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Now to Then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900B9-1259-437B-AA65-5F583913A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21" y="615988"/>
            <a:ext cx="8424000" cy="378116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Current Players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b="1" dirty="0"/>
              <a:t>Bibb County Correctional Facility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Home of Community Opportunity Restoration Education (CORE) Program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Potential Re-entry Point for AL Correctional System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6 Dorms – 3 Bays per Dorm</a:t>
            </a:r>
          </a:p>
          <a:p>
            <a:pPr marL="819450" lvl="3" indent="-171450">
              <a:buFont typeface="Arial" panose="020B0604020202020204" pitchFamily="34" charset="0"/>
              <a:buChar char="•"/>
            </a:pPr>
            <a:r>
              <a:rPr lang="en-US" dirty="0"/>
              <a:t>CORE Increasing Capacity (D Dorm)</a:t>
            </a:r>
          </a:p>
          <a:p>
            <a:pPr marL="819450" lvl="3" indent="-171450">
              <a:buFont typeface="Arial" panose="020B0604020202020204" pitchFamily="34" charset="0"/>
              <a:buChar char="•"/>
            </a:pPr>
            <a:r>
              <a:rPr lang="en-US" dirty="0"/>
              <a:t>Warehouse for Vocational Training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b="1" dirty="0"/>
              <a:t>LifeLink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Non-Profit Service Provider to ADOC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Owner of CORE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Break Away Point (6 month decompression facility for acclimation)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Responsible to Facilitate Process for Selecting CORE Participants Statewide)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b="1" dirty="0"/>
              <a:t>Church of the Highlands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Major Financial Contributor to LifeLink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Resource for Highly Talented Volunteers (600-700 people statewide 19 prisons)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Statewide Footprint</a:t>
            </a:r>
          </a:p>
          <a:p>
            <a:pPr marL="603450" lvl="2" indent="-171450">
              <a:buFont typeface="Arial" panose="020B0604020202020204" pitchFamily="34" charset="0"/>
              <a:buChar char="•"/>
            </a:pPr>
            <a:r>
              <a:rPr lang="en-US" dirty="0"/>
              <a:t>Spiritual and Other Support Post Program (Voluntary)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603450" lvl="2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DF9B2-1F77-4CD3-A825-EEEEEEF0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3</a:t>
            </a:fld>
            <a:endParaRPr lang="de-DE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6E35B49-5517-443F-AF4E-48D2E082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8688" y="4892675"/>
            <a:ext cx="5221287" cy="107950"/>
          </a:xfrm>
        </p:spPr>
        <p:txBody>
          <a:bodyPr/>
          <a:lstStyle/>
          <a:p>
            <a:r>
              <a:rPr lang="de-DE" dirty="0"/>
              <a:t>John Covington/Brad Newman</a:t>
            </a:r>
          </a:p>
        </p:txBody>
      </p:sp>
    </p:spTree>
    <p:extLst>
      <p:ext uri="{BB962C8B-B14F-4D97-AF65-F5344CB8AC3E}">
        <p14:creationId xmlns:p14="http://schemas.microsoft.com/office/powerpoint/2010/main" val="293733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7A16-CC8A-4B5E-9E21-BF94C23EC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Now to Then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8E564-6314-444E-A39C-E34FAE2EE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Shelton State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University of Alabama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Tuscaloosa’s One Place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Hayes Webb and Tuscaloosa County District Attorney’s Office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Numerous Non-Profits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Department of Corrections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Pardons and Paroles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West Alabama Chamber of Commerce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West Alabama Works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Chesapeake Consulting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Phifer Industries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ZF Chassis Systems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38F09C-7EAB-49AD-AF6A-914DED7D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John Covington/Brad Newman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E48CB-479F-4E82-A4A9-5A9AD6AE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34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7325-5E19-4D30-A1C2-3C104E1B7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E28F9-FB34-49D1-A557-429CC75F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4" y="634154"/>
            <a:ext cx="8424000" cy="378116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Problem Exists 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Recidivism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Many are Engaged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All (plus some) Must Stay Engaged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Alignment Required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Clarity of Purpose Must be Shared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Resources in Alignment to the Objective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Industry is the Catalyst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Took the Initiative/Risk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Success (so far)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The Template Exists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More Hurdles Exist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Continued Collaboration/Focus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Policies/Procedures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r>
              <a:rPr lang="en-US" dirty="0"/>
              <a:t>Culture</a:t>
            </a:r>
          </a:p>
          <a:p>
            <a:pPr marL="3874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9683B-BF58-42FE-93B7-775078D4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John Covington/Brad Newman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069B-6510-4AA0-B1F4-A0EBB1D5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39375-43AA-4A5D-B991-4343C4570BC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682639"/>
      </p:ext>
    </p:extLst>
  </p:cSld>
  <p:clrMapOvr>
    <a:masterClrMapping/>
  </p:clrMapOvr>
</p:sld>
</file>

<file path=ppt/theme/theme1.xml><?xml version="1.0" encoding="utf-8"?>
<a:theme xmlns:a="http://schemas.openxmlformats.org/drawingml/2006/main" name="ZF AG">
  <a:themeElements>
    <a:clrScheme name="© ZF Friedrichshafen AG">
      <a:dk1>
        <a:srgbClr val="000000"/>
      </a:dk1>
      <a:lt1>
        <a:srgbClr val="FFFFFF"/>
      </a:lt1>
      <a:dk2>
        <a:srgbClr val="00ABE7"/>
      </a:dk2>
      <a:lt2>
        <a:srgbClr val="BFBFBF"/>
      </a:lt2>
      <a:accent1>
        <a:srgbClr val="7FA5BC"/>
      </a:accent1>
      <a:accent2>
        <a:srgbClr val="7FD5F3"/>
      </a:accent2>
      <a:accent3>
        <a:srgbClr val="BFEAF9"/>
      </a:accent3>
      <a:accent4>
        <a:srgbClr val="004D7A"/>
      </a:accent4>
      <a:accent5>
        <a:srgbClr val="1179BF"/>
      </a:accent5>
      <a:accent6>
        <a:srgbClr val="81BCDF"/>
      </a:accent6>
      <a:hlink>
        <a:srgbClr val="00ABE7"/>
      </a:hlink>
      <a:folHlink>
        <a:srgbClr val="7FD5F3"/>
      </a:folHlink>
    </a:clrScheme>
    <a:fontScheme name="© ZF Friedrichshafen A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7FD5F3"/>
        </a:solidFill>
        <a:ln w="12700" cap="flat" cmpd="sng" algn="ctr">
          <a:noFill/>
          <a:prstDash val="solid"/>
        </a:ln>
        <a:effectLst/>
        <a:extLst/>
      </a:spPr>
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kern="0" cap="none" spc="0" normalizeH="0" baseline="0" noProof="0" dirty="0" err="1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Tahoma"/>
            <a:ea typeface="+mn-ea"/>
            <a:cs typeface="Tahoma" pitchFamily="34" charset="0"/>
          </a:defRPr>
        </a:defPPr>
      </a:lstStyle>
    </a:spDef>
    <a:lnDef>
      <a:spPr>
        <a:noFill/>
        <a:ln w="28575" cap="rnd" cmpd="sng" algn="ctr">
          <a:solidFill>
            <a:srgbClr val="00ABE7"/>
          </a:solidFill>
          <a:prstDash val="sysDot"/>
          <a:round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marL="0" marR="0" indent="0" defTabSz="91440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custClrLst>
    <a:custClr name="ZF Cyan 100%">
      <a:srgbClr val="00ABE7"/>
    </a:custClr>
    <a:custClr name="ZF Cyan 50%">
      <a:srgbClr val="7FD5F3"/>
    </a:custClr>
    <a:custClr name="ZF Cyan 25%">
      <a:srgbClr val="BFEAF9"/>
    </a:custClr>
    <a:custClr>
      <a:srgbClr val="FFFFFF"/>
    </a:custClr>
    <a:custClr name="ZF Blue 100%">
      <a:srgbClr val="1179BF"/>
    </a:custClr>
    <a:custClr name="ZF Blue 50%">
      <a:srgbClr val="81BCDF"/>
    </a:custClr>
    <a:custClr>
      <a:srgbClr val="FFFFFF"/>
    </a:custClr>
    <a:custClr name="Middle Blue 100%">
      <a:srgbClr val="004D7A"/>
    </a:custClr>
    <a:custClr name="Middle Blue 50%">
      <a:srgbClr val="7FA5BC"/>
    </a:custClr>
    <a:custClr>
      <a:srgbClr val="FFFFFF"/>
    </a:custClr>
    <a:custClr name="Black 100%">
      <a:srgbClr val="000000"/>
    </a:custClr>
    <a:custClr name="Black 50%">
      <a:srgbClr val="7F7F7F"/>
    </a:custClr>
    <a:custClr name="Black 25%">
      <a:srgbClr val="BFBFBF"/>
    </a:custClr>
    <a:custClr>
      <a:srgbClr val="FFFFFF"/>
    </a:custClr>
    <a:custClr name="1. Step color gradient">
      <a:srgbClr val="1179BF"/>
    </a:custClr>
    <a:custClr name="2. Step color gradient">
      <a:srgbClr val="004D7A"/>
    </a:custClr>
    <a:custClr name="3. Step color gradient">
      <a:srgbClr val="001024"/>
    </a:custClr>
    <a:custClr>
      <a:srgbClr val="FFFFFF"/>
    </a:custClr>
    <a:custClr name="ZF Red - Only highlight color">
      <a:srgbClr val="DD0C29"/>
    </a:custClr>
  </a:custClrLst>
</a:theme>
</file>

<file path=ppt/theme/theme2.xml><?xml version="1.0" encoding="utf-8"?>
<a:theme xmlns:a="http://schemas.openxmlformats.org/drawingml/2006/main" name="Larissa">
  <a:themeElements>
    <a:clrScheme name="© ZF Friedrichshafen AG">
      <a:dk1>
        <a:srgbClr val="000000"/>
      </a:dk1>
      <a:lt1>
        <a:srgbClr val="FFFFFF"/>
      </a:lt1>
      <a:dk2>
        <a:srgbClr val="00ABE7"/>
      </a:dk2>
      <a:lt2>
        <a:srgbClr val="BFBFBF"/>
      </a:lt2>
      <a:accent1>
        <a:srgbClr val="7FA5BC"/>
      </a:accent1>
      <a:accent2>
        <a:srgbClr val="7FD5F3"/>
      </a:accent2>
      <a:accent3>
        <a:srgbClr val="BFEAF9"/>
      </a:accent3>
      <a:accent4>
        <a:srgbClr val="004D7A"/>
      </a:accent4>
      <a:accent5>
        <a:srgbClr val="1179BF"/>
      </a:accent5>
      <a:accent6>
        <a:srgbClr val="81BCDF"/>
      </a:accent6>
      <a:hlink>
        <a:srgbClr val="00ABE7"/>
      </a:hlink>
      <a:folHlink>
        <a:srgbClr val="7FD5F3"/>
      </a:folHlink>
    </a:clrScheme>
    <a:fontScheme name="© ZF Friedrichshafen A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© ZF Friedrichshafen AG">
      <a:dk1>
        <a:srgbClr val="000000"/>
      </a:dk1>
      <a:lt1>
        <a:srgbClr val="FFFFFF"/>
      </a:lt1>
      <a:dk2>
        <a:srgbClr val="00ABE7"/>
      </a:dk2>
      <a:lt2>
        <a:srgbClr val="BFBFBF"/>
      </a:lt2>
      <a:accent1>
        <a:srgbClr val="7FA5BC"/>
      </a:accent1>
      <a:accent2>
        <a:srgbClr val="7FD5F3"/>
      </a:accent2>
      <a:accent3>
        <a:srgbClr val="BFEAF9"/>
      </a:accent3>
      <a:accent4>
        <a:srgbClr val="004D7A"/>
      </a:accent4>
      <a:accent5>
        <a:srgbClr val="1179BF"/>
      </a:accent5>
      <a:accent6>
        <a:srgbClr val="81BCDF"/>
      </a:accent6>
      <a:hlink>
        <a:srgbClr val="00ABE7"/>
      </a:hlink>
      <a:folHlink>
        <a:srgbClr val="7FD5F3"/>
      </a:folHlink>
    </a:clrScheme>
    <a:fontScheme name="© ZF Friedrichshafen A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NovaPath_docName>\\america\tsc\User\z306474\ZF General Information\Prisoner Re-entry\2019\Presentation\Blackburn\Balckburn 2019.pptx</NovaPath_docName>
</file>

<file path=customXml/item11.xml><?xml version="1.0" encoding="utf-8"?>
<nXeGKudETKPeaCNGFh5i7cKyawAjgyQn9gyiebCxx1jD9eHXSWW9Lib2F1j9>madBkXdVTd01eizOwiRz0ykThP7crp0/AjWsZg9zzl+2JCAobvrPzeUjhPsSg04JsTnFNT65wvgJdeuoPUK6tiFpsfGnBKLc6Qm7cng+1KR1xwkwln5QLE2IQO15qN03jScZwIlaS8R7g1ben45CmzKssRdg38KWt/mbCqSJjRbRuANRjszVzig+lPA0dGcY4V5UTr4JWgbGCdHT0r+Pjzk3gzYY+uKzOXGLP3j1acMLVkLEjavhFaEepttca9GoNUjXKJfdjotALjo0oJfzgEaol7phOWXWr8YOM5Q/LMQ1ZlZ8jAittI0RlcgRGNXO</nXeGKudETKPeaCNGFh5i7cKyawAjgyQn9gyiebCxx1jD9eHXSWW9Lib2F1j9>
</file>

<file path=customXml/item12.xml><?xml version="1.0" encoding="utf-8"?>
<NovaPath_docID>8GFVRRVQ4EJ5SL6H2HDYY5ZWSS</NovaPath_docID>
</file>

<file path=customXml/item13.xml><?xml version="1.0" encoding="utf-8"?>
<nXeGKudETKPeaCNGFh5iTSI5UodjD94nh7U7VklxY>Zb+iG9+s9RKb/Hqwu8wst94aJ6GVkp0ENcLh+tjv1uRKFE1jaglCA12MnShnE+oHpBbvehLrb+sOEN6mGGbSGA==</nXeGKudETKPeaCNGFh5iTSI5UodjD94nh7U7VklxY>
</file>

<file path=customXml/item14.xml><?xml version="1.0" encoding="utf-8"?>
<NovaPath_docAuthor>Newman Bradley TSC CYN3</NovaPath_docAuthor>
</file>

<file path=customXml/item15.xml><?xml version="1.0" encoding="utf-8"?>
<nXeGKudETKPeaCNGFh5iyLk1gcWWJqTgFQk8wGFUmjFC0m6hdwbr2zDsrBNVqK>VyaXjMJTWOsb1ce0vanP6xWz5cNCHPBFYOtfdfC98qnuum5H5qz+SIi76G3nipVR</nXeGKudETKPeaCNGFh5iyLk1gcWWJqTgFQk8wGFUmjFC0m6hdwbr2zDsrBNVqK>
</file>

<file path=customXml/item16.xml><?xml version="1.0" encoding="utf-8"?>
<NovaPath_baseApplication>Microsoft PowerPoint</NovaPath_baseApplication>
</file>

<file path=customXml/item17.xml><?xml version="1.0" encoding="utf-8"?>
<nXeGKudETKPeaCNGFh5i5IeuWeXv6XDtePDOrtUSOqWwmvYa7PTRiLQvIZkriN4zFxEJfkpx7yiWurrFRQTw>wET7z3APVwWLb5suGR4vTrhDRZJozxrRzOAhwYFpvHz9eQHoa02Xka3de7sjEXtf</nXeGKudETKPeaCNGFh5i5IeuWeXv6XDtePDOrtUSOqWwmvYa7PTRiLQvIZkriN4zFxEJfkpx7yiWurrFRQTw>
</file>

<file path=customXml/item18.xml><?xml version="1.0" encoding="utf-8"?>
<NovaPath_tenantID>8BC9BD9B-31E2-4E97-ABE0-B03814292429</NovaPath_tenantID>
</file>

<file path=customXml/item19.xml><?xml version="1.0" encoding="utf-8"?>
<nXeGKudETKPeaCNGFh5iKXsadLDxTRe0xbrxgS3asWaSdlBY0sLX5pYu7jLmo>SiTVZYrZoP6lgSCTj6v0lYUXo7rptB3vsxE98fSlaTok74hHqUQ//z+IzG3f3dKdNUyW4Kjm/X9VSbJA4Gr5MW0KPH+B642pxXdDNArGooo=</nXeGKudETKPeaCNGFh5iKXsadLDxTRe0xbrxgS3asWaSdlBY0sLX5pYu7jLmo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0.xml><?xml version="1.0" encoding="utf-8"?>
<NovaPath_docIDOld>03XX5N47N4M00ZXSGRJW9RMHID</NovaPath_docIDOld>
</file>

<file path=customXml/item21.xml><?xml version="1.0" encoding="utf-8"?>
<nXeGKudETKPeaCNGFh5i5JKJLOqxkMZWB6LsYfMaI9RtbpE1WkCpXazESWus5B>zMjWD2ljACQ+Twcxf/HW1YkWJJ1XJgOu0CxdWuhrdO/3B+wuKTrQdhVA/ConGpa3bNQcKiAOxB0L1JUx1lYQNg==</nXeGKudETKPeaCNGFh5i5JKJLOqxkMZWB6LsYfMaI9RtbpE1WkCpXazESWus5B>
</file>

<file path=customXml/item22.xml><?xml version="1.0" encoding="utf-8"?>
<NovaPath_versionInfo>3.4.10.11016</NovaPath_versionInfo>
</file>

<file path=customXml/item23.xml><?xml version="1.0" encoding="utf-8"?>
<nXeGKudETKPeaCNGFh5i8sltj09I1nJ8AlBUytNZ1Ehih9jnZMZtoeNI9UMZ5>w0PIIyGfD5VLc1zoJj+TuoFY4ueCTbMjhBax3Xd7TB8=</nXeGKudETKPeaCNGFh5i8sltj09I1nJ8AlBUytNZ1Ehih9jnZMZtoeNI9UMZ5>
</file>

<file path=customXml/item24.xml><?xml version="1.0" encoding="utf-8"?>
<NovaPath_docClass>Internal</NovaPath_docClass>
</file>

<file path=customXml/item25.xml><?xml version="1.0" encoding="utf-8"?>
<nXeGKudETKPeaCNGFh5ix5fP7fSWtl37NIroXmZyHIynb9qBde2n67FOJFV2>hvo8jIGPriLPjiu1rqJXzKhI6gLOZ8+dIHsepsQ0SPQ=</nXeGKudETKPeaCNGFh5ix5fP7fSWtl37NIroXmZyHIynb9qBde2n67FOJFV2>
</file>

<file path=customXml/item26.xml><?xml version="1.0" encoding="utf-8"?>
<NovaPath_docClassID>1030</NovaPath_docClassID>
</file>

<file path=customXml/item27.xml><?xml version="1.0" encoding="utf-8"?>
<nXeGKudETKPeaCNGFh5ix5fP7fSWtl37NIroXmYBQsS1cecqKZfGozr8W9iy>bj//4UdkFO89WgSYlzSCHA==</nXeGKudETKPeaCNGFh5ix5fP7fSWtl37NIroXmYBQsS1cecqKZfGozr8W9iy>
</file>

<file path=customXml/item28.xml><?xml version="1.0" encoding="utf-8"?>
<NovaPath_docClassDate>08/14/2019 15:20:10</NovaPath_docClassDate>
</file>

<file path=customXml/item29.xml><?xml version="1.0" encoding="utf-8"?>
<nXeGKudETKPeaCNGFh5ix5fP7fSWtl37NIroXmZN38TajkfZeW3Vf6bvmNn8>xoekF1kdMtWYQab4QYo+CqCvaVtD6Jfgle03THDwIcmiULc3g5sqwW5HWmfvkc7F</nXeGKudETKPeaCNGFh5ix5fP7fSWtl37NIroXmZN38TajkfZeW3Vf6bvmNn8>
</file>

<file path=customXml/item3.xml><?xml version="1.0" encoding="utf-8"?>
<NovaPath_DocInfoFromAfterSave>False</NovaPath_DocInfoFromAfterSave>
</file>

<file path=customXml/item4.xml><?xml version="1.0" encoding="utf-8"?>
<nXeGKudETKPeaCNGFh5i2aVdoOsLYjULCdH7T707tDyRRmguot4fEcJ2iD6f9>Me1EHhjv3XKuG7sX4pXHng==</nXeGKudETKPeaCNGFh5i2aVdoOsLYjULCdH7T707tDyRRmguot4fEcJ2iD6f9>
</file>

<file path=customXml/item5.xml><?xml version="1.0" encoding="utf-8"?>
<NovaPath_docOwner>z306474</NovaPath_docOwner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340E374C76EE46BF71B16E496D9099" ma:contentTypeVersion="0" ma:contentTypeDescription="Create a new document." ma:contentTypeScope="" ma:versionID="276106c51c7f15d8067060284ad354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nXeGKudETKPeaCNGFh5iy53cs4YTjZQd4Re9Stbph13fJwq3N1dxRUwfkxNCzGbktJIbKf2q8mQyY814Q>GoBUcRQBOiWNv9cnqy33XA==</nXeGKudETKPeaCNGFh5iy53cs4YTjZQd4Re9Stbph13fJwq3N1dxRUwfkxNCzGbktJIbKf2q8mQyY814Q>
</file>

<file path=customXml/item8.xml><?xml version="1.0" encoding="utf-8"?>
<NovaPath_docPath>\\america\tsc\User\z306474\ZF General Information\Prisoner Re-entry\2019\Presentation\Blackburn</NovaPath_docPath>
</file>

<file path=customXml/item9.xml><?xml version="1.0" encoding="utf-8"?>
<nXeGKudETKPeaCNGFh5i0BGlH9ci87cLWvMx3DlPzuAPh2gY9s703zKUS7uW>madBkXdVTd01eizOwiRz0ykThP7crp0/AjWsZg9zzl+2JCAobvrPzeUjhPsSg04JsTnFNT65wvgJdeuoPUK6tiFpsfGnBKLc6Qm7cng+1KR1xwkwln5QLE2IQO15qN03jScZwIlaS8R7g1ben45CmzKssRdg38KWt/mbCqSJjRbRuANRjszVzig+lPA0dGcY4V5UTr4JWgbGCdHT0r+Pjzk3gzYY+uKzOXGLP3j1acP7UXRJYhq/l3p2Vft/fY70</nXeGKudETKPeaCNGFh5i0BGlH9ci87cLWvMx3DlPzuAPh2gY9s703zKUS7uW>
</file>

<file path=customXml/itemProps1.xml><?xml version="1.0" encoding="utf-8"?>
<ds:datastoreItem xmlns:ds="http://schemas.openxmlformats.org/officeDocument/2006/customXml" ds:itemID="{CD1D0D24-F3CA-4443-A859-0356C14ECE44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70BC9563-4B76-47F9-9B74-9226A2243B66}">
  <ds:schemaRefs/>
</ds:datastoreItem>
</file>

<file path=customXml/itemProps11.xml><?xml version="1.0" encoding="utf-8"?>
<ds:datastoreItem xmlns:ds="http://schemas.openxmlformats.org/officeDocument/2006/customXml" ds:itemID="{88FCF40A-CBD3-48CE-B28C-A395FB34B733}">
  <ds:schemaRefs/>
</ds:datastoreItem>
</file>

<file path=customXml/itemProps12.xml><?xml version="1.0" encoding="utf-8"?>
<ds:datastoreItem xmlns:ds="http://schemas.openxmlformats.org/officeDocument/2006/customXml" ds:itemID="{62A98EB8-01B1-4FAB-97BB-98F0978C9669}">
  <ds:schemaRefs/>
</ds:datastoreItem>
</file>

<file path=customXml/itemProps13.xml><?xml version="1.0" encoding="utf-8"?>
<ds:datastoreItem xmlns:ds="http://schemas.openxmlformats.org/officeDocument/2006/customXml" ds:itemID="{09B15B9B-F82F-4841-AE79-06370EA5E20B}">
  <ds:schemaRefs/>
</ds:datastoreItem>
</file>

<file path=customXml/itemProps14.xml><?xml version="1.0" encoding="utf-8"?>
<ds:datastoreItem xmlns:ds="http://schemas.openxmlformats.org/officeDocument/2006/customXml" ds:itemID="{61B9904B-CA6F-4A30-A58E-3DC6B45A8E33}">
  <ds:schemaRefs/>
</ds:datastoreItem>
</file>

<file path=customXml/itemProps15.xml><?xml version="1.0" encoding="utf-8"?>
<ds:datastoreItem xmlns:ds="http://schemas.openxmlformats.org/officeDocument/2006/customXml" ds:itemID="{5F483285-EC08-4DA4-B467-F8F6D432295F}">
  <ds:schemaRefs/>
</ds:datastoreItem>
</file>

<file path=customXml/itemProps16.xml><?xml version="1.0" encoding="utf-8"?>
<ds:datastoreItem xmlns:ds="http://schemas.openxmlformats.org/officeDocument/2006/customXml" ds:itemID="{779AAD45-74B8-4040-9505-866480FC72EA}">
  <ds:schemaRefs/>
</ds:datastoreItem>
</file>

<file path=customXml/itemProps17.xml><?xml version="1.0" encoding="utf-8"?>
<ds:datastoreItem xmlns:ds="http://schemas.openxmlformats.org/officeDocument/2006/customXml" ds:itemID="{955F4D1C-B18D-4CDD-86E5-9780E4E66810}">
  <ds:schemaRefs/>
</ds:datastoreItem>
</file>

<file path=customXml/itemProps18.xml><?xml version="1.0" encoding="utf-8"?>
<ds:datastoreItem xmlns:ds="http://schemas.openxmlformats.org/officeDocument/2006/customXml" ds:itemID="{328A1293-85C4-4A9E-8499-33CA5AB8B5C8}">
  <ds:schemaRefs/>
</ds:datastoreItem>
</file>

<file path=customXml/itemProps19.xml><?xml version="1.0" encoding="utf-8"?>
<ds:datastoreItem xmlns:ds="http://schemas.openxmlformats.org/officeDocument/2006/customXml" ds:itemID="{5FB8B8CC-179D-4F98-83D6-F77F56908202}">
  <ds:schemaRefs/>
</ds:datastoreItem>
</file>

<file path=customXml/itemProps2.xml><?xml version="1.0" encoding="utf-8"?>
<ds:datastoreItem xmlns:ds="http://schemas.openxmlformats.org/officeDocument/2006/customXml" ds:itemID="{5DEBDFCD-839D-4631-A18E-6D08A419571C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0.xml><?xml version="1.0" encoding="utf-8"?>
<ds:datastoreItem xmlns:ds="http://schemas.openxmlformats.org/officeDocument/2006/customXml" ds:itemID="{E270BA16-9E69-48FB-B951-1C404939A49C}">
  <ds:schemaRefs/>
</ds:datastoreItem>
</file>

<file path=customXml/itemProps21.xml><?xml version="1.0" encoding="utf-8"?>
<ds:datastoreItem xmlns:ds="http://schemas.openxmlformats.org/officeDocument/2006/customXml" ds:itemID="{8F26B310-8BCA-4783-B0FA-69D6F667BD56}">
  <ds:schemaRefs/>
</ds:datastoreItem>
</file>

<file path=customXml/itemProps22.xml><?xml version="1.0" encoding="utf-8"?>
<ds:datastoreItem xmlns:ds="http://schemas.openxmlformats.org/officeDocument/2006/customXml" ds:itemID="{D5246F60-A7BC-4EE8-ADD0-A81DC1D90CD3}">
  <ds:schemaRefs/>
</ds:datastoreItem>
</file>

<file path=customXml/itemProps23.xml><?xml version="1.0" encoding="utf-8"?>
<ds:datastoreItem xmlns:ds="http://schemas.openxmlformats.org/officeDocument/2006/customXml" ds:itemID="{69088815-FA21-471E-9922-2FB0682AF298}">
  <ds:schemaRefs/>
</ds:datastoreItem>
</file>

<file path=customXml/itemProps24.xml><?xml version="1.0" encoding="utf-8"?>
<ds:datastoreItem xmlns:ds="http://schemas.openxmlformats.org/officeDocument/2006/customXml" ds:itemID="{C5DB2AE8-8BEB-4070-98C1-3939FFF0CE91}">
  <ds:schemaRefs/>
</ds:datastoreItem>
</file>

<file path=customXml/itemProps25.xml><?xml version="1.0" encoding="utf-8"?>
<ds:datastoreItem xmlns:ds="http://schemas.openxmlformats.org/officeDocument/2006/customXml" ds:itemID="{961C24A8-72B0-4198-AFBE-C04B82C2B3BB}">
  <ds:schemaRefs/>
</ds:datastoreItem>
</file>

<file path=customXml/itemProps26.xml><?xml version="1.0" encoding="utf-8"?>
<ds:datastoreItem xmlns:ds="http://schemas.openxmlformats.org/officeDocument/2006/customXml" ds:itemID="{CF91A59C-BE14-4D71-AC82-0838C82CE556}">
  <ds:schemaRefs/>
</ds:datastoreItem>
</file>

<file path=customXml/itemProps27.xml><?xml version="1.0" encoding="utf-8"?>
<ds:datastoreItem xmlns:ds="http://schemas.openxmlformats.org/officeDocument/2006/customXml" ds:itemID="{7BDDA4DC-F914-423E-BC66-DADAF6F5D7CD}">
  <ds:schemaRefs/>
</ds:datastoreItem>
</file>

<file path=customXml/itemProps28.xml><?xml version="1.0" encoding="utf-8"?>
<ds:datastoreItem xmlns:ds="http://schemas.openxmlformats.org/officeDocument/2006/customXml" ds:itemID="{AB7D8809-B633-4A88-8088-45A9E5CEAE08}">
  <ds:schemaRefs/>
</ds:datastoreItem>
</file>

<file path=customXml/itemProps29.xml><?xml version="1.0" encoding="utf-8"?>
<ds:datastoreItem xmlns:ds="http://schemas.openxmlformats.org/officeDocument/2006/customXml" ds:itemID="{1C080CA5-D269-4D6C-BD03-97E0C55BB36E}">
  <ds:schemaRefs/>
</ds:datastoreItem>
</file>

<file path=customXml/itemProps3.xml><?xml version="1.0" encoding="utf-8"?>
<ds:datastoreItem xmlns:ds="http://schemas.openxmlformats.org/officeDocument/2006/customXml" ds:itemID="{2B67B6D2-1E14-40E1-8B78-85F274CAC2FE}">
  <ds:schemaRefs/>
</ds:datastoreItem>
</file>

<file path=customXml/itemProps4.xml><?xml version="1.0" encoding="utf-8"?>
<ds:datastoreItem xmlns:ds="http://schemas.openxmlformats.org/officeDocument/2006/customXml" ds:itemID="{04B7055E-D553-4B15-8CE7-C549D77FD52D}">
  <ds:schemaRefs/>
</ds:datastoreItem>
</file>

<file path=customXml/itemProps5.xml><?xml version="1.0" encoding="utf-8"?>
<ds:datastoreItem xmlns:ds="http://schemas.openxmlformats.org/officeDocument/2006/customXml" ds:itemID="{EB3830EA-A136-46F8-A53D-AE8E9FBEB777}">
  <ds:schemaRefs/>
</ds:datastoreItem>
</file>

<file path=customXml/itemProps6.xml><?xml version="1.0" encoding="utf-8"?>
<ds:datastoreItem xmlns:ds="http://schemas.openxmlformats.org/officeDocument/2006/customXml" ds:itemID="{7F210917-3385-415D-998E-86AAE81A36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7.xml><?xml version="1.0" encoding="utf-8"?>
<ds:datastoreItem xmlns:ds="http://schemas.openxmlformats.org/officeDocument/2006/customXml" ds:itemID="{61417F33-D0B5-4C87-B7FD-E21A70322D38}">
  <ds:schemaRefs/>
</ds:datastoreItem>
</file>

<file path=customXml/itemProps8.xml><?xml version="1.0" encoding="utf-8"?>
<ds:datastoreItem xmlns:ds="http://schemas.openxmlformats.org/officeDocument/2006/customXml" ds:itemID="{E0BA0B66-AE2B-4613-A9A9-47D2FBA7BC82}">
  <ds:schemaRefs/>
</ds:datastoreItem>
</file>

<file path=customXml/itemProps9.xml><?xml version="1.0" encoding="utf-8"?>
<ds:datastoreItem xmlns:ds="http://schemas.openxmlformats.org/officeDocument/2006/customXml" ds:itemID="{68A6A1C3-31B3-48F9-9EE3-0C991248339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316</Words>
  <Application>Microsoft Office PowerPoint</Application>
  <PresentationFormat>Custom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Tahoma</vt:lpstr>
      <vt:lpstr>ZF AG</vt:lpstr>
      <vt:lpstr>PowerPoint Presentation</vt:lpstr>
      <vt:lpstr>Introduction  </vt:lpstr>
      <vt:lpstr>From Now to Then</vt:lpstr>
      <vt:lpstr>From Now to Then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Prisoner Re-Entry</dc:title>
  <dc:creator>Newman Bradley TSC CYN3</dc:creator>
  <cp:keywords>Internal</cp:keywords>
  <cp:lastModifiedBy>Newman Bradley TSC CYN3</cp:lastModifiedBy>
  <cp:revision>12</cp:revision>
  <dcterms:created xsi:type="dcterms:W3CDTF">2019-08-14T19:15:32Z</dcterms:created>
  <dcterms:modified xsi:type="dcterms:W3CDTF">2019-08-14T21:50:39Z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0x01010020340E374C76EE46BF71B16E496D9099</vt:lpwstr>
  </property>
  <property fmtid="{D5CDD505-2E9C-101B-9397-08002B2CF9AE}" pid="3" name="Dokumenten-ID">
    <vt:lpwstr>8GFVRRVQ4EJ5SL6H2HDYY5ZWSS</vt:lpwstr>
  </property>
  <property fmtid="{D5CDD505-2E9C-101B-9397-08002B2CF9AE}" pid="4" name="NovaPath-Version">
    <vt:lpwstr>3.4.10.11016</vt:lpwstr>
  </property>
  <property fmtid="{D5CDD505-2E9C-101B-9397-08002B2CF9AE}" pid="5" name="Klassifizierung">
    <vt:lpwstr>Internal</vt:lpwstr>
  </property>
  <property fmtid="{D5CDD505-2E9C-101B-9397-08002B2CF9AE}" pid="6" name="Klassifizierungs-Id">
    <vt:lpwstr>1030</vt:lpwstr>
  </property>
  <property fmtid="{D5CDD505-2E9C-101B-9397-08002B2CF9AE}" pid="7" name="Klassifizierungs-Datum">
    <vt:lpwstr>08/14/2019 15:20:10</vt:lpwstr>
  </property>
</Properties>
</file>