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50"/>
  </p:notesMasterIdLst>
  <p:sldIdLst>
    <p:sldId id="293" r:id="rId6"/>
    <p:sldId id="295" r:id="rId7"/>
    <p:sldId id="273" r:id="rId8"/>
    <p:sldId id="256" r:id="rId9"/>
    <p:sldId id="272" r:id="rId10"/>
    <p:sldId id="269" r:id="rId11"/>
    <p:sldId id="270" r:id="rId12"/>
    <p:sldId id="271" r:id="rId13"/>
    <p:sldId id="259" r:id="rId14"/>
    <p:sldId id="260" r:id="rId15"/>
    <p:sldId id="261" r:id="rId16"/>
    <p:sldId id="262" r:id="rId17"/>
    <p:sldId id="263" r:id="rId18"/>
    <p:sldId id="264" r:id="rId19"/>
    <p:sldId id="265" r:id="rId20"/>
    <p:sldId id="266" r:id="rId21"/>
    <p:sldId id="267" r:id="rId22"/>
    <p:sldId id="268" r:id="rId23"/>
    <p:sldId id="296" r:id="rId24"/>
    <p:sldId id="258"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97" r:id="rId39"/>
    <p:sldId id="287" r:id="rId40"/>
    <p:sldId id="288" r:id="rId41"/>
    <p:sldId id="289" r:id="rId42"/>
    <p:sldId id="290" r:id="rId43"/>
    <p:sldId id="291" r:id="rId44"/>
    <p:sldId id="292" r:id="rId45"/>
    <p:sldId id="298" r:id="rId46"/>
    <p:sldId id="299" r:id="rId47"/>
    <p:sldId id="300" r:id="rId48"/>
    <p:sldId id="30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15"/>
    <p:restoredTop sz="94586"/>
  </p:normalViewPr>
  <p:slideViewPr>
    <p:cSldViewPr snapToGrid="0" snapToObjects="1">
      <p:cViewPr varScale="1">
        <p:scale>
          <a:sx n="91" d="100"/>
          <a:sy n="91" d="100"/>
        </p:scale>
        <p:origin x="21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FD427-BEC1-4A3B-9099-FB4681EDB73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08F933C-7184-44F0-BBDE-4C7B0D447666}">
      <dgm:prSet phldrT="[Text]"/>
      <dgm:spPr/>
      <dgm:t>
        <a:bodyPr/>
        <a:lstStyle/>
        <a:p>
          <a:endParaRPr lang="en-US" dirty="0"/>
        </a:p>
      </dgm:t>
    </dgm:pt>
    <dgm:pt modelId="{A4E6602F-B66F-4371-99B3-AA4FF98F868A}" type="parTrans" cxnId="{032535E1-D67E-44DB-9CDE-99BBB2F4068E}">
      <dgm:prSet/>
      <dgm:spPr/>
      <dgm:t>
        <a:bodyPr/>
        <a:lstStyle/>
        <a:p>
          <a:endParaRPr lang="en-US"/>
        </a:p>
      </dgm:t>
    </dgm:pt>
    <dgm:pt modelId="{1C14A534-C6B0-43FE-813A-B4AB64025AB0}" type="sibTrans" cxnId="{032535E1-D67E-44DB-9CDE-99BBB2F4068E}">
      <dgm:prSet/>
      <dgm:spPr/>
      <dgm:t>
        <a:bodyPr/>
        <a:lstStyle/>
        <a:p>
          <a:endParaRPr lang="en-US"/>
        </a:p>
      </dgm:t>
    </dgm:pt>
    <dgm:pt modelId="{1C370655-9943-4B3C-8682-C8AD75320B1A}">
      <dgm:prSet phldrT="[Text]"/>
      <dgm:spPr/>
      <dgm:t>
        <a:bodyPr/>
        <a:lstStyle/>
        <a:p>
          <a:endParaRPr lang="en-US" dirty="0"/>
        </a:p>
      </dgm:t>
    </dgm:pt>
    <dgm:pt modelId="{6D040D08-004E-4926-BE03-CA0FB962298F}" type="parTrans" cxnId="{FD01A101-2F81-4D73-B6EB-B7178BD6BC2C}">
      <dgm:prSet/>
      <dgm:spPr/>
      <dgm:t>
        <a:bodyPr/>
        <a:lstStyle/>
        <a:p>
          <a:endParaRPr lang="en-US"/>
        </a:p>
      </dgm:t>
    </dgm:pt>
    <dgm:pt modelId="{262E6EDD-C0F5-4409-88BE-7382BE4A80D0}" type="sibTrans" cxnId="{FD01A101-2F81-4D73-B6EB-B7178BD6BC2C}">
      <dgm:prSet/>
      <dgm:spPr/>
      <dgm:t>
        <a:bodyPr/>
        <a:lstStyle/>
        <a:p>
          <a:endParaRPr lang="en-US"/>
        </a:p>
      </dgm:t>
    </dgm:pt>
    <dgm:pt modelId="{BAD0F9C0-6860-4C5B-B56C-FF60C28ED42E}">
      <dgm:prSet phldrT="[Text]"/>
      <dgm:spPr/>
      <dgm:t>
        <a:bodyPr/>
        <a:lstStyle/>
        <a:p>
          <a:endParaRPr lang="en-US" dirty="0"/>
        </a:p>
      </dgm:t>
    </dgm:pt>
    <dgm:pt modelId="{11FC4AF5-E081-412A-BC55-E4BD679E2E86}" type="parTrans" cxnId="{4F241113-9E04-49C7-BD95-115DAF6D994B}">
      <dgm:prSet/>
      <dgm:spPr/>
      <dgm:t>
        <a:bodyPr/>
        <a:lstStyle/>
        <a:p>
          <a:endParaRPr lang="en-US"/>
        </a:p>
      </dgm:t>
    </dgm:pt>
    <dgm:pt modelId="{1B711657-6D59-444E-A0B4-285842942EFF}" type="sibTrans" cxnId="{4F241113-9E04-49C7-BD95-115DAF6D994B}">
      <dgm:prSet/>
      <dgm:spPr/>
      <dgm:t>
        <a:bodyPr/>
        <a:lstStyle/>
        <a:p>
          <a:endParaRPr lang="en-US"/>
        </a:p>
      </dgm:t>
    </dgm:pt>
    <dgm:pt modelId="{FD2701E6-E3B8-4EBA-90F6-4C125048EE25}">
      <dgm:prSet phldrT="[Text]"/>
      <dgm:spPr/>
      <dgm:t>
        <a:bodyPr/>
        <a:lstStyle/>
        <a:p>
          <a:endParaRPr lang="en-US" dirty="0"/>
        </a:p>
        <a:p>
          <a:endParaRPr lang="en-US" dirty="0"/>
        </a:p>
      </dgm:t>
    </dgm:pt>
    <dgm:pt modelId="{ECF5E959-6AF0-45C2-8241-77B4E667D174}" type="parTrans" cxnId="{6D7DB2DB-1F03-4B21-97A5-43B12CD77384}">
      <dgm:prSet/>
      <dgm:spPr/>
      <dgm:t>
        <a:bodyPr/>
        <a:lstStyle/>
        <a:p>
          <a:endParaRPr lang="en-US"/>
        </a:p>
      </dgm:t>
    </dgm:pt>
    <dgm:pt modelId="{4FC7B20A-39C7-4DB4-A083-34C7F43A728A}" type="sibTrans" cxnId="{6D7DB2DB-1F03-4B21-97A5-43B12CD77384}">
      <dgm:prSet/>
      <dgm:spPr/>
      <dgm:t>
        <a:bodyPr/>
        <a:lstStyle/>
        <a:p>
          <a:endParaRPr lang="en-US"/>
        </a:p>
      </dgm:t>
    </dgm:pt>
    <dgm:pt modelId="{B081C9F2-6595-4568-8A87-5061790D1164}">
      <dgm:prSet phldrT="[Text]"/>
      <dgm:spPr/>
      <dgm:t>
        <a:bodyPr/>
        <a:lstStyle/>
        <a:p>
          <a:endParaRPr lang="en-US" dirty="0"/>
        </a:p>
      </dgm:t>
    </dgm:pt>
    <dgm:pt modelId="{802C0BFE-1387-4571-A197-2C1867582FCF}" type="parTrans" cxnId="{14515416-D29E-4F3C-83B2-5DA4F819AA16}">
      <dgm:prSet/>
      <dgm:spPr/>
      <dgm:t>
        <a:bodyPr/>
        <a:lstStyle/>
        <a:p>
          <a:endParaRPr lang="en-US"/>
        </a:p>
      </dgm:t>
    </dgm:pt>
    <dgm:pt modelId="{758C18F0-0B68-42E9-84BC-A416F14A4DA9}" type="sibTrans" cxnId="{14515416-D29E-4F3C-83B2-5DA4F819AA16}">
      <dgm:prSet/>
      <dgm:spPr/>
      <dgm:t>
        <a:bodyPr/>
        <a:lstStyle/>
        <a:p>
          <a:endParaRPr lang="en-US"/>
        </a:p>
      </dgm:t>
    </dgm:pt>
    <dgm:pt modelId="{8534C935-D02B-416D-BB38-0C026A66AD2F}" type="pres">
      <dgm:prSet presAssocID="{B43FD427-BEC1-4A3B-9099-FB4681EDB73F}" presName="Name0" presStyleCnt="0">
        <dgm:presLayoutVars>
          <dgm:chMax val="7"/>
          <dgm:chPref val="7"/>
          <dgm:dir/>
          <dgm:animLvl val="lvl"/>
        </dgm:presLayoutVars>
      </dgm:prSet>
      <dgm:spPr/>
    </dgm:pt>
    <dgm:pt modelId="{349CAC5D-9DE1-41D7-B4EA-617B40D88FFD}" type="pres">
      <dgm:prSet presAssocID="{808F933C-7184-44F0-BBDE-4C7B0D447666}" presName="Accent1" presStyleCnt="0"/>
      <dgm:spPr/>
    </dgm:pt>
    <dgm:pt modelId="{F2C6801F-5DC5-4CBE-8C97-7567EE29F126}" type="pres">
      <dgm:prSet presAssocID="{808F933C-7184-44F0-BBDE-4C7B0D447666}" presName="Accent" presStyleLbl="node1" presStyleIdx="0" presStyleCnt="5"/>
      <dgm:spPr>
        <a:noFill/>
        <a:ln>
          <a:noFill/>
        </a:ln>
      </dgm:spPr>
    </dgm:pt>
    <dgm:pt modelId="{2CA6E0DB-D1DF-48E7-B780-4CCEB279A85D}" type="pres">
      <dgm:prSet presAssocID="{808F933C-7184-44F0-BBDE-4C7B0D447666}" presName="Parent1" presStyleLbl="revTx" presStyleIdx="0" presStyleCnt="5">
        <dgm:presLayoutVars>
          <dgm:chMax val="1"/>
          <dgm:chPref val="1"/>
          <dgm:bulletEnabled val="1"/>
        </dgm:presLayoutVars>
      </dgm:prSet>
      <dgm:spPr/>
    </dgm:pt>
    <dgm:pt modelId="{DD2D7030-5FCC-4072-AC72-5B35C2EA4107}" type="pres">
      <dgm:prSet presAssocID="{1C370655-9943-4B3C-8682-C8AD75320B1A}" presName="Accent2" presStyleCnt="0"/>
      <dgm:spPr/>
    </dgm:pt>
    <dgm:pt modelId="{225BD913-3994-42C6-8085-C761A65F95DC}" type="pres">
      <dgm:prSet presAssocID="{1C370655-9943-4B3C-8682-C8AD75320B1A}" presName="Accent" presStyleLbl="node1" presStyleIdx="1" presStyleCnt="5"/>
      <dgm:spPr>
        <a:noFill/>
        <a:ln>
          <a:noFill/>
        </a:ln>
      </dgm:spPr>
    </dgm:pt>
    <dgm:pt modelId="{9E15F459-FE07-46F1-B407-AC01446F98B1}" type="pres">
      <dgm:prSet presAssocID="{1C370655-9943-4B3C-8682-C8AD75320B1A}" presName="Parent2" presStyleLbl="revTx" presStyleIdx="1" presStyleCnt="5">
        <dgm:presLayoutVars>
          <dgm:chMax val="1"/>
          <dgm:chPref val="1"/>
          <dgm:bulletEnabled val="1"/>
        </dgm:presLayoutVars>
      </dgm:prSet>
      <dgm:spPr/>
    </dgm:pt>
    <dgm:pt modelId="{7271E115-62DF-4E6C-B28E-5C713F696DFE}" type="pres">
      <dgm:prSet presAssocID="{BAD0F9C0-6860-4C5B-B56C-FF60C28ED42E}" presName="Accent3" presStyleCnt="0"/>
      <dgm:spPr/>
    </dgm:pt>
    <dgm:pt modelId="{55371FDC-610F-44EB-BCAB-304486718375}" type="pres">
      <dgm:prSet presAssocID="{BAD0F9C0-6860-4C5B-B56C-FF60C28ED42E}" presName="Accent" presStyleLbl="node1" presStyleIdx="2" presStyleCnt="5"/>
      <dgm:spPr>
        <a:noFill/>
        <a:ln>
          <a:noFill/>
        </a:ln>
      </dgm:spPr>
    </dgm:pt>
    <dgm:pt modelId="{D6F885BD-5C12-4264-90DA-106142A0227F}" type="pres">
      <dgm:prSet presAssocID="{BAD0F9C0-6860-4C5B-B56C-FF60C28ED42E}" presName="Parent3" presStyleLbl="revTx" presStyleIdx="2" presStyleCnt="5">
        <dgm:presLayoutVars>
          <dgm:chMax val="1"/>
          <dgm:chPref val="1"/>
          <dgm:bulletEnabled val="1"/>
        </dgm:presLayoutVars>
      </dgm:prSet>
      <dgm:spPr/>
    </dgm:pt>
    <dgm:pt modelId="{49430183-6F8D-42C2-A755-99F858CDBEBB}" type="pres">
      <dgm:prSet presAssocID="{FD2701E6-E3B8-4EBA-90F6-4C125048EE25}" presName="Accent4" presStyleCnt="0"/>
      <dgm:spPr/>
    </dgm:pt>
    <dgm:pt modelId="{12EADC5E-CBBF-4C13-A282-FEB284718F47}" type="pres">
      <dgm:prSet presAssocID="{FD2701E6-E3B8-4EBA-90F6-4C125048EE25}" presName="Accent" presStyleLbl="node1" presStyleIdx="3" presStyleCnt="5" custLinFactNeighborX="-47087" custLinFactNeighborY="16940"/>
      <dgm:spPr>
        <a:prstGeom prst="actionButtonBlank">
          <a:avLst/>
        </a:prstGeom>
        <a:noFill/>
        <a:ln>
          <a:noFill/>
        </a:ln>
      </dgm:spPr>
    </dgm:pt>
    <dgm:pt modelId="{222303E4-9099-4861-927C-332C51D9403A}" type="pres">
      <dgm:prSet presAssocID="{FD2701E6-E3B8-4EBA-90F6-4C125048EE25}" presName="Parent4" presStyleLbl="revTx" presStyleIdx="3" presStyleCnt="5">
        <dgm:presLayoutVars>
          <dgm:chMax val="1"/>
          <dgm:chPref val="1"/>
          <dgm:bulletEnabled val="1"/>
        </dgm:presLayoutVars>
      </dgm:prSet>
      <dgm:spPr/>
    </dgm:pt>
    <dgm:pt modelId="{B5F45F99-B411-42BC-BEA3-1DC52208EA23}" type="pres">
      <dgm:prSet presAssocID="{B081C9F2-6595-4568-8A87-5061790D1164}" presName="Accent5" presStyleCnt="0"/>
      <dgm:spPr/>
    </dgm:pt>
    <dgm:pt modelId="{D386639F-B5C3-42EE-AA5B-332A2FF86E45}" type="pres">
      <dgm:prSet presAssocID="{B081C9F2-6595-4568-8A87-5061790D1164}" presName="Accent" presStyleLbl="node1" presStyleIdx="4" presStyleCnt="5"/>
      <dgm:spPr>
        <a:noFill/>
        <a:ln>
          <a:noFill/>
        </a:ln>
      </dgm:spPr>
    </dgm:pt>
    <dgm:pt modelId="{43510B2B-7237-40F9-8F8F-76FC02EA713F}" type="pres">
      <dgm:prSet presAssocID="{B081C9F2-6595-4568-8A87-5061790D1164}" presName="Parent5" presStyleLbl="revTx" presStyleIdx="4" presStyleCnt="5">
        <dgm:presLayoutVars>
          <dgm:chMax val="1"/>
          <dgm:chPref val="1"/>
          <dgm:bulletEnabled val="1"/>
        </dgm:presLayoutVars>
      </dgm:prSet>
      <dgm:spPr/>
    </dgm:pt>
  </dgm:ptLst>
  <dgm:cxnLst>
    <dgm:cxn modelId="{FD01A101-2F81-4D73-B6EB-B7178BD6BC2C}" srcId="{B43FD427-BEC1-4A3B-9099-FB4681EDB73F}" destId="{1C370655-9943-4B3C-8682-C8AD75320B1A}" srcOrd="1" destOrd="0" parTransId="{6D040D08-004E-4926-BE03-CA0FB962298F}" sibTransId="{262E6EDD-C0F5-4409-88BE-7382BE4A80D0}"/>
    <dgm:cxn modelId="{4F241113-9E04-49C7-BD95-115DAF6D994B}" srcId="{B43FD427-BEC1-4A3B-9099-FB4681EDB73F}" destId="{BAD0F9C0-6860-4C5B-B56C-FF60C28ED42E}" srcOrd="2" destOrd="0" parTransId="{11FC4AF5-E081-412A-BC55-E4BD679E2E86}" sibTransId="{1B711657-6D59-444E-A0B4-285842942EFF}"/>
    <dgm:cxn modelId="{14515416-D29E-4F3C-83B2-5DA4F819AA16}" srcId="{B43FD427-BEC1-4A3B-9099-FB4681EDB73F}" destId="{B081C9F2-6595-4568-8A87-5061790D1164}" srcOrd="4" destOrd="0" parTransId="{802C0BFE-1387-4571-A197-2C1867582FCF}" sibTransId="{758C18F0-0B68-42E9-84BC-A416F14A4DA9}"/>
    <dgm:cxn modelId="{D6DEB120-FCFF-4622-8C7D-8700FAD167CE}" type="presOf" srcId="{B081C9F2-6595-4568-8A87-5061790D1164}" destId="{43510B2B-7237-40F9-8F8F-76FC02EA713F}" srcOrd="0" destOrd="0" presId="urn:microsoft.com/office/officeart/2009/layout/CircleArrowProcess"/>
    <dgm:cxn modelId="{6F414A29-F19E-4348-820A-72F32828F2B2}" type="presOf" srcId="{808F933C-7184-44F0-BBDE-4C7B0D447666}" destId="{2CA6E0DB-D1DF-48E7-B780-4CCEB279A85D}" srcOrd="0" destOrd="0" presId="urn:microsoft.com/office/officeart/2009/layout/CircleArrowProcess"/>
    <dgm:cxn modelId="{0421D75F-D4C4-4050-892D-22E2E2178145}" type="presOf" srcId="{BAD0F9C0-6860-4C5B-B56C-FF60C28ED42E}" destId="{D6F885BD-5C12-4264-90DA-106142A0227F}" srcOrd="0" destOrd="0" presId="urn:microsoft.com/office/officeart/2009/layout/CircleArrowProcess"/>
    <dgm:cxn modelId="{D640C3B2-63F2-4543-B4B5-6961BF413253}" type="presOf" srcId="{FD2701E6-E3B8-4EBA-90F6-4C125048EE25}" destId="{222303E4-9099-4861-927C-332C51D9403A}" srcOrd="0" destOrd="0" presId="urn:microsoft.com/office/officeart/2009/layout/CircleArrowProcess"/>
    <dgm:cxn modelId="{C9EF15BC-8AE5-4A1E-91D6-98DDD20BB9A2}" type="presOf" srcId="{1C370655-9943-4B3C-8682-C8AD75320B1A}" destId="{9E15F459-FE07-46F1-B407-AC01446F98B1}" srcOrd="0" destOrd="0" presId="urn:microsoft.com/office/officeart/2009/layout/CircleArrowProcess"/>
    <dgm:cxn modelId="{6D7DB2DB-1F03-4B21-97A5-43B12CD77384}" srcId="{B43FD427-BEC1-4A3B-9099-FB4681EDB73F}" destId="{FD2701E6-E3B8-4EBA-90F6-4C125048EE25}" srcOrd="3" destOrd="0" parTransId="{ECF5E959-6AF0-45C2-8241-77B4E667D174}" sibTransId="{4FC7B20A-39C7-4DB4-A083-34C7F43A728A}"/>
    <dgm:cxn modelId="{032535E1-D67E-44DB-9CDE-99BBB2F4068E}" srcId="{B43FD427-BEC1-4A3B-9099-FB4681EDB73F}" destId="{808F933C-7184-44F0-BBDE-4C7B0D447666}" srcOrd="0" destOrd="0" parTransId="{A4E6602F-B66F-4371-99B3-AA4FF98F868A}" sibTransId="{1C14A534-C6B0-43FE-813A-B4AB64025AB0}"/>
    <dgm:cxn modelId="{D9A074EC-C409-4FE8-A118-224B8F02720C}" type="presOf" srcId="{B43FD427-BEC1-4A3B-9099-FB4681EDB73F}" destId="{8534C935-D02B-416D-BB38-0C026A66AD2F}" srcOrd="0" destOrd="0" presId="urn:microsoft.com/office/officeart/2009/layout/CircleArrowProcess"/>
    <dgm:cxn modelId="{C6491B90-F45D-4A80-8CF8-FA0D0FB361F2}" type="presParOf" srcId="{8534C935-D02B-416D-BB38-0C026A66AD2F}" destId="{349CAC5D-9DE1-41D7-B4EA-617B40D88FFD}" srcOrd="0" destOrd="0" presId="urn:microsoft.com/office/officeart/2009/layout/CircleArrowProcess"/>
    <dgm:cxn modelId="{41043F0A-0EEA-4181-B431-03C029C0059F}" type="presParOf" srcId="{349CAC5D-9DE1-41D7-B4EA-617B40D88FFD}" destId="{F2C6801F-5DC5-4CBE-8C97-7567EE29F126}" srcOrd="0" destOrd="0" presId="urn:microsoft.com/office/officeart/2009/layout/CircleArrowProcess"/>
    <dgm:cxn modelId="{8148C47D-1098-49A9-BF21-BEAA2D934C44}" type="presParOf" srcId="{8534C935-D02B-416D-BB38-0C026A66AD2F}" destId="{2CA6E0DB-D1DF-48E7-B780-4CCEB279A85D}" srcOrd="1" destOrd="0" presId="urn:microsoft.com/office/officeart/2009/layout/CircleArrowProcess"/>
    <dgm:cxn modelId="{7D8A7D4A-9A8F-405B-8B92-C7A6D64D4A2E}" type="presParOf" srcId="{8534C935-D02B-416D-BB38-0C026A66AD2F}" destId="{DD2D7030-5FCC-4072-AC72-5B35C2EA4107}" srcOrd="2" destOrd="0" presId="urn:microsoft.com/office/officeart/2009/layout/CircleArrowProcess"/>
    <dgm:cxn modelId="{064A4DAE-EAE9-43FA-A67D-4A4B2ADC51A7}" type="presParOf" srcId="{DD2D7030-5FCC-4072-AC72-5B35C2EA4107}" destId="{225BD913-3994-42C6-8085-C761A65F95DC}" srcOrd="0" destOrd="0" presId="urn:microsoft.com/office/officeart/2009/layout/CircleArrowProcess"/>
    <dgm:cxn modelId="{B263F09A-06D6-4F84-AC68-6E5071A6761A}" type="presParOf" srcId="{8534C935-D02B-416D-BB38-0C026A66AD2F}" destId="{9E15F459-FE07-46F1-B407-AC01446F98B1}" srcOrd="3" destOrd="0" presId="urn:microsoft.com/office/officeart/2009/layout/CircleArrowProcess"/>
    <dgm:cxn modelId="{DCE4DE56-212B-423C-8D3E-45F6564E948D}" type="presParOf" srcId="{8534C935-D02B-416D-BB38-0C026A66AD2F}" destId="{7271E115-62DF-4E6C-B28E-5C713F696DFE}" srcOrd="4" destOrd="0" presId="urn:microsoft.com/office/officeart/2009/layout/CircleArrowProcess"/>
    <dgm:cxn modelId="{3ADD96C3-C57F-404F-94A3-F2D665EEB31C}" type="presParOf" srcId="{7271E115-62DF-4E6C-B28E-5C713F696DFE}" destId="{55371FDC-610F-44EB-BCAB-304486718375}" srcOrd="0" destOrd="0" presId="urn:microsoft.com/office/officeart/2009/layout/CircleArrowProcess"/>
    <dgm:cxn modelId="{19218356-879A-46A3-B8A5-754A978CDEAF}" type="presParOf" srcId="{8534C935-D02B-416D-BB38-0C026A66AD2F}" destId="{D6F885BD-5C12-4264-90DA-106142A0227F}" srcOrd="5" destOrd="0" presId="urn:microsoft.com/office/officeart/2009/layout/CircleArrowProcess"/>
    <dgm:cxn modelId="{8916AE9E-95BC-4F68-AA8C-01ABFB563ECB}" type="presParOf" srcId="{8534C935-D02B-416D-BB38-0C026A66AD2F}" destId="{49430183-6F8D-42C2-A755-99F858CDBEBB}" srcOrd="6" destOrd="0" presId="urn:microsoft.com/office/officeart/2009/layout/CircleArrowProcess"/>
    <dgm:cxn modelId="{9A31C201-0786-4557-8E95-E5591A3B8D96}" type="presParOf" srcId="{49430183-6F8D-42C2-A755-99F858CDBEBB}" destId="{12EADC5E-CBBF-4C13-A282-FEB284718F47}" srcOrd="0" destOrd="0" presId="urn:microsoft.com/office/officeart/2009/layout/CircleArrowProcess"/>
    <dgm:cxn modelId="{925AD547-0E43-40FB-AD49-F658647B65C8}" type="presParOf" srcId="{8534C935-D02B-416D-BB38-0C026A66AD2F}" destId="{222303E4-9099-4861-927C-332C51D9403A}" srcOrd="7" destOrd="0" presId="urn:microsoft.com/office/officeart/2009/layout/CircleArrowProcess"/>
    <dgm:cxn modelId="{D137DC7F-5BE4-4DA1-A4F9-0BC16E090BCB}" type="presParOf" srcId="{8534C935-D02B-416D-BB38-0C026A66AD2F}" destId="{B5F45F99-B411-42BC-BEA3-1DC52208EA23}" srcOrd="8" destOrd="0" presId="urn:microsoft.com/office/officeart/2009/layout/CircleArrowProcess"/>
    <dgm:cxn modelId="{5D2D240D-52EF-4626-B000-C4EA80EBB28B}" type="presParOf" srcId="{B5F45F99-B411-42BC-BEA3-1DC52208EA23}" destId="{D386639F-B5C3-42EE-AA5B-332A2FF86E45}" srcOrd="0" destOrd="0" presId="urn:microsoft.com/office/officeart/2009/layout/CircleArrowProcess"/>
    <dgm:cxn modelId="{AB7C1800-191A-48F6-953F-37B6D0860E67}" type="presParOf" srcId="{8534C935-D02B-416D-BB38-0C026A66AD2F}" destId="{43510B2B-7237-40F9-8F8F-76FC02EA713F}"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6801F-5DC5-4CBE-8C97-7567EE29F126}">
      <dsp:nvSpPr>
        <dsp:cNvPr id="0" name=""/>
        <dsp:cNvSpPr/>
      </dsp:nvSpPr>
      <dsp:spPr>
        <a:xfrm>
          <a:off x="3881382" y="0"/>
          <a:ext cx="3097844" cy="3098000"/>
        </a:xfrm>
        <a:prstGeom prst="circularArrow">
          <a:avLst>
            <a:gd name="adj1" fmla="val 10980"/>
            <a:gd name="adj2" fmla="val 1142322"/>
            <a:gd name="adj3" fmla="val 4500000"/>
            <a:gd name="adj4" fmla="val 10800000"/>
            <a:gd name="adj5" fmla="val 12500"/>
          </a:avLst>
        </a:prstGeom>
        <a:no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A6E0DB-D1DF-48E7-B780-4CCEB279A85D}">
      <dsp:nvSpPr>
        <dsp:cNvPr id="0" name=""/>
        <dsp:cNvSpPr/>
      </dsp:nvSpPr>
      <dsp:spPr>
        <a:xfrm>
          <a:off x="4565337" y="1121999"/>
          <a:ext cx="1728772" cy="8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4565337" y="1121999"/>
        <a:ext cx="1728772" cy="864000"/>
      </dsp:txXfrm>
    </dsp:sp>
    <dsp:sp modelId="{225BD913-3994-42C6-8085-C761A65F95DC}">
      <dsp:nvSpPr>
        <dsp:cNvPr id="0" name=""/>
        <dsp:cNvSpPr/>
      </dsp:nvSpPr>
      <dsp:spPr>
        <a:xfrm>
          <a:off x="3020773" y="1779999"/>
          <a:ext cx="3097844" cy="3098000"/>
        </a:xfrm>
        <a:prstGeom prst="leftCircularArrow">
          <a:avLst>
            <a:gd name="adj1" fmla="val 10980"/>
            <a:gd name="adj2" fmla="val 1142322"/>
            <a:gd name="adj3" fmla="val 6300000"/>
            <a:gd name="adj4" fmla="val 18900000"/>
            <a:gd name="adj5" fmla="val 12500"/>
          </a:avLst>
        </a:prstGeom>
        <a:no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15F459-FE07-46F1-B407-AC01446F98B1}">
      <dsp:nvSpPr>
        <dsp:cNvPr id="0" name=""/>
        <dsp:cNvSpPr/>
      </dsp:nvSpPr>
      <dsp:spPr>
        <a:xfrm>
          <a:off x="3701241" y="2905999"/>
          <a:ext cx="1728772" cy="8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3701241" y="2905999"/>
        <a:ext cx="1728772" cy="864000"/>
      </dsp:txXfrm>
    </dsp:sp>
    <dsp:sp modelId="{55371FDC-610F-44EB-BCAB-304486718375}">
      <dsp:nvSpPr>
        <dsp:cNvPr id="0" name=""/>
        <dsp:cNvSpPr/>
      </dsp:nvSpPr>
      <dsp:spPr>
        <a:xfrm>
          <a:off x="3881382" y="3567999"/>
          <a:ext cx="3097844" cy="3098000"/>
        </a:xfrm>
        <a:prstGeom prst="circularArrow">
          <a:avLst>
            <a:gd name="adj1" fmla="val 10980"/>
            <a:gd name="adj2" fmla="val 1142322"/>
            <a:gd name="adj3" fmla="val 4500000"/>
            <a:gd name="adj4" fmla="val 13500000"/>
            <a:gd name="adj5" fmla="val 12500"/>
          </a:avLst>
        </a:prstGeom>
        <a:no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F885BD-5C12-4264-90DA-106142A0227F}">
      <dsp:nvSpPr>
        <dsp:cNvPr id="0" name=""/>
        <dsp:cNvSpPr/>
      </dsp:nvSpPr>
      <dsp:spPr>
        <a:xfrm>
          <a:off x="4565337" y="4688999"/>
          <a:ext cx="1728772" cy="8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4565337" y="4688999"/>
        <a:ext cx="1728772" cy="864000"/>
      </dsp:txXfrm>
    </dsp:sp>
    <dsp:sp modelId="{12EADC5E-CBBF-4C13-A282-FEB284718F47}">
      <dsp:nvSpPr>
        <dsp:cNvPr id="0" name=""/>
        <dsp:cNvSpPr/>
      </dsp:nvSpPr>
      <dsp:spPr>
        <a:xfrm>
          <a:off x="1562091" y="5875801"/>
          <a:ext cx="3097844" cy="3098000"/>
        </a:xfrm>
        <a:prstGeom prst="actionButtonBlank">
          <a:avLst/>
        </a:prstGeom>
        <a:no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2303E4-9099-4861-927C-332C51D9403A}">
      <dsp:nvSpPr>
        <dsp:cNvPr id="0" name=""/>
        <dsp:cNvSpPr/>
      </dsp:nvSpPr>
      <dsp:spPr>
        <a:xfrm>
          <a:off x="3701241" y="6472999"/>
          <a:ext cx="1728772" cy="8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endParaRPr lang="en-US" sz="2600" kern="1200" dirty="0"/>
        </a:p>
        <a:p>
          <a:pPr marL="0" lvl="0" indent="0" algn="ctr" defTabSz="1155700">
            <a:lnSpc>
              <a:spcPct val="90000"/>
            </a:lnSpc>
            <a:spcBef>
              <a:spcPct val="0"/>
            </a:spcBef>
            <a:spcAft>
              <a:spcPct val="35000"/>
            </a:spcAft>
            <a:buNone/>
          </a:pPr>
          <a:endParaRPr lang="en-US" sz="2600" kern="1200" dirty="0"/>
        </a:p>
      </dsp:txBody>
      <dsp:txXfrm>
        <a:off x="3701241" y="6472999"/>
        <a:ext cx="1728772" cy="864000"/>
      </dsp:txXfrm>
    </dsp:sp>
    <dsp:sp modelId="{D386639F-B5C3-42EE-AA5B-332A2FF86E45}">
      <dsp:nvSpPr>
        <dsp:cNvPr id="0" name=""/>
        <dsp:cNvSpPr/>
      </dsp:nvSpPr>
      <dsp:spPr>
        <a:xfrm>
          <a:off x="4101619" y="7337000"/>
          <a:ext cx="2661438" cy="2663000"/>
        </a:xfrm>
        <a:prstGeom prst="blockArc">
          <a:avLst>
            <a:gd name="adj1" fmla="val 13500000"/>
            <a:gd name="adj2" fmla="val 10800000"/>
            <a:gd name="adj3" fmla="val 12740"/>
          </a:avLst>
        </a:prstGeom>
        <a:no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510B2B-7237-40F9-8F8F-76FC02EA713F}">
      <dsp:nvSpPr>
        <dsp:cNvPr id="0" name=""/>
        <dsp:cNvSpPr/>
      </dsp:nvSpPr>
      <dsp:spPr>
        <a:xfrm>
          <a:off x="4565337" y="8257000"/>
          <a:ext cx="1728772" cy="8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4565337" y="8257000"/>
        <a:ext cx="1728772" cy="86400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4CB21-BF01-D148-A14C-AB9E200500D8}" type="datetimeFigureOut">
              <a:rPr lang="en-US" smtClean="0"/>
              <a:t>8/16/19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563E9-C1CD-B640-9BB1-4D0F690EB528}" type="slidenum">
              <a:rPr lang="en-US" smtClean="0"/>
              <a:t>‹#›</a:t>
            </a:fld>
            <a:endParaRPr lang="en-US"/>
          </a:p>
        </p:txBody>
      </p:sp>
    </p:spTree>
    <p:extLst>
      <p:ext uri="{BB962C8B-B14F-4D97-AF65-F5344CB8AC3E}">
        <p14:creationId xmlns:p14="http://schemas.microsoft.com/office/powerpoint/2010/main" val="357155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 to </a:t>
            </a:r>
            <a:r>
              <a:rPr lang="en-US" dirty="0"/>
              <a:t>the 2010 Census data, Wilcox County had the highest poverty rate of any county in the </a:t>
            </a:r>
            <a:r>
              <a:rPr lang="en-US"/>
              <a:t>state and nation </a:t>
            </a:r>
            <a:r>
              <a:rPr lang="en-US" dirty="0"/>
              <a:t>– nearly 40 of every 100 people live in poverty.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CCE19-5FF6-4121-8D95-5309DF4EF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15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E08E1E-2F96-4030-BB05-72BC7669B9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37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E08E1E-2F96-4030-BB05-72BC7669B9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49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563E9-C1CD-B640-9BB1-4D0F690EB528}" type="slidenum">
              <a:rPr lang="en-US" smtClean="0"/>
              <a:t>43</a:t>
            </a:fld>
            <a:endParaRPr lang="en-US"/>
          </a:p>
        </p:txBody>
      </p:sp>
    </p:spTree>
    <p:extLst>
      <p:ext uri="{BB962C8B-B14F-4D97-AF65-F5344CB8AC3E}">
        <p14:creationId xmlns:p14="http://schemas.microsoft.com/office/powerpoint/2010/main" val="31022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F3F8-95C2-844C-9F52-60AD898230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F998A0-7758-0543-ACB6-4FE5785C8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188D98-855A-A743-B8A0-13A26053BCBF}"/>
              </a:ext>
            </a:extLst>
          </p:cNvPr>
          <p:cNvSpPr>
            <a:spLocks noGrp="1"/>
          </p:cNvSpPr>
          <p:nvPr>
            <p:ph type="dt" sz="half" idx="10"/>
          </p:nvPr>
        </p:nvSpPr>
        <p:spPr/>
        <p:txBody>
          <a:bodyPr/>
          <a:lstStyle/>
          <a:p>
            <a:fld id="{C0B7A620-F9E7-0D49-B7DD-E423B4DDC7E4}" type="datetimeFigureOut">
              <a:rPr lang="en-US" smtClean="0"/>
              <a:t>8/16/19</a:t>
            </a:fld>
            <a:endParaRPr lang="en-US"/>
          </a:p>
        </p:txBody>
      </p:sp>
      <p:sp>
        <p:nvSpPr>
          <p:cNvPr id="5" name="Footer Placeholder 4">
            <a:extLst>
              <a:ext uri="{FF2B5EF4-FFF2-40B4-BE49-F238E27FC236}">
                <a16:creationId xmlns:a16="http://schemas.microsoft.com/office/drawing/2014/main" id="{CFF81DA3-45D4-5E46-85D0-DAE8AA3D8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8D0D5-E9F0-E84B-A66D-ABED42276A31}"/>
              </a:ext>
            </a:extLst>
          </p:cNvPr>
          <p:cNvSpPr>
            <a:spLocks noGrp="1"/>
          </p:cNvSpPr>
          <p:nvPr>
            <p:ph type="sldNum" sz="quarter" idx="12"/>
          </p:nvPr>
        </p:nvSpPr>
        <p:spPr/>
        <p:txBody>
          <a:bodyPr/>
          <a:lstStyle/>
          <a:p>
            <a:fld id="{4469F536-69D5-0346-A992-6D5BDBE5A173}" type="slidenum">
              <a:rPr lang="en-US" smtClean="0"/>
              <a:t>‹#›</a:t>
            </a:fld>
            <a:endParaRPr lang="en-US"/>
          </a:p>
        </p:txBody>
      </p:sp>
    </p:spTree>
    <p:extLst>
      <p:ext uri="{BB962C8B-B14F-4D97-AF65-F5344CB8AC3E}">
        <p14:creationId xmlns:p14="http://schemas.microsoft.com/office/powerpoint/2010/main" val="24623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24BC-84CA-DD45-BF2F-8B30B5E4DC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B7F208-45CD-5F4C-9685-A02F3ECBC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16202-BC4D-3A45-8248-FF5FB2F6D935}"/>
              </a:ext>
            </a:extLst>
          </p:cNvPr>
          <p:cNvSpPr>
            <a:spLocks noGrp="1"/>
          </p:cNvSpPr>
          <p:nvPr>
            <p:ph type="dt" sz="half" idx="10"/>
          </p:nvPr>
        </p:nvSpPr>
        <p:spPr/>
        <p:txBody>
          <a:bodyPr/>
          <a:lstStyle/>
          <a:p>
            <a:fld id="{C0B7A620-F9E7-0D49-B7DD-E423B4DDC7E4}" type="datetimeFigureOut">
              <a:rPr lang="en-US" smtClean="0"/>
              <a:t>8/16/19</a:t>
            </a:fld>
            <a:endParaRPr lang="en-US"/>
          </a:p>
        </p:txBody>
      </p:sp>
      <p:sp>
        <p:nvSpPr>
          <p:cNvPr id="5" name="Footer Placeholder 4">
            <a:extLst>
              <a:ext uri="{FF2B5EF4-FFF2-40B4-BE49-F238E27FC236}">
                <a16:creationId xmlns:a16="http://schemas.microsoft.com/office/drawing/2014/main" id="{F865591D-EEB2-DD49-9FBE-2EA769C37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E3ED5-BF25-5A4B-B3C4-3D8DA294DB79}"/>
              </a:ext>
            </a:extLst>
          </p:cNvPr>
          <p:cNvSpPr>
            <a:spLocks noGrp="1"/>
          </p:cNvSpPr>
          <p:nvPr>
            <p:ph type="sldNum" sz="quarter" idx="12"/>
          </p:nvPr>
        </p:nvSpPr>
        <p:spPr/>
        <p:txBody>
          <a:bodyPr/>
          <a:lstStyle/>
          <a:p>
            <a:fld id="{4469F536-69D5-0346-A992-6D5BDBE5A173}" type="slidenum">
              <a:rPr lang="en-US" smtClean="0"/>
              <a:t>‹#›</a:t>
            </a:fld>
            <a:endParaRPr lang="en-US"/>
          </a:p>
        </p:txBody>
      </p:sp>
    </p:spTree>
    <p:extLst>
      <p:ext uri="{BB962C8B-B14F-4D97-AF65-F5344CB8AC3E}">
        <p14:creationId xmlns:p14="http://schemas.microsoft.com/office/powerpoint/2010/main" val="175342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EE07A-37B9-8D4F-A419-40812E8B8A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F5EC53-2E72-D245-93E1-0D9E268A44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620D8-E33C-AE47-BA3F-75CFFA7EA5E1}"/>
              </a:ext>
            </a:extLst>
          </p:cNvPr>
          <p:cNvSpPr>
            <a:spLocks noGrp="1"/>
          </p:cNvSpPr>
          <p:nvPr>
            <p:ph type="dt" sz="half" idx="10"/>
          </p:nvPr>
        </p:nvSpPr>
        <p:spPr/>
        <p:txBody>
          <a:bodyPr/>
          <a:lstStyle/>
          <a:p>
            <a:fld id="{C0B7A620-F9E7-0D49-B7DD-E423B4DDC7E4}" type="datetimeFigureOut">
              <a:rPr lang="en-US" smtClean="0"/>
              <a:t>8/16/19</a:t>
            </a:fld>
            <a:endParaRPr lang="en-US"/>
          </a:p>
        </p:txBody>
      </p:sp>
      <p:sp>
        <p:nvSpPr>
          <p:cNvPr id="5" name="Footer Placeholder 4">
            <a:extLst>
              <a:ext uri="{FF2B5EF4-FFF2-40B4-BE49-F238E27FC236}">
                <a16:creationId xmlns:a16="http://schemas.microsoft.com/office/drawing/2014/main" id="{AA1FC2B8-6E4B-3540-9B4D-BB72C0A59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5917F-8C55-ED46-9833-B70686CCA489}"/>
              </a:ext>
            </a:extLst>
          </p:cNvPr>
          <p:cNvSpPr>
            <a:spLocks noGrp="1"/>
          </p:cNvSpPr>
          <p:nvPr>
            <p:ph type="sldNum" sz="quarter" idx="12"/>
          </p:nvPr>
        </p:nvSpPr>
        <p:spPr/>
        <p:txBody>
          <a:bodyPr/>
          <a:lstStyle/>
          <a:p>
            <a:fld id="{4469F536-69D5-0346-A992-6D5BDBE5A173}" type="slidenum">
              <a:rPr lang="en-US" smtClean="0"/>
              <a:t>‹#›</a:t>
            </a:fld>
            <a:endParaRPr lang="en-US"/>
          </a:p>
        </p:txBody>
      </p:sp>
    </p:spTree>
    <p:extLst>
      <p:ext uri="{BB962C8B-B14F-4D97-AF65-F5344CB8AC3E}">
        <p14:creationId xmlns:p14="http://schemas.microsoft.com/office/powerpoint/2010/main" val="4187832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E27BA4-911C-40D9-98A8-375406B98CBF}"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EC231-5CC9-443A-922B-C0EA8B21913D}"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706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27BA4-911C-40D9-98A8-375406B98CBF}"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EC231-5CC9-443A-922B-C0EA8B21913D}" type="slidenum">
              <a:rPr lang="en-US" smtClean="0"/>
              <a:t>‹#›</a:t>
            </a:fld>
            <a:endParaRPr lang="en-US"/>
          </a:p>
        </p:txBody>
      </p:sp>
    </p:spTree>
    <p:extLst>
      <p:ext uri="{BB962C8B-B14F-4D97-AF65-F5344CB8AC3E}">
        <p14:creationId xmlns:p14="http://schemas.microsoft.com/office/powerpoint/2010/main" val="383390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27BA4-911C-40D9-98A8-375406B98CBF}"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EC231-5CC9-443A-922B-C0EA8B21913D}"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120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E27BA4-911C-40D9-98A8-375406B98CBF}" type="datetimeFigureOut">
              <a:rPr lang="en-US" smtClean="0"/>
              <a:t>8/16/19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EC231-5CC9-443A-922B-C0EA8B21913D}" type="slidenum">
              <a:rPr lang="en-US" smtClean="0"/>
              <a:t>‹#›</a:t>
            </a:fld>
            <a:endParaRPr lang="en-US"/>
          </a:p>
        </p:txBody>
      </p:sp>
    </p:spTree>
    <p:extLst>
      <p:ext uri="{BB962C8B-B14F-4D97-AF65-F5344CB8AC3E}">
        <p14:creationId xmlns:p14="http://schemas.microsoft.com/office/powerpoint/2010/main" val="3878233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E27BA4-911C-40D9-98A8-375406B98CBF}" type="datetimeFigureOut">
              <a:rPr lang="en-US" smtClean="0"/>
              <a:t>8/16/19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EC231-5CC9-443A-922B-C0EA8B21913D}" type="slidenum">
              <a:rPr lang="en-US" smtClean="0"/>
              <a:t>‹#›</a:t>
            </a:fld>
            <a:endParaRPr lang="en-US"/>
          </a:p>
        </p:txBody>
      </p:sp>
    </p:spTree>
    <p:extLst>
      <p:ext uri="{BB962C8B-B14F-4D97-AF65-F5344CB8AC3E}">
        <p14:creationId xmlns:p14="http://schemas.microsoft.com/office/powerpoint/2010/main" val="40371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E27BA4-911C-40D9-98A8-375406B98CBF}" type="datetimeFigureOut">
              <a:rPr lang="en-US" smtClean="0"/>
              <a:t>8/16/19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EC231-5CC9-443A-922B-C0EA8B21913D}" type="slidenum">
              <a:rPr lang="en-US" smtClean="0"/>
              <a:t>‹#›</a:t>
            </a:fld>
            <a:endParaRPr lang="en-US"/>
          </a:p>
        </p:txBody>
      </p:sp>
    </p:spTree>
    <p:extLst>
      <p:ext uri="{BB962C8B-B14F-4D97-AF65-F5344CB8AC3E}">
        <p14:creationId xmlns:p14="http://schemas.microsoft.com/office/powerpoint/2010/main" val="1699474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CE27BA4-911C-40D9-98A8-375406B98CBF}" type="datetimeFigureOut">
              <a:rPr lang="en-US" smtClean="0"/>
              <a:t>8/16/19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06EC231-5CC9-443A-922B-C0EA8B21913D}" type="slidenum">
              <a:rPr lang="en-US" smtClean="0"/>
              <a:t>‹#›</a:t>
            </a:fld>
            <a:endParaRPr lang="en-US"/>
          </a:p>
        </p:txBody>
      </p:sp>
    </p:spTree>
    <p:extLst>
      <p:ext uri="{BB962C8B-B14F-4D97-AF65-F5344CB8AC3E}">
        <p14:creationId xmlns:p14="http://schemas.microsoft.com/office/powerpoint/2010/main" val="7212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1CE27BA4-911C-40D9-98A8-375406B98CBF}" type="datetimeFigureOut">
              <a:rPr lang="en-US" smtClean="0"/>
              <a:t>8/16/19</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06EC231-5CC9-443A-922B-C0EA8B21913D}" type="slidenum">
              <a:rPr lang="en-US" smtClean="0"/>
              <a:t>‹#›</a:t>
            </a:fld>
            <a:endParaRPr lang="en-US"/>
          </a:p>
        </p:txBody>
      </p:sp>
    </p:spTree>
    <p:extLst>
      <p:ext uri="{BB962C8B-B14F-4D97-AF65-F5344CB8AC3E}">
        <p14:creationId xmlns:p14="http://schemas.microsoft.com/office/powerpoint/2010/main" val="332951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D62F-628D-A947-A0C8-5CB3C5925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7B1C2-5D0D-E544-900E-BF0E87215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42E35-AF9E-3445-A6A1-3E9916F16E52}"/>
              </a:ext>
            </a:extLst>
          </p:cNvPr>
          <p:cNvSpPr>
            <a:spLocks noGrp="1"/>
          </p:cNvSpPr>
          <p:nvPr>
            <p:ph type="dt" sz="half" idx="10"/>
          </p:nvPr>
        </p:nvSpPr>
        <p:spPr/>
        <p:txBody>
          <a:bodyPr/>
          <a:lstStyle/>
          <a:p>
            <a:fld id="{C0B7A620-F9E7-0D49-B7DD-E423B4DDC7E4}" type="datetimeFigureOut">
              <a:rPr lang="en-US" smtClean="0"/>
              <a:t>8/16/19</a:t>
            </a:fld>
            <a:endParaRPr lang="en-US"/>
          </a:p>
        </p:txBody>
      </p:sp>
      <p:sp>
        <p:nvSpPr>
          <p:cNvPr id="5" name="Footer Placeholder 4">
            <a:extLst>
              <a:ext uri="{FF2B5EF4-FFF2-40B4-BE49-F238E27FC236}">
                <a16:creationId xmlns:a16="http://schemas.microsoft.com/office/drawing/2014/main" id="{3D425BC0-2969-AB4A-9867-D5717AC38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24204-668C-6D40-90C7-CFB004BB3480}"/>
              </a:ext>
            </a:extLst>
          </p:cNvPr>
          <p:cNvSpPr>
            <a:spLocks noGrp="1"/>
          </p:cNvSpPr>
          <p:nvPr>
            <p:ph type="sldNum" sz="quarter" idx="12"/>
          </p:nvPr>
        </p:nvSpPr>
        <p:spPr/>
        <p:txBody>
          <a:bodyPr/>
          <a:lstStyle/>
          <a:p>
            <a:fld id="{4469F536-69D5-0346-A992-6D5BDBE5A173}" type="slidenum">
              <a:rPr lang="en-US" smtClean="0"/>
              <a:t>‹#›</a:t>
            </a:fld>
            <a:endParaRPr lang="en-US"/>
          </a:p>
        </p:txBody>
      </p:sp>
    </p:spTree>
    <p:extLst>
      <p:ext uri="{BB962C8B-B14F-4D97-AF65-F5344CB8AC3E}">
        <p14:creationId xmlns:p14="http://schemas.microsoft.com/office/powerpoint/2010/main" val="78243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E27BA4-911C-40D9-98A8-375406B98CBF}" type="datetimeFigureOut">
              <a:rPr lang="en-US" smtClean="0"/>
              <a:t>8/16/19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EC231-5CC9-443A-922B-C0EA8B21913D}" type="slidenum">
              <a:rPr lang="en-US" smtClean="0"/>
              <a:t>‹#›</a:t>
            </a:fld>
            <a:endParaRPr lang="en-US"/>
          </a:p>
        </p:txBody>
      </p:sp>
    </p:spTree>
    <p:extLst>
      <p:ext uri="{BB962C8B-B14F-4D97-AF65-F5344CB8AC3E}">
        <p14:creationId xmlns:p14="http://schemas.microsoft.com/office/powerpoint/2010/main" val="437103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27BA4-911C-40D9-98A8-375406B98CBF}"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EC231-5CC9-443A-922B-C0EA8B21913D}" type="slidenum">
              <a:rPr lang="en-US" smtClean="0"/>
              <a:t>‹#›</a:t>
            </a:fld>
            <a:endParaRPr lang="en-US"/>
          </a:p>
        </p:txBody>
      </p:sp>
    </p:spTree>
    <p:extLst>
      <p:ext uri="{BB962C8B-B14F-4D97-AF65-F5344CB8AC3E}">
        <p14:creationId xmlns:p14="http://schemas.microsoft.com/office/powerpoint/2010/main" val="4080113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27BA4-911C-40D9-98A8-375406B98CBF}"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EC231-5CC9-443A-922B-C0EA8B21913D}" type="slidenum">
              <a:rPr lang="en-US" smtClean="0"/>
              <a:t>‹#›</a:t>
            </a:fld>
            <a:endParaRPr lang="en-US"/>
          </a:p>
        </p:txBody>
      </p:sp>
    </p:spTree>
    <p:extLst>
      <p:ext uri="{BB962C8B-B14F-4D97-AF65-F5344CB8AC3E}">
        <p14:creationId xmlns:p14="http://schemas.microsoft.com/office/powerpoint/2010/main" val="2392279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3A02F2-076B-4561-94CC-CDCCF83991F5}"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1600C-D707-42E6-9C07-89C3D79DC38E}"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81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A02F2-076B-4561-94CC-CDCCF83991F5}"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1600C-D707-42E6-9C07-89C3D79DC38E}" type="slidenum">
              <a:rPr lang="en-US" smtClean="0"/>
              <a:t>‹#›</a:t>
            </a:fld>
            <a:endParaRPr lang="en-US"/>
          </a:p>
        </p:txBody>
      </p:sp>
    </p:spTree>
    <p:extLst>
      <p:ext uri="{BB962C8B-B14F-4D97-AF65-F5344CB8AC3E}">
        <p14:creationId xmlns:p14="http://schemas.microsoft.com/office/powerpoint/2010/main" val="295404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3A02F2-076B-4561-94CC-CDCCF83991F5}"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1600C-D707-42E6-9C07-89C3D79DC38E}"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44146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3A02F2-076B-4561-94CC-CDCCF83991F5}" type="datetimeFigureOut">
              <a:rPr lang="en-US" smtClean="0"/>
              <a:t>8/16/19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1600C-D707-42E6-9C07-89C3D79DC38E}" type="slidenum">
              <a:rPr lang="en-US" smtClean="0"/>
              <a:t>‹#›</a:t>
            </a:fld>
            <a:endParaRPr lang="en-US"/>
          </a:p>
        </p:txBody>
      </p:sp>
    </p:spTree>
    <p:extLst>
      <p:ext uri="{BB962C8B-B14F-4D97-AF65-F5344CB8AC3E}">
        <p14:creationId xmlns:p14="http://schemas.microsoft.com/office/powerpoint/2010/main" val="2528845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3A02F2-076B-4561-94CC-CDCCF83991F5}" type="datetimeFigureOut">
              <a:rPr lang="en-US" smtClean="0"/>
              <a:t>8/16/19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1600C-D707-42E6-9C07-89C3D79DC38E}"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639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3A02F2-076B-4561-94CC-CDCCF83991F5}" type="datetimeFigureOut">
              <a:rPr lang="en-US" smtClean="0"/>
              <a:t>8/16/19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1600C-D707-42E6-9C07-89C3D79DC38E}" type="slidenum">
              <a:rPr lang="en-US" smtClean="0"/>
              <a:t>‹#›</a:t>
            </a:fld>
            <a:endParaRPr lang="en-US"/>
          </a:p>
        </p:txBody>
      </p:sp>
    </p:spTree>
    <p:extLst>
      <p:ext uri="{BB962C8B-B14F-4D97-AF65-F5344CB8AC3E}">
        <p14:creationId xmlns:p14="http://schemas.microsoft.com/office/powerpoint/2010/main" val="277908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A02F2-076B-4561-94CC-CDCCF83991F5}" type="datetimeFigureOut">
              <a:rPr lang="en-US" smtClean="0"/>
              <a:t>8/16/19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1600C-D707-42E6-9C07-89C3D79DC38E}" type="slidenum">
              <a:rPr lang="en-US" smtClean="0"/>
              <a:t>‹#›</a:t>
            </a:fld>
            <a:endParaRPr lang="en-US"/>
          </a:p>
        </p:txBody>
      </p:sp>
    </p:spTree>
    <p:extLst>
      <p:ext uri="{BB962C8B-B14F-4D97-AF65-F5344CB8AC3E}">
        <p14:creationId xmlns:p14="http://schemas.microsoft.com/office/powerpoint/2010/main" val="234631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DB2A-2285-F644-A371-68A55525F5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E51960-255A-8845-8BA0-8DA61653E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0F6F7-CC2E-6E44-B276-62B6AE75D514}"/>
              </a:ext>
            </a:extLst>
          </p:cNvPr>
          <p:cNvSpPr>
            <a:spLocks noGrp="1"/>
          </p:cNvSpPr>
          <p:nvPr>
            <p:ph type="dt" sz="half" idx="10"/>
          </p:nvPr>
        </p:nvSpPr>
        <p:spPr/>
        <p:txBody>
          <a:bodyPr/>
          <a:lstStyle/>
          <a:p>
            <a:fld id="{C0B7A620-F9E7-0D49-B7DD-E423B4DDC7E4}" type="datetimeFigureOut">
              <a:rPr lang="en-US" smtClean="0"/>
              <a:t>8/16/19</a:t>
            </a:fld>
            <a:endParaRPr lang="en-US"/>
          </a:p>
        </p:txBody>
      </p:sp>
      <p:sp>
        <p:nvSpPr>
          <p:cNvPr id="5" name="Footer Placeholder 4">
            <a:extLst>
              <a:ext uri="{FF2B5EF4-FFF2-40B4-BE49-F238E27FC236}">
                <a16:creationId xmlns:a16="http://schemas.microsoft.com/office/drawing/2014/main" id="{492EE9B3-4931-384B-A87B-C5BDF1AB7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C0A0E-C82C-1A41-A76D-C791A4BBB2B0}"/>
              </a:ext>
            </a:extLst>
          </p:cNvPr>
          <p:cNvSpPr>
            <a:spLocks noGrp="1"/>
          </p:cNvSpPr>
          <p:nvPr>
            <p:ph type="sldNum" sz="quarter" idx="12"/>
          </p:nvPr>
        </p:nvSpPr>
        <p:spPr/>
        <p:txBody>
          <a:bodyPr/>
          <a:lstStyle/>
          <a:p>
            <a:fld id="{4469F536-69D5-0346-A992-6D5BDBE5A173}" type="slidenum">
              <a:rPr lang="en-US" smtClean="0"/>
              <a:t>‹#›</a:t>
            </a:fld>
            <a:endParaRPr lang="en-US"/>
          </a:p>
        </p:txBody>
      </p:sp>
    </p:spTree>
    <p:extLst>
      <p:ext uri="{BB962C8B-B14F-4D97-AF65-F5344CB8AC3E}">
        <p14:creationId xmlns:p14="http://schemas.microsoft.com/office/powerpoint/2010/main" val="985750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3A02F2-076B-4561-94CC-CDCCF83991F5}" type="datetimeFigureOut">
              <a:rPr lang="en-US" smtClean="0"/>
              <a:t>8/16/19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1600C-D707-42E6-9C07-89C3D79DC38E}"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794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3A02F2-076B-4561-94CC-CDCCF83991F5}" type="datetimeFigureOut">
              <a:rPr lang="en-US" smtClean="0"/>
              <a:t>8/16/19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1600C-D707-42E6-9C07-89C3D79DC38E}" type="slidenum">
              <a:rPr lang="en-US" smtClean="0"/>
              <a:t>‹#›</a:t>
            </a:fld>
            <a:endParaRPr lang="en-US"/>
          </a:p>
        </p:txBody>
      </p:sp>
    </p:spTree>
    <p:extLst>
      <p:ext uri="{BB962C8B-B14F-4D97-AF65-F5344CB8AC3E}">
        <p14:creationId xmlns:p14="http://schemas.microsoft.com/office/powerpoint/2010/main" val="2939848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A02F2-076B-4561-94CC-CDCCF83991F5}"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1600C-D707-42E6-9C07-89C3D79DC38E}" type="slidenum">
              <a:rPr lang="en-US" smtClean="0"/>
              <a:t>‹#›</a:t>
            </a:fld>
            <a:endParaRPr lang="en-US"/>
          </a:p>
        </p:txBody>
      </p:sp>
    </p:spTree>
    <p:extLst>
      <p:ext uri="{BB962C8B-B14F-4D97-AF65-F5344CB8AC3E}">
        <p14:creationId xmlns:p14="http://schemas.microsoft.com/office/powerpoint/2010/main" val="44311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3A02F2-076B-4561-94CC-CDCCF83991F5}"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1600C-D707-42E6-9C07-89C3D79DC38E}" type="slidenum">
              <a:rPr lang="en-US" smtClean="0"/>
              <a:t>‹#›</a:t>
            </a:fld>
            <a:endParaRPr lang="en-US"/>
          </a:p>
        </p:txBody>
      </p:sp>
    </p:spTree>
    <p:extLst>
      <p:ext uri="{BB962C8B-B14F-4D97-AF65-F5344CB8AC3E}">
        <p14:creationId xmlns:p14="http://schemas.microsoft.com/office/powerpoint/2010/main" val="1758587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FC92AA8-F730-4DD9-9DBC-DFF0F90FFC23}" type="datetime1">
              <a:rPr lang="en-US" smtClean="0"/>
              <a:t>8/16/19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76AA3-67E2-40CA-BC80-3F38B87E88BF}"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042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3F5D21-072A-49D7-91CA-0F7F73AAD06F}" type="datetime1">
              <a:rPr lang="en-US" smtClean="0"/>
              <a:t>8/16/19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76AA3-67E2-40CA-BC80-3F38B87E88BF}" type="slidenum">
              <a:rPr lang="en-US" smtClean="0"/>
              <a:t>‹#›</a:t>
            </a:fld>
            <a:endParaRPr lang="en-US" dirty="0"/>
          </a:p>
        </p:txBody>
      </p:sp>
    </p:spTree>
    <p:extLst>
      <p:ext uri="{BB962C8B-B14F-4D97-AF65-F5344CB8AC3E}">
        <p14:creationId xmlns:p14="http://schemas.microsoft.com/office/powerpoint/2010/main" val="976881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F0398F-1C9D-4217-96E4-E53990AF67F7}" type="datetime1">
              <a:rPr lang="en-US" smtClean="0"/>
              <a:t>8/16/19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76AA3-67E2-40CA-BC80-3F38B87E88BF}"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475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826371-20E3-42B2-9F7C-2193D2443A7D}" type="datetime1">
              <a:rPr lang="en-US" smtClean="0"/>
              <a:t>8/16/19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76AA3-67E2-40CA-BC80-3F38B87E88BF}" type="slidenum">
              <a:rPr lang="en-US" smtClean="0"/>
              <a:t>‹#›</a:t>
            </a:fld>
            <a:endParaRPr lang="en-US" dirty="0"/>
          </a:p>
        </p:txBody>
      </p:sp>
    </p:spTree>
    <p:extLst>
      <p:ext uri="{BB962C8B-B14F-4D97-AF65-F5344CB8AC3E}">
        <p14:creationId xmlns:p14="http://schemas.microsoft.com/office/powerpoint/2010/main" val="3299672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E5A0EF-32E4-48D9-B5AF-9F1F3295AD70}" type="datetime1">
              <a:rPr lang="en-US" smtClean="0"/>
              <a:t>8/16/19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876AA3-67E2-40CA-BC80-3F38B87E88BF}" type="slidenum">
              <a:rPr lang="en-US" smtClean="0"/>
              <a:t>‹#›</a:t>
            </a:fld>
            <a:endParaRPr lang="en-US" dirty="0"/>
          </a:p>
        </p:txBody>
      </p:sp>
    </p:spTree>
    <p:extLst>
      <p:ext uri="{BB962C8B-B14F-4D97-AF65-F5344CB8AC3E}">
        <p14:creationId xmlns:p14="http://schemas.microsoft.com/office/powerpoint/2010/main" val="2873526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76C420-919E-4505-8465-58EAB162ADF3}" type="datetime1">
              <a:rPr lang="en-US" smtClean="0"/>
              <a:t>8/16/19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876AA3-67E2-40CA-BC80-3F38B87E88BF}" type="slidenum">
              <a:rPr lang="en-US" smtClean="0"/>
              <a:t>‹#›</a:t>
            </a:fld>
            <a:endParaRPr lang="en-US" dirty="0"/>
          </a:p>
        </p:txBody>
      </p:sp>
    </p:spTree>
    <p:extLst>
      <p:ext uri="{BB962C8B-B14F-4D97-AF65-F5344CB8AC3E}">
        <p14:creationId xmlns:p14="http://schemas.microsoft.com/office/powerpoint/2010/main" val="82517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A202-06AA-5A4D-AAFA-C491EA9808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D085D5-0306-1240-A167-9B87D426F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F3EE52-85C0-6B4B-B6F3-C0219B4191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907B97-2710-6546-B94C-EBAB6519B9AA}"/>
              </a:ext>
            </a:extLst>
          </p:cNvPr>
          <p:cNvSpPr>
            <a:spLocks noGrp="1"/>
          </p:cNvSpPr>
          <p:nvPr>
            <p:ph type="dt" sz="half" idx="10"/>
          </p:nvPr>
        </p:nvSpPr>
        <p:spPr/>
        <p:txBody>
          <a:bodyPr/>
          <a:lstStyle/>
          <a:p>
            <a:fld id="{C0B7A620-F9E7-0D49-B7DD-E423B4DDC7E4}" type="datetimeFigureOut">
              <a:rPr lang="en-US" smtClean="0"/>
              <a:t>8/16/19</a:t>
            </a:fld>
            <a:endParaRPr lang="en-US"/>
          </a:p>
        </p:txBody>
      </p:sp>
      <p:sp>
        <p:nvSpPr>
          <p:cNvPr id="6" name="Footer Placeholder 5">
            <a:extLst>
              <a:ext uri="{FF2B5EF4-FFF2-40B4-BE49-F238E27FC236}">
                <a16:creationId xmlns:a16="http://schemas.microsoft.com/office/drawing/2014/main" id="{725F809D-F736-BE4A-B9D0-BBD4420A6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B708B-C43F-2443-92FA-EF243CB4E26B}"/>
              </a:ext>
            </a:extLst>
          </p:cNvPr>
          <p:cNvSpPr>
            <a:spLocks noGrp="1"/>
          </p:cNvSpPr>
          <p:nvPr>
            <p:ph type="sldNum" sz="quarter" idx="12"/>
          </p:nvPr>
        </p:nvSpPr>
        <p:spPr/>
        <p:txBody>
          <a:bodyPr/>
          <a:lstStyle/>
          <a:p>
            <a:fld id="{4469F536-69D5-0346-A992-6D5BDBE5A173}" type="slidenum">
              <a:rPr lang="en-US" smtClean="0"/>
              <a:t>‹#›</a:t>
            </a:fld>
            <a:endParaRPr lang="en-US"/>
          </a:p>
        </p:txBody>
      </p:sp>
    </p:spTree>
    <p:extLst>
      <p:ext uri="{BB962C8B-B14F-4D97-AF65-F5344CB8AC3E}">
        <p14:creationId xmlns:p14="http://schemas.microsoft.com/office/powerpoint/2010/main" val="2438095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2AF28-BDA3-4797-AC37-91600AD90508}" type="datetime1">
              <a:rPr lang="en-US" smtClean="0"/>
              <a:t>8/16/19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876AA3-67E2-40CA-BC80-3F38B87E88BF}" type="slidenum">
              <a:rPr lang="en-US" smtClean="0"/>
              <a:t>‹#›</a:t>
            </a:fld>
            <a:endParaRPr lang="en-US" dirty="0"/>
          </a:p>
        </p:txBody>
      </p:sp>
    </p:spTree>
    <p:extLst>
      <p:ext uri="{BB962C8B-B14F-4D97-AF65-F5344CB8AC3E}">
        <p14:creationId xmlns:p14="http://schemas.microsoft.com/office/powerpoint/2010/main" val="4084681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98C53A-330B-4B44-84E9-251C73700AEA}" type="datetime1">
              <a:rPr lang="en-US" smtClean="0"/>
              <a:t>8/16/19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76AA3-67E2-40CA-BC80-3F38B87E88BF}" type="slidenum">
              <a:rPr lang="en-US" smtClean="0"/>
              <a:t>‹#›</a:t>
            </a:fld>
            <a:endParaRPr lang="en-US" dirty="0"/>
          </a:p>
        </p:txBody>
      </p:sp>
    </p:spTree>
    <p:extLst>
      <p:ext uri="{BB962C8B-B14F-4D97-AF65-F5344CB8AC3E}">
        <p14:creationId xmlns:p14="http://schemas.microsoft.com/office/powerpoint/2010/main" val="2100056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2C658B5-9CA2-43EB-B858-FE3596209748}" type="datetime1">
              <a:rPr lang="en-US" smtClean="0"/>
              <a:t>8/16/19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76AA3-67E2-40CA-BC80-3F38B87E88BF}"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087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C440C-A61D-47DC-ACC7-C781C43017F4}" type="datetime1">
              <a:rPr lang="en-US" smtClean="0"/>
              <a:t>8/16/19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76AA3-67E2-40CA-BC80-3F38B87E88BF}" type="slidenum">
              <a:rPr lang="en-US" smtClean="0"/>
              <a:t>‹#›</a:t>
            </a:fld>
            <a:endParaRPr lang="en-US" dirty="0"/>
          </a:p>
        </p:txBody>
      </p:sp>
    </p:spTree>
    <p:extLst>
      <p:ext uri="{BB962C8B-B14F-4D97-AF65-F5344CB8AC3E}">
        <p14:creationId xmlns:p14="http://schemas.microsoft.com/office/powerpoint/2010/main" val="1322608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F1523-43C4-4BE0-AD06-86AAC846B5D0}" type="datetime1">
              <a:rPr lang="en-US" smtClean="0"/>
              <a:t>8/16/19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76AA3-67E2-40CA-BC80-3F38B87E88BF}"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714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0A73A68-CAAE-6641-9D99-92B3436A1289}" type="datetimeFigureOut">
              <a:rPr lang="en-US" smtClean="0"/>
              <a:t>8/16/19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84E6A74-2D7F-5646-BA37-D9538979770B}"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5259412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73A68-CAAE-6641-9D99-92B3436A1289}"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6A74-2D7F-5646-BA37-D9538979770B}" type="slidenum">
              <a:rPr lang="en-US" smtClean="0"/>
              <a:t>‹#›</a:t>
            </a:fld>
            <a:endParaRPr lang="en-US"/>
          </a:p>
        </p:txBody>
      </p:sp>
    </p:spTree>
    <p:extLst>
      <p:ext uri="{BB962C8B-B14F-4D97-AF65-F5344CB8AC3E}">
        <p14:creationId xmlns:p14="http://schemas.microsoft.com/office/powerpoint/2010/main" val="495654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0A73A68-CAAE-6641-9D99-92B3436A1289}" type="datetimeFigureOut">
              <a:rPr lang="en-US" smtClean="0"/>
              <a:t>8/16/19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84E6A74-2D7F-5646-BA37-D9538979770B}"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5109102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A73A68-CAAE-6641-9D99-92B3436A1289}" type="datetimeFigureOut">
              <a:rPr lang="en-US" smtClean="0"/>
              <a:t>8/16/19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6A74-2D7F-5646-BA37-D9538979770B}" type="slidenum">
              <a:rPr lang="en-US" smtClean="0"/>
              <a:t>‹#›</a:t>
            </a:fld>
            <a:endParaRPr lang="en-US"/>
          </a:p>
        </p:txBody>
      </p:sp>
    </p:spTree>
    <p:extLst>
      <p:ext uri="{BB962C8B-B14F-4D97-AF65-F5344CB8AC3E}">
        <p14:creationId xmlns:p14="http://schemas.microsoft.com/office/powerpoint/2010/main" val="1881719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A73A68-CAAE-6641-9D99-92B3436A1289}" type="datetimeFigureOut">
              <a:rPr lang="en-US" smtClean="0"/>
              <a:t>8/16/19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6A74-2D7F-5646-BA37-D9538979770B}" type="slidenum">
              <a:rPr lang="en-US" smtClean="0"/>
              <a:t>‹#›</a:t>
            </a:fld>
            <a:endParaRPr lang="en-US"/>
          </a:p>
        </p:txBody>
      </p:sp>
    </p:spTree>
    <p:extLst>
      <p:ext uri="{BB962C8B-B14F-4D97-AF65-F5344CB8AC3E}">
        <p14:creationId xmlns:p14="http://schemas.microsoft.com/office/powerpoint/2010/main" val="260694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703E-8A1E-1F41-A3E7-31C35C74B8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8454A1-7EAB-3B44-A57D-247606870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462892-65AC-2742-97BD-B33C83FA7F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D1B26-4549-0F49-A1A8-8355BAE55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998C6D-F9F2-CA49-BE4C-E6FF7D3D29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354FFB-20C3-714E-92C2-CA5A22BA9E33}"/>
              </a:ext>
            </a:extLst>
          </p:cNvPr>
          <p:cNvSpPr>
            <a:spLocks noGrp="1"/>
          </p:cNvSpPr>
          <p:nvPr>
            <p:ph type="dt" sz="half" idx="10"/>
          </p:nvPr>
        </p:nvSpPr>
        <p:spPr/>
        <p:txBody>
          <a:bodyPr/>
          <a:lstStyle/>
          <a:p>
            <a:fld id="{C0B7A620-F9E7-0D49-B7DD-E423B4DDC7E4}" type="datetimeFigureOut">
              <a:rPr lang="en-US" smtClean="0"/>
              <a:t>8/16/19</a:t>
            </a:fld>
            <a:endParaRPr lang="en-US"/>
          </a:p>
        </p:txBody>
      </p:sp>
      <p:sp>
        <p:nvSpPr>
          <p:cNvPr id="8" name="Footer Placeholder 7">
            <a:extLst>
              <a:ext uri="{FF2B5EF4-FFF2-40B4-BE49-F238E27FC236}">
                <a16:creationId xmlns:a16="http://schemas.microsoft.com/office/drawing/2014/main" id="{218C5B8C-91D0-F345-9D2F-DA6A47CB7D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703A12-1763-FC4D-909A-58DBD8C6E15B}"/>
              </a:ext>
            </a:extLst>
          </p:cNvPr>
          <p:cNvSpPr>
            <a:spLocks noGrp="1"/>
          </p:cNvSpPr>
          <p:nvPr>
            <p:ph type="sldNum" sz="quarter" idx="12"/>
          </p:nvPr>
        </p:nvSpPr>
        <p:spPr/>
        <p:txBody>
          <a:bodyPr/>
          <a:lstStyle/>
          <a:p>
            <a:fld id="{4469F536-69D5-0346-A992-6D5BDBE5A173}" type="slidenum">
              <a:rPr lang="en-US" smtClean="0"/>
              <a:t>‹#›</a:t>
            </a:fld>
            <a:endParaRPr lang="en-US"/>
          </a:p>
        </p:txBody>
      </p:sp>
    </p:spTree>
    <p:extLst>
      <p:ext uri="{BB962C8B-B14F-4D97-AF65-F5344CB8AC3E}">
        <p14:creationId xmlns:p14="http://schemas.microsoft.com/office/powerpoint/2010/main" val="1569173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A73A68-CAAE-6641-9D99-92B3436A1289}" type="datetimeFigureOut">
              <a:rPr lang="en-US" smtClean="0"/>
              <a:t>8/16/19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6A74-2D7F-5646-BA37-D9538979770B}" type="slidenum">
              <a:rPr lang="en-US" smtClean="0"/>
              <a:t>‹#›</a:t>
            </a:fld>
            <a:endParaRPr lang="en-US"/>
          </a:p>
        </p:txBody>
      </p:sp>
    </p:spTree>
    <p:extLst>
      <p:ext uri="{BB962C8B-B14F-4D97-AF65-F5344CB8AC3E}">
        <p14:creationId xmlns:p14="http://schemas.microsoft.com/office/powerpoint/2010/main" val="974751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73A68-CAAE-6641-9D99-92B3436A1289}" type="datetimeFigureOut">
              <a:rPr lang="en-US" smtClean="0"/>
              <a:t>8/16/19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6A74-2D7F-5646-BA37-D9538979770B}" type="slidenum">
              <a:rPr lang="en-US" smtClean="0"/>
              <a:t>‹#›</a:t>
            </a:fld>
            <a:endParaRPr lang="en-US"/>
          </a:p>
        </p:txBody>
      </p:sp>
    </p:spTree>
    <p:extLst>
      <p:ext uri="{BB962C8B-B14F-4D97-AF65-F5344CB8AC3E}">
        <p14:creationId xmlns:p14="http://schemas.microsoft.com/office/powerpoint/2010/main" val="9066434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0A73A68-CAAE-6641-9D99-92B3436A1289}" type="datetimeFigureOut">
              <a:rPr lang="en-US" smtClean="0"/>
              <a:t>8/16/19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4E6A74-2D7F-5646-BA37-D9538979770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3657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0A73A68-CAAE-6641-9D99-92B3436A1289}" type="datetimeFigureOut">
              <a:rPr lang="en-US" smtClean="0"/>
              <a:t>8/16/19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4E6A74-2D7F-5646-BA37-D9538979770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5515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73A68-CAAE-6641-9D99-92B3436A1289}"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6A74-2D7F-5646-BA37-D9538979770B}" type="slidenum">
              <a:rPr lang="en-US" smtClean="0"/>
              <a:t>‹#›</a:t>
            </a:fld>
            <a:endParaRPr lang="en-US"/>
          </a:p>
        </p:txBody>
      </p:sp>
    </p:spTree>
    <p:extLst>
      <p:ext uri="{BB962C8B-B14F-4D97-AF65-F5344CB8AC3E}">
        <p14:creationId xmlns:p14="http://schemas.microsoft.com/office/powerpoint/2010/main" val="2460639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73A68-CAAE-6641-9D99-92B3436A1289}" type="datetimeFigureOut">
              <a:rPr lang="en-US" smtClean="0"/>
              <a:t>8/16/19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6A74-2D7F-5646-BA37-D9538979770B}" type="slidenum">
              <a:rPr lang="en-US" smtClean="0"/>
              <a:t>‹#›</a:t>
            </a:fld>
            <a:endParaRPr lang="en-US"/>
          </a:p>
        </p:txBody>
      </p:sp>
    </p:spTree>
    <p:extLst>
      <p:ext uri="{BB962C8B-B14F-4D97-AF65-F5344CB8AC3E}">
        <p14:creationId xmlns:p14="http://schemas.microsoft.com/office/powerpoint/2010/main" val="287395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0D25-8A47-0549-9F1E-9C397071FE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F4FF1-9B3B-9D42-A41E-7B5D3BCB7BCE}"/>
              </a:ext>
            </a:extLst>
          </p:cNvPr>
          <p:cNvSpPr>
            <a:spLocks noGrp="1"/>
          </p:cNvSpPr>
          <p:nvPr>
            <p:ph type="dt" sz="half" idx="10"/>
          </p:nvPr>
        </p:nvSpPr>
        <p:spPr/>
        <p:txBody>
          <a:bodyPr/>
          <a:lstStyle/>
          <a:p>
            <a:fld id="{C0B7A620-F9E7-0D49-B7DD-E423B4DDC7E4}" type="datetimeFigureOut">
              <a:rPr lang="en-US" smtClean="0"/>
              <a:t>8/16/19</a:t>
            </a:fld>
            <a:endParaRPr lang="en-US"/>
          </a:p>
        </p:txBody>
      </p:sp>
      <p:sp>
        <p:nvSpPr>
          <p:cNvPr id="4" name="Footer Placeholder 3">
            <a:extLst>
              <a:ext uri="{FF2B5EF4-FFF2-40B4-BE49-F238E27FC236}">
                <a16:creationId xmlns:a16="http://schemas.microsoft.com/office/drawing/2014/main" id="{29CA5901-308B-EE49-807E-33142E7D21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6F2EA1-4943-C44E-8F61-7A7677D20378}"/>
              </a:ext>
            </a:extLst>
          </p:cNvPr>
          <p:cNvSpPr>
            <a:spLocks noGrp="1"/>
          </p:cNvSpPr>
          <p:nvPr>
            <p:ph type="sldNum" sz="quarter" idx="12"/>
          </p:nvPr>
        </p:nvSpPr>
        <p:spPr/>
        <p:txBody>
          <a:bodyPr/>
          <a:lstStyle/>
          <a:p>
            <a:fld id="{4469F536-69D5-0346-A992-6D5BDBE5A173}" type="slidenum">
              <a:rPr lang="en-US" smtClean="0"/>
              <a:t>‹#›</a:t>
            </a:fld>
            <a:endParaRPr lang="en-US"/>
          </a:p>
        </p:txBody>
      </p:sp>
    </p:spTree>
    <p:extLst>
      <p:ext uri="{BB962C8B-B14F-4D97-AF65-F5344CB8AC3E}">
        <p14:creationId xmlns:p14="http://schemas.microsoft.com/office/powerpoint/2010/main" val="11166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5BC2C8-1B88-944A-9087-011346C260BB}"/>
              </a:ext>
            </a:extLst>
          </p:cNvPr>
          <p:cNvSpPr>
            <a:spLocks noGrp="1"/>
          </p:cNvSpPr>
          <p:nvPr>
            <p:ph type="dt" sz="half" idx="10"/>
          </p:nvPr>
        </p:nvSpPr>
        <p:spPr/>
        <p:txBody>
          <a:bodyPr/>
          <a:lstStyle/>
          <a:p>
            <a:fld id="{C0B7A620-F9E7-0D49-B7DD-E423B4DDC7E4}" type="datetimeFigureOut">
              <a:rPr lang="en-US" smtClean="0"/>
              <a:t>8/16/19</a:t>
            </a:fld>
            <a:endParaRPr lang="en-US"/>
          </a:p>
        </p:txBody>
      </p:sp>
      <p:sp>
        <p:nvSpPr>
          <p:cNvPr id="3" name="Footer Placeholder 2">
            <a:extLst>
              <a:ext uri="{FF2B5EF4-FFF2-40B4-BE49-F238E27FC236}">
                <a16:creationId xmlns:a16="http://schemas.microsoft.com/office/drawing/2014/main" id="{257DD905-DE6B-F34C-99B1-A998DCBAE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193316-C215-6245-AE83-55CC74D1AB35}"/>
              </a:ext>
            </a:extLst>
          </p:cNvPr>
          <p:cNvSpPr>
            <a:spLocks noGrp="1"/>
          </p:cNvSpPr>
          <p:nvPr>
            <p:ph type="sldNum" sz="quarter" idx="12"/>
          </p:nvPr>
        </p:nvSpPr>
        <p:spPr/>
        <p:txBody>
          <a:bodyPr/>
          <a:lstStyle/>
          <a:p>
            <a:fld id="{4469F536-69D5-0346-A992-6D5BDBE5A173}" type="slidenum">
              <a:rPr lang="en-US" smtClean="0"/>
              <a:t>‹#›</a:t>
            </a:fld>
            <a:endParaRPr lang="en-US"/>
          </a:p>
        </p:txBody>
      </p:sp>
    </p:spTree>
    <p:extLst>
      <p:ext uri="{BB962C8B-B14F-4D97-AF65-F5344CB8AC3E}">
        <p14:creationId xmlns:p14="http://schemas.microsoft.com/office/powerpoint/2010/main" val="55981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6D446-3AD5-F145-B2BA-11DA7DBB9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F431B0-E803-4B49-AF03-EB277E02B3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60073C-CED1-714C-9772-8F3EDC617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40C9A4-9D11-264C-B398-B6DF0B9F7B50}"/>
              </a:ext>
            </a:extLst>
          </p:cNvPr>
          <p:cNvSpPr>
            <a:spLocks noGrp="1"/>
          </p:cNvSpPr>
          <p:nvPr>
            <p:ph type="dt" sz="half" idx="10"/>
          </p:nvPr>
        </p:nvSpPr>
        <p:spPr/>
        <p:txBody>
          <a:bodyPr/>
          <a:lstStyle/>
          <a:p>
            <a:fld id="{C0B7A620-F9E7-0D49-B7DD-E423B4DDC7E4}" type="datetimeFigureOut">
              <a:rPr lang="en-US" smtClean="0"/>
              <a:t>8/16/19</a:t>
            </a:fld>
            <a:endParaRPr lang="en-US"/>
          </a:p>
        </p:txBody>
      </p:sp>
      <p:sp>
        <p:nvSpPr>
          <p:cNvPr id="6" name="Footer Placeholder 5">
            <a:extLst>
              <a:ext uri="{FF2B5EF4-FFF2-40B4-BE49-F238E27FC236}">
                <a16:creationId xmlns:a16="http://schemas.microsoft.com/office/drawing/2014/main" id="{8F67A5F2-8A19-F446-A003-FE2A187B1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08A89E-BF4A-2345-A1E5-F677E5F0CFE6}"/>
              </a:ext>
            </a:extLst>
          </p:cNvPr>
          <p:cNvSpPr>
            <a:spLocks noGrp="1"/>
          </p:cNvSpPr>
          <p:nvPr>
            <p:ph type="sldNum" sz="quarter" idx="12"/>
          </p:nvPr>
        </p:nvSpPr>
        <p:spPr/>
        <p:txBody>
          <a:bodyPr/>
          <a:lstStyle/>
          <a:p>
            <a:fld id="{4469F536-69D5-0346-A992-6D5BDBE5A173}" type="slidenum">
              <a:rPr lang="en-US" smtClean="0"/>
              <a:t>‹#›</a:t>
            </a:fld>
            <a:endParaRPr lang="en-US"/>
          </a:p>
        </p:txBody>
      </p:sp>
    </p:spTree>
    <p:extLst>
      <p:ext uri="{BB962C8B-B14F-4D97-AF65-F5344CB8AC3E}">
        <p14:creationId xmlns:p14="http://schemas.microsoft.com/office/powerpoint/2010/main" val="64803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0BD5-B470-BE41-806D-CED49A295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83F48-F679-6546-803C-C313D87F4A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14AC82-FD44-9148-A50B-35E48E334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3C637-A8A2-8645-BA04-97A8445B2152}"/>
              </a:ext>
            </a:extLst>
          </p:cNvPr>
          <p:cNvSpPr>
            <a:spLocks noGrp="1"/>
          </p:cNvSpPr>
          <p:nvPr>
            <p:ph type="dt" sz="half" idx="10"/>
          </p:nvPr>
        </p:nvSpPr>
        <p:spPr/>
        <p:txBody>
          <a:bodyPr/>
          <a:lstStyle/>
          <a:p>
            <a:fld id="{C0B7A620-F9E7-0D49-B7DD-E423B4DDC7E4}" type="datetimeFigureOut">
              <a:rPr lang="en-US" smtClean="0"/>
              <a:t>8/16/19</a:t>
            </a:fld>
            <a:endParaRPr lang="en-US"/>
          </a:p>
        </p:txBody>
      </p:sp>
      <p:sp>
        <p:nvSpPr>
          <p:cNvPr id="6" name="Footer Placeholder 5">
            <a:extLst>
              <a:ext uri="{FF2B5EF4-FFF2-40B4-BE49-F238E27FC236}">
                <a16:creationId xmlns:a16="http://schemas.microsoft.com/office/drawing/2014/main" id="{617E58A9-3ADC-0845-91DF-367B603344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E365F-6C27-0549-8B22-99AC78F8CB5A}"/>
              </a:ext>
            </a:extLst>
          </p:cNvPr>
          <p:cNvSpPr>
            <a:spLocks noGrp="1"/>
          </p:cNvSpPr>
          <p:nvPr>
            <p:ph type="sldNum" sz="quarter" idx="12"/>
          </p:nvPr>
        </p:nvSpPr>
        <p:spPr/>
        <p:txBody>
          <a:bodyPr/>
          <a:lstStyle/>
          <a:p>
            <a:fld id="{4469F536-69D5-0346-A992-6D5BDBE5A173}" type="slidenum">
              <a:rPr lang="en-US" smtClean="0"/>
              <a:t>‹#›</a:t>
            </a:fld>
            <a:endParaRPr lang="en-US"/>
          </a:p>
        </p:txBody>
      </p:sp>
    </p:spTree>
    <p:extLst>
      <p:ext uri="{BB962C8B-B14F-4D97-AF65-F5344CB8AC3E}">
        <p14:creationId xmlns:p14="http://schemas.microsoft.com/office/powerpoint/2010/main" val="138223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0E2A2-B78D-7743-8DEE-1742BEBDBC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B4832F-B322-BA4F-8C26-8C8D924D1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98BCD-8C3B-BC46-946D-C1E3764BED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7A620-F9E7-0D49-B7DD-E423B4DDC7E4}" type="datetimeFigureOut">
              <a:rPr lang="en-US" smtClean="0"/>
              <a:t>8/16/19</a:t>
            </a:fld>
            <a:endParaRPr lang="en-US"/>
          </a:p>
        </p:txBody>
      </p:sp>
      <p:sp>
        <p:nvSpPr>
          <p:cNvPr id="5" name="Footer Placeholder 4">
            <a:extLst>
              <a:ext uri="{FF2B5EF4-FFF2-40B4-BE49-F238E27FC236}">
                <a16:creationId xmlns:a16="http://schemas.microsoft.com/office/drawing/2014/main" id="{5A751C8C-095B-6E40-B25A-DDF94EFF4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F6A615-22B3-4E47-9050-C1072E014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9F536-69D5-0346-A992-6D5BDBE5A173}" type="slidenum">
              <a:rPr lang="en-US" smtClean="0"/>
              <a:t>‹#›</a:t>
            </a:fld>
            <a:endParaRPr lang="en-US"/>
          </a:p>
        </p:txBody>
      </p:sp>
    </p:spTree>
    <p:extLst>
      <p:ext uri="{BB962C8B-B14F-4D97-AF65-F5344CB8AC3E}">
        <p14:creationId xmlns:p14="http://schemas.microsoft.com/office/powerpoint/2010/main" val="328904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1CE27BA4-911C-40D9-98A8-375406B98CBF}" type="datetimeFigureOut">
              <a:rPr lang="en-US" smtClean="0"/>
              <a:t>8/16/19</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F06EC231-5CC9-443A-922B-C0EA8B21913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326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943A02F2-076B-4561-94CC-CDCCF83991F5}" type="datetimeFigureOut">
              <a:rPr lang="en-US" smtClean="0"/>
              <a:t>8/16/19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D161600C-D707-42E6-9C07-89C3D79DC38E}" type="slidenum">
              <a:rPr lang="en-US" smtClean="0"/>
              <a:t>‹#›</a:t>
            </a:fld>
            <a:endParaRPr lang="en-US"/>
          </a:p>
        </p:txBody>
      </p:sp>
    </p:spTree>
    <p:extLst>
      <p:ext uri="{BB962C8B-B14F-4D97-AF65-F5344CB8AC3E}">
        <p14:creationId xmlns:p14="http://schemas.microsoft.com/office/powerpoint/2010/main" val="2201595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C8A91C5-5B1F-40B2-9E3E-B381E3633DB8}" type="datetime1">
              <a:rPr lang="en-US" smtClean="0"/>
              <a:t>8/16/19</a:t>
            </a:fld>
            <a:endParaRPr lang="en-US" dirty="0"/>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4876AA3-67E2-40CA-BC80-3F38B87E88BF}"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6464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0A73A68-CAAE-6641-9D99-92B3436A1289}" type="datetimeFigureOut">
              <a:rPr lang="en-US" smtClean="0"/>
              <a:t>8/16/19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84E6A74-2D7F-5646-BA37-D9538979770B}"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30659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fmajid@alsp.org"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rminghamaidsoutreach.org/" TargetMode="External"/><Relationship Id="rId2" Type="http://schemas.openxmlformats.org/officeDocument/2006/relationships/hyperlink" Target="mailto:steve@birminghamaidsoutreach.org" TargetMode="Externa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www.washingtonpost.com/postlive/the-south-is-the-epicenter-of-new-hiv-infections-in-the-united-states/2012/07/20/gJQA70Z6xW_story.html" TargetMode="External"/><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s://map.aidsvu.org/map" TargetMode="External"/><Relationship Id="rId2" Type="http://schemas.openxmlformats.org/officeDocument/2006/relationships/hyperlink" Target="https://aidsvu.org/" TargetMode="Externa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al.com/news/2019/08/medical-advances-still-havent-stopped-hiv-epidemic-in-alabama.html"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s://www.al.com/news/2019/08/providers-want-to-find-and-stamp-out-hiv-in-rural-alabama.html" TargetMode="External"/><Relationship Id="rId2" Type="http://schemas.openxmlformats.org/officeDocument/2006/relationships/hyperlink" Target="https://aidsvu.org/state/alabama/" TargetMode="Externa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png"/><Relationship Id="rId3" Type="http://schemas.openxmlformats.org/officeDocument/2006/relationships/hyperlink" Target="http://maoi.org/" TargetMode="External"/><Relationship Id="rId7" Type="http://schemas.openxmlformats.org/officeDocument/2006/relationships/hyperlink" Target="http://www.acjf.org/" TargetMode="External"/><Relationship Id="rId12" Type="http://schemas.openxmlformats.org/officeDocument/2006/relationships/image" Target="../media/image26.png"/><Relationship Id="rId2" Type="http://schemas.openxmlformats.org/officeDocument/2006/relationships/hyperlink" Target="https://www.birminghamaidsoutreach.org/" TargetMode="External"/><Relationship Id="rId1" Type="http://schemas.openxmlformats.org/officeDocument/2006/relationships/slideLayout" Target="../slideLayouts/slideLayout24.xml"/><Relationship Id="rId6" Type="http://schemas.openxmlformats.org/officeDocument/2006/relationships/hyperlink" Target="http://ejaf.org/" TargetMode="External"/><Relationship Id="rId11" Type="http://schemas.openxmlformats.org/officeDocument/2006/relationships/image" Target="../media/image25.jpeg"/><Relationship Id="rId5" Type="http://schemas.openxmlformats.org/officeDocument/2006/relationships/hyperlink" Target="https://www.aidsunited.org/" TargetMode="External"/><Relationship Id="rId10" Type="http://schemas.openxmlformats.org/officeDocument/2006/relationships/image" Target="../media/image24.png"/><Relationship Id="rId4" Type="http://schemas.openxmlformats.org/officeDocument/2006/relationships/hyperlink" Target="http://maoi.org/get-connected/telehealth-resource-center/" TargetMode="External"/><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maoi.org/get-care-support/alabama-e-health-telemedicine/" TargetMode="Externa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1.xml"/><Relationship Id="rId7" Type="http://schemas.openxmlformats.org/officeDocument/2006/relationships/image" Target="../media/image28.jpe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11" Type="http://schemas.openxmlformats.org/officeDocument/2006/relationships/image" Target="../media/image25.jpeg"/><Relationship Id="rId5" Type="http://schemas.openxmlformats.org/officeDocument/2006/relationships/diagramColors" Target="../diagrams/colors1.xml"/><Relationship Id="rId10" Type="http://schemas.openxmlformats.org/officeDocument/2006/relationships/image" Target="../media/image31.png"/><Relationship Id="rId4" Type="http://schemas.openxmlformats.org/officeDocument/2006/relationships/diagramQuickStyle" Target="../diagrams/quickStyle1.xml"/><Relationship Id="rId9"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hyperlink" Target="https://www.seattletimes.com/seattle-news/health/cdc-director-praises-alabama-hiv-clinic-ahead-of-campaign/" TargetMode="External"/><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www.upsolve.org/" TargetMode="Externa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2916" y="2767415"/>
            <a:ext cx="8555690" cy="1774431"/>
          </a:xfrm>
        </p:spPr>
        <p:txBody>
          <a:bodyPr>
            <a:normAutofit fontScale="90000"/>
          </a:bodyPr>
          <a:lstStyle/>
          <a:p>
            <a:pPr algn="l"/>
            <a:r>
              <a:rPr lang="en-US" sz="4400" cap="none" dirty="0">
                <a:latin typeface="Franklin Gothic Book" panose="020B0503020102020204" pitchFamily="34" charset="0"/>
                <a:cs typeface="Calibri" panose="020F0502020204030204" pitchFamily="34" charset="0"/>
              </a:rPr>
              <a:t>Expanding Access to Civil </a:t>
            </a:r>
            <a:br>
              <a:rPr lang="en-US" sz="4400" cap="none" dirty="0">
                <a:latin typeface="Franklin Gothic Book" panose="020B0503020102020204" pitchFamily="34" charset="0"/>
                <a:cs typeface="Calibri" panose="020F0502020204030204" pitchFamily="34" charset="0"/>
              </a:rPr>
            </a:br>
            <a:r>
              <a:rPr lang="en-US" sz="4400" cap="none" dirty="0">
                <a:latin typeface="Franklin Gothic Book" panose="020B0503020102020204" pitchFamily="34" charset="0"/>
                <a:cs typeface="Calibri" panose="020F0502020204030204" pitchFamily="34" charset="0"/>
              </a:rPr>
              <a:t>Legal Services for Rural and </a:t>
            </a:r>
            <a:br>
              <a:rPr lang="en-US" sz="4400" cap="none" dirty="0">
                <a:latin typeface="Franklin Gothic Book" panose="020B0503020102020204" pitchFamily="34" charset="0"/>
                <a:cs typeface="Calibri" panose="020F0502020204030204" pitchFamily="34" charset="0"/>
              </a:rPr>
            </a:br>
            <a:r>
              <a:rPr lang="en-US" sz="4400" cap="none" dirty="0">
                <a:latin typeface="Franklin Gothic Book" panose="020B0503020102020204" pitchFamily="34" charset="0"/>
                <a:cs typeface="Calibri" panose="020F0502020204030204" pitchFamily="34" charset="0"/>
              </a:rPr>
              <a:t>Under-Served Populations </a:t>
            </a:r>
            <a:br>
              <a:rPr lang="en-US" sz="4400" cap="none" dirty="0">
                <a:latin typeface="Franklin Gothic Book" panose="020B0503020102020204" pitchFamily="34" charset="0"/>
                <a:cs typeface="Calibri" panose="020F0502020204030204" pitchFamily="34" charset="0"/>
              </a:rPr>
            </a:br>
            <a:r>
              <a:rPr lang="en-US" sz="4400" cap="none" dirty="0">
                <a:latin typeface="Franklin Gothic Book" panose="020B0503020102020204" pitchFamily="34" charset="0"/>
                <a:cs typeface="Calibri" panose="020F0502020204030204" pitchFamily="34" charset="0"/>
              </a:rPr>
              <a:t>in Alabama</a:t>
            </a:r>
          </a:p>
        </p:txBody>
      </p:sp>
      <p:sp>
        <p:nvSpPr>
          <p:cNvPr id="5" name="Subtitle 4"/>
          <p:cNvSpPr>
            <a:spLocks noGrp="1"/>
          </p:cNvSpPr>
          <p:nvPr>
            <p:ph type="subTitle" idx="1"/>
          </p:nvPr>
        </p:nvSpPr>
        <p:spPr>
          <a:xfrm>
            <a:off x="2623468" y="4572747"/>
            <a:ext cx="8064324" cy="1121224"/>
          </a:xfrm>
        </p:spPr>
        <p:txBody>
          <a:bodyPr>
            <a:noAutofit/>
          </a:bodyPr>
          <a:lstStyle/>
          <a:p>
            <a:pPr algn="r"/>
            <a:r>
              <a:rPr lang="en-US" sz="2800" dirty="0">
                <a:latin typeface="Franklin Gothic Book" panose="020B0503020102020204" pitchFamily="34" charset="0"/>
                <a:cs typeface="Calibri" panose="020F0502020204030204" pitchFamily="34" charset="0"/>
              </a:rPr>
              <a:t>Blackburn Institute Annual Symposium</a:t>
            </a:r>
          </a:p>
          <a:p>
            <a:pPr algn="r"/>
            <a:r>
              <a:rPr lang="en-US" sz="2800" dirty="0">
                <a:latin typeface="Franklin Gothic Book" panose="020B0503020102020204" pitchFamily="34" charset="0"/>
                <a:cs typeface="Calibri" panose="020F0502020204030204" pitchFamily="34" charset="0"/>
              </a:rPr>
              <a:t>August 24, 2019 </a:t>
            </a:r>
          </a:p>
        </p:txBody>
      </p:sp>
      <p:sp>
        <p:nvSpPr>
          <p:cNvPr id="2" name="TextBox 1"/>
          <p:cNvSpPr txBox="1"/>
          <p:nvPr/>
        </p:nvSpPr>
        <p:spPr>
          <a:xfrm>
            <a:off x="1402916" y="1509095"/>
            <a:ext cx="770453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0" normalizeH="0" baseline="0" noProof="0" dirty="0">
                <a:ln>
                  <a:noFill/>
                </a:ln>
                <a:solidFill>
                  <a:srgbClr val="000000">
                    <a:lumMod val="85000"/>
                    <a:lumOff val="15000"/>
                  </a:srgbClr>
                </a:solidFill>
                <a:effectLst/>
                <a:uLnTx/>
                <a:uFillTx/>
                <a:latin typeface="Franklin Gothic Book" panose="020B0503020102020204" pitchFamily="34" charset="0"/>
              </a:rPr>
              <a:t>Access to Justice:</a:t>
            </a:r>
          </a:p>
        </p:txBody>
      </p:sp>
      <p:sp>
        <p:nvSpPr>
          <p:cNvPr id="7" name="AutoShape 4" descr="Image result for university of alabama blackburn institut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09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Utilizing Non-Lawyers</a:t>
            </a:r>
          </a:p>
        </p:txBody>
      </p:sp>
      <p:sp>
        <p:nvSpPr>
          <p:cNvPr id="5" name="Content Placeholder 4"/>
          <p:cNvSpPr>
            <a:spLocks noGrp="1"/>
          </p:cNvSpPr>
          <p:nvPr>
            <p:ph idx="1"/>
          </p:nvPr>
        </p:nvSpPr>
        <p:spPr>
          <a:xfrm>
            <a:off x="2333998" y="2222287"/>
            <a:ext cx="3719800" cy="3636510"/>
          </a:xfrm>
        </p:spPr>
        <p:txBody>
          <a:bodyPr>
            <a:normAutofit/>
          </a:bodyPr>
          <a:lstStyle/>
          <a:p>
            <a:pPr>
              <a:buFont typeface="Wingdings" panose="05000000000000000000" pitchFamily="2" charset="2"/>
              <a:buChar char="§"/>
            </a:pPr>
            <a:r>
              <a:rPr lang="en-US" sz="2800" dirty="0"/>
              <a:t>Service providers</a:t>
            </a:r>
          </a:p>
          <a:p>
            <a:pPr>
              <a:buFont typeface="Wingdings" panose="05000000000000000000" pitchFamily="2" charset="2"/>
              <a:buChar char="§"/>
            </a:pPr>
            <a:r>
              <a:rPr lang="en-US" sz="2800" dirty="0"/>
              <a:t>Public libraries</a:t>
            </a:r>
          </a:p>
          <a:p>
            <a:pPr>
              <a:buFont typeface="Wingdings" panose="05000000000000000000" pitchFamily="2" charset="2"/>
              <a:buChar char="§"/>
            </a:pPr>
            <a:r>
              <a:rPr lang="en-US" sz="2800" dirty="0"/>
              <a:t>Self-help center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652" y="2306699"/>
            <a:ext cx="2981160" cy="34676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641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Going Where </a:t>
            </a:r>
            <a:br>
              <a:rPr lang="en-US" dirty="0"/>
            </a:br>
            <a:r>
              <a:rPr lang="en-US" dirty="0"/>
              <a:t>the Clients Are</a:t>
            </a:r>
          </a:p>
        </p:txBody>
      </p:sp>
    </p:spTree>
    <p:extLst>
      <p:ext uri="{BB962C8B-B14F-4D97-AF65-F5344CB8AC3E}">
        <p14:creationId xmlns:p14="http://schemas.microsoft.com/office/powerpoint/2010/main" val="57272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Black Belt Specific Initiatives</a:t>
            </a:r>
          </a:p>
        </p:txBody>
      </p:sp>
      <p:sp>
        <p:nvSpPr>
          <p:cNvPr id="5" name="Content Placeholder 4"/>
          <p:cNvSpPr>
            <a:spLocks noGrp="1"/>
          </p:cNvSpPr>
          <p:nvPr>
            <p:ph idx="1"/>
          </p:nvPr>
        </p:nvSpPr>
        <p:spPr>
          <a:xfrm>
            <a:off x="2176942" y="2069270"/>
            <a:ext cx="7883836" cy="3636510"/>
          </a:xfrm>
        </p:spPr>
        <p:txBody>
          <a:bodyPr>
            <a:normAutofit/>
          </a:bodyPr>
          <a:lstStyle/>
          <a:p>
            <a:pPr>
              <a:buFont typeface="Wingdings" panose="05000000000000000000" pitchFamily="2" charset="2"/>
              <a:buChar char="§"/>
            </a:pPr>
            <a:r>
              <a:rPr lang="en-US" sz="2800" dirty="0"/>
              <a:t>Alabama’s Black Belt </a:t>
            </a:r>
          </a:p>
          <a:p>
            <a:pPr>
              <a:buFont typeface="Wingdings" panose="05000000000000000000" pitchFamily="2" charset="2"/>
              <a:buChar char="§"/>
            </a:pPr>
            <a:r>
              <a:rPr lang="en-US" sz="2800" dirty="0"/>
              <a:t>Lawyer for a Day clinics</a:t>
            </a:r>
          </a:p>
          <a:p>
            <a:pPr>
              <a:buFont typeface="Wingdings" panose="05000000000000000000" pitchFamily="2" charset="2"/>
              <a:buChar char="§"/>
            </a:pPr>
            <a:r>
              <a:rPr lang="en-US" sz="2800" dirty="0"/>
              <a:t>Office hours in rural counties </a:t>
            </a:r>
          </a:p>
          <a:p>
            <a:pPr>
              <a:buFont typeface="Wingdings" panose="05000000000000000000" pitchFamily="2" charset="2"/>
              <a:buChar char="§"/>
            </a:pPr>
            <a:r>
              <a:rPr lang="en-US" sz="2800" dirty="0"/>
              <a:t>Community partnerships</a:t>
            </a:r>
          </a:p>
          <a:p>
            <a:pPr>
              <a:buFont typeface="Wingdings" panose="05000000000000000000" pitchFamily="2" charset="2"/>
              <a:buChar char="§"/>
            </a:pPr>
            <a:r>
              <a:rPr lang="en-US" sz="2800" dirty="0"/>
              <a:t>Bankruptcies</a:t>
            </a:r>
          </a:p>
        </p:txBody>
      </p:sp>
      <p:pic>
        <p:nvPicPr>
          <p:cNvPr id="2050" name="Picture 2" descr="https://iam.protective.com/wp-content/uploads/2017/10/Black-Be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271" y="3800511"/>
            <a:ext cx="4061445" cy="223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30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Discovering Solutions</a:t>
            </a:r>
          </a:p>
        </p:txBody>
      </p:sp>
    </p:spTree>
    <p:extLst>
      <p:ext uri="{BB962C8B-B14F-4D97-AF65-F5344CB8AC3E}">
        <p14:creationId xmlns:p14="http://schemas.microsoft.com/office/powerpoint/2010/main" val="288517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lab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844" y="286605"/>
            <a:ext cx="5846033" cy="584603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Listening Sessions</a:t>
            </a:r>
          </a:p>
        </p:txBody>
      </p:sp>
      <p:sp>
        <p:nvSpPr>
          <p:cNvPr id="5" name="Content Placeholder 4"/>
          <p:cNvSpPr>
            <a:spLocks noGrp="1"/>
          </p:cNvSpPr>
          <p:nvPr>
            <p:ph sz="half" idx="1"/>
          </p:nvPr>
        </p:nvSpPr>
        <p:spPr>
          <a:xfrm>
            <a:off x="1975103" y="1975741"/>
            <a:ext cx="4106830" cy="3638763"/>
          </a:xfrm>
        </p:spPr>
        <p:txBody>
          <a:bodyPr>
            <a:noAutofit/>
          </a:bodyPr>
          <a:lstStyle/>
          <a:p>
            <a:pPr>
              <a:buFont typeface="Wingdings" panose="05000000000000000000" pitchFamily="2" charset="2"/>
              <a:buChar char="§"/>
            </a:pPr>
            <a:r>
              <a:rPr lang="en-US" sz="2800" dirty="0"/>
              <a:t>Listening sessions around the state with communities</a:t>
            </a:r>
          </a:p>
          <a:p>
            <a:pPr>
              <a:buFont typeface="Wingdings" panose="05000000000000000000" pitchFamily="2" charset="2"/>
              <a:buChar char="§"/>
            </a:pPr>
            <a:r>
              <a:rPr lang="en-US" sz="2800" dirty="0"/>
              <a:t>Partnership with </a:t>
            </a:r>
            <a:br>
              <a:rPr lang="en-US" sz="2800" dirty="0"/>
            </a:br>
            <a:r>
              <a:rPr lang="en-US" sz="2800" dirty="0"/>
              <a:t>Alabama Appleseed – </a:t>
            </a:r>
            <a:br>
              <a:rPr lang="en-US" sz="2800" dirty="0"/>
            </a:br>
            <a:r>
              <a:rPr lang="en-US" sz="2800" dirty="0"/>
              <a:t>in-depth listening sessions in the Black Belt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2099" y="1975741"/>
            <a:ext cx="3612670" cy="3525459"/>
          </a:xfrm>
          <a:prstGeom prst="rect">
            <a:avLst/>
          </a:prstGeom>
        </p:spPr>
      </p:pic>
    </p:spTree>
    <p:extLst>
      <p:ext uri="{BB962C8B-B14F-4D97-AF65-F5344CB8AC3E}">
        <p14:creationId xmlns:p14="http://schemas.microsoft.com/office/powerpoint/2010/main" val="273818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Innovations</a:t>
            </a:r>
          </a:p>
        </p:txBody>
      </p:sp>
    </p:spTree>
    <p:extLst>
      <p:ext uri="{BB962C8B-B14F-4D97-AF65-F5344CB8AC3E}">
        <p14:creationId xmlns:p14="http://schemas.microsoft.com/office/powerpoint/2010/main" val="97098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Tele-Legal Services</a:t>
            </a:r>
          </a:p>
        </p:txBody>
      </p:sp>
      <p:sp>
        <p:nvSpPr>
          <p:cNvPr id="5" name="Content Placeholder 4"/>
          <p:cNvSpPr>
            <a:spLocks noGrp="1"/>
          </p:cNvSpPr>
          <p:nvPr>
            <p:ph idx="1"/>
          </p:nvPr>
        </p:nvSpPr>
        <p:spPr>
          <a:xfrm>
            <a:off x="2346961" y="1930141"/>
            <a:ext cx="3734973" cy="4023360"/>
          </a:xfrm>
        </p:spPr>
        <p:txBody>
          <a:bodyPr>
            <a:normAutofit/>
          </a:bodyPr>
          <a:lstStyle/>
          <a:p>
            <a:pPr>
              <a:buFont typeface="Wingdings" panose="05000000000000000000" pitchFamily="2" charset="2"/>
              <a:buChar char="§"/>
            </a:pPr>
            <a:r>
              <a:rPr lang="en-US" sz="2800" dirty="0"/>
              <a:t>Partnership with </a:t>
            </a:r>
            <a:br>
              <a:rPr lang="en-US" sz="2800" dirty="0"/>
            </a:br>
            <a:r>
              <a:rPr lang="en-US" sz="2800" dirty="0"/>
              <a:t>AIDS Alabama Outreach</a:t>
            </a:r>
          </a:p>
          <a:p>
            <a:pPr>
              <a:buFont typeface="Wingdings" panose="05000000000000000000" pitchFamily="2" charset="2"/>
              <a:buChar char="§"/>
            </a:pPr>
            <a:r>
              <a:rPr lang="en-US" sz="2800" dirty="0"/>
              <a:t>Using existing </a:t>
            </a:r>
            <a:br>
              <a:rPr lang="en-US" sz="2800" dirty="0"/>
            </a:br>
            <a:r>
              <a:rPr lang="en-US" sz="2800" dirty="0"/>
              <a:t>tele-medical technology </a:t>
            </a:r>
          </a:p>
        </p:txBody>
      </p:sp>
      <p:pic>
        <p:nvPicPr>
          <p:cNvPr id="2" name="Picture 1"/>
          <p:cNvPicPr>
            <a:picLocks noChangeAspect="1"/>
          </p:cNvPicPr>
          <p:nvPr/>
        </p:nvPicPr>
        <p:blipFill>
          <a:blip r:embed="rId2"/>
          <a:stretch>
            <a:fillRect/>
          </a:stretch>
        </p:blipFill>
        <p:spPr>
          <a:xfrm>
            <a:off x="6616505" y="2527824"/>
            <a:ext cx="3559126" cy="2369785"/>
          </a:xfrm>
          <a:prstGeom prst="rect">
            <a:avLst/>
          </a:prstGeom>
        </p:spPr>
      </p:pic>
    </p:spTree>
    <p:extLst>
      <p:ext uri="{BB962C8B-B14F-4D97-AF65-F5344CB8AC3E}">
        <p14:creationId xmlns:p14="http://schemas.microsoft.com/office/powerpoint/2010/main" val="37176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058" y="1619225"/>
            <a:ext cx="2171955" cy="50626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lstStyle/>
          <a:p>
            <a:r>
              <a:rPr lang="en-US" dirty="0"/>
              <a:t>Outreach to Judges/Clerks</a:t>
            </a: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
            </a:pPr>
            <a:r>
              <a:rPr lang="en-US" sz="2800" dirty="0"/>
              <a:t>Tracking results</a:t>
            </a:r>
          </a:p>
          <a:p>
            <a:pPr>
              <a:buFont typeface="Wingdings" panose="05000000000000000000" pitchFamily="2" charset="2"/>
              <a:buChar char="§"/>
            </a:pPr>
            <a:r>
              <a:rPr lang="en-US" sz="2800" dirty="0"/>
              <a:t>Case advocacy in rural counties/problem areas </a:t>
            </a:r>
          </a:p>
        </p:txBody>
      </p:sp>
    </p:spTree>
    <p:extLst>
      <p:ext uri="{BB962C8B-B14F-4D97-AF65-F5344CB8AC3E}">
        <p14:creationId xmlns:p14="http://schemas.microsoft.com/office/powerpoint/2010/main" val="8900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a:xfrm>
            <a:off x="2474672" y="2073338"/>
            <a:ext cx="4616950" cy="2293845"/>
          </a:xfrm>
        </p:spPr>
        <p:txBody>
          <a:bodyPr numCol="1">
            <a:noAutofit/>
          </a:bodyPr>
          <a:lstStyle/>
          <a:p>
            <a:pPr marL="0" indent="0">
              <a:lnSpc>
                <a:spcPct val="100000"/>
              </a:lnSpc>
              <a:spcBef>
                <a:spcPts val="0"/>
              </a:spcBef>
              <a:spcAft>
                <a:spcPts val="0"/>
              </a:spcAft>
              <a:buNone/>
            </a:pPr>
            <a:r>
              <a:rPr lang="en-US" sz="2400" dirty="0">
                <a:latin typeface="+mj-lt"/>
              </a:rPr>
              <a:t>Farah Majid</a:t>
            </a:r>
          </a:p>
          <a:p>
            <a:pPr marL="0" indent="0">
              <a:lnSpc>
                <a:spcPct val="100000"/>
              </a:lnSpc>
              <a:spcBef>
                <a:spcPts val="0"/>
              </a:spcBef>
              <a:spcAft>
                <a:spcPts val="0"/>
              </a:spcAft>
              <a:buNone/>
            </a:pPr>
            <a:r>
              <a:rPr lang="en-US" sz="2400" dirty="0">
                <a:latin typeface="+mj-lt"/>
              </a:rPr>
              <a:t>Rural Economic Improvement Project</a:t>
            </a:r>
          </a:p>
          <a:p>
            <a:pPr marL="0" indent="0">
              <a:lnSpc>
                <a:spcPct val="100000"/>
              </a:lnSpc>
              <a:spcBef>
                <a:spcPts val="0"/>
              </a:spcBef>
              <a:spcAft>
                <a:spcPts val="0"/>
              </a:spcAft>
              <a:buNone/>
            </a:pPr>
            <a:r>
              <a:rPr lang="en-US" sz="2400" dirty="0">
                <a:latin typeface="+mj-lt"/>
              </a:rPr>
              <a:t>Coordinating Project Attorney</a:t>
            </a:r>
          </a:p>
          <a:p>
            <a:pPr marL="0" indent="0">
              <a:lnSpc>
                <a:spcPct val="100000"/>
              </a:lnSpc>
              <a:spcBef>
                <a:spcPts val="0"/>
              </a:spcBef>
              <a:spcAft>
                <a:spcPts val="0"/>
              </a:spcAft>
              <a:buNone/>
            </a:pPr>
            <a:r>
              <a:rPr lang="en-US" sz="2400" dirty="0">
                <a:latin typeface="+mj-lt"/>
              </a:rPr>
              <a:t>(205) 328-3540 ext. 3515 </a:t>
            </a:r>
          </a:p>
          <a:p>
            <a:pPr marL="0" indent="0">
              <a:lnSpc>
                <a:spcPct val="100000"/>
              </a:lnSpc>
              <a:spcBef>
                <a:spcPts val="0"/>
              </a:spcBef>
              <a:spcAft>
                <a:spcPts val="0"/>
              </a:spcAft>
              <a:buNone/>
            </a:pPr>
            <a:r>
              <a:rPr lang="en-US" sz="2400" dirty="0">
                <a:latin typeface="+mj-lt"/>
                <a:hlinkClick r:id="rId2"/>
              </a:rPr>
              <a:t>fmajid@alsp.org</a:t>
            </a:r>
            <a:r>
              <a:rPr lang="en-US" sz="2400" dirty="0">
                <a:latin typeface="+mj-lt"/>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6744" y="4871656"/>
            <a:ext cx="3154348" cy="1261740"/>
          </a:xfrm>
          <a:prstGeom prst="rect">
            <a:avLst/>
          </a:prstGeom>
        </p:spPr>
      </p:pic>
      <p:cxnSp>
        <p:nvCxnSpPr>
          <p:cNvPr id="10" name="Straight Connector 9"/>
          <p:cNvCxnSpPr/>
          <p:nvPr/>
        </p:nvCxnSpPr>
        <p:spPr>
          <a:xfrm>
            <a:off x="7256744" y="1946730"/>
            <a:ext cx="1306" cy="33464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987039" y="4449943"/>
            <a:ext cx="4864052" cy="9517"/>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185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51968" y="1398037"/>
            <a:ext cx="7526338" cy="1774431"/>
          </a:xfrm>
        </p:spPr>
        <p:txBody>
          <a:bodyPr>
            <a:normAutofit/>
          </a:bodyPr>
          <a:lstStyle/>
          <a:p>
            <a:pPr algn="l"/>
            <a:r>
              <a:rPr lang="en-US" sz="4400" cap="none" dirty="0">
                <a:latin typeface="Franklin Gothic Book" panose="020B0503020102020204" pitchFamily="34" charset="0"/>
                <a:cs typeface="Calibri" panose="020F0502020204030204" pitchFamily="34" charset="0"/>
              </a:rPr>
              <a:t>Steve </a:t>
            </a:r>
            <a:r>
              <a:rPr lang="en-US" sz="4400" cap="none" dirty="0" err="1">
                <a:latin typeface="Franklin Gothic Book" panose="020B0503020102020204" pitchFamily="34" charset="0"/>
                <a:cs typeface="Calibri" panose="020F0502020204030204" pitchFamily="34" charset="0"/>
              </a:rPr>
              <a:t>Rygiel</a:t>
            </a:r>
            <a:br>
              <a:rPr lang="en-US" sz="4400" cap="none" dirty="0">
                <a:latin typeface="Franklin Gothic Book" panose="020B0503020102020204" pitchFamily="34" charset="0"/>
                <a:cs typeface="Calibri" panose="020F0502020204030204" pitchFamily="34" charset="0"/>
              </a:rPr>
            </a:br>
            <a:r>
              <a:rPr lang="en-US" sz="3600" cap="none" dirty="0">
                <a:latin typeface="Franklin Gothic Book" panose="020B0503020102020204" pitchFamily="34" charset="0"/>
                <a:cs typeface="Calibri" panose="020F0502020204030204" pitchFamily="34" charset="0"/>
              </a:rPr>
              <a:t>Director of the Legal Program</a:t>
            </a:r>
            <a:br>
              <a:rPr lang="en-US" sz="3600" cap="none" dirty="0">
                <a:latin typeface="Franklin Gothic Book" panose="020B0503020102020204" pitchFamily="34" charset="0"/>
                <a:cs typeface="Calibri" panose="020F0502020204030204" pitchFamily="34" charset="0"/>
              </a:rPr>
            </a:br>
            <a:r>
              <a:rPr lang="en-US" sz="3600" cap="none" dirty="0">
                <a:latin typeface="Franklin Gothic Book" panose="020B0503020102020204" pitchFamily="34" charset="0"/>
                <a:cs typeface="Calibri" panose="020F0502020204030204" pitchFamily="34" charset="0"/>
              </a:rPr>
              <a:t>Birmingham AIDS Outreach (BAO)</a:t>
            </a:r>
            <a:endParaRPr lang="en-US" sz="4400" cap="none" dirty="0">
              <a:latin typeface="Franklin Gothic Book" panose="020B0503020102020204" pitchFamily="34" charset="0"/>
              <a:cs typeface="Calibri" panose="020F0502020204030204" pitchFamily="34" charset="0"/>
            </a:endParaRPr>
          </a:p>
        </p:txBody>
      </p:sp>
      <p:sp>
        <p:nvSpPr>
          <p:cNvPr id="5" name="Subtitle 4"/>
          <p:cNvSpPr>
            <a:spLocks noGrp="1"/>
          </p:cNvSpPr>
          <p:nvPr>
            <p:ph type="subTitle" idx="1"/>
          </p:nvPr>
        </p:nvSpPr>
        <p:spPr>
          <a:xfrm>
            <a:off x="2623468" y="4572747"/>
            <a:ext cx="8064324" cy="1121224"/>
          </a:xfrm>
        </p:spPr>
        <p:txBody>
          <a:bodyPr>
            <a:noAutofit/>
          </a:bodyPr>
          <a:lstStyle/>
          <a:p>
            <a:pPr algn="r"/>
            <a:r>
              <a:rPr lang="en-US" sz="2800" dirty="0"/>
              <a:t>Blackburn Institute Annual Symposium</a:t>
            </a:r>
          </a:p>
          <a:p>
            <a:pPr algn="r"/>
            <a:r>
              <a:rPr lang="en-US" sz="2800" dirty="0"/>
              <a:t>August 24, 2019 </a:t>
            </a:r>
          </a:p>
        </p:txBody>
      </p:sp>
      <p:sp>
        <p:nvSpPr>
          <p:cNvPr id="7" name="AutoShape 4" descr="Image result for university of alabama blackburn institut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11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51968" y="1398037"/>
            <a:ext cx="7526338" cy="1774431"/>
          </a:xfrm>
        </p:spPr>
        <p:txBody>
          <a:bodyPr>
            <a:normAutofit fontScale="90000"/>
          </a:bodyPr>
          <a:lstStyle/>
          <a:p>
            <a:pPr algn="l"/>
            <a:r>
              <a:rPr lang="en-US" sz="4900" cap="none" dirty="0">
                <a:latin typeface="Calibri" panose="020F0502020204030204" pitchFamily="34" charset="0"/>
                <a:cs typeface="Calibri" panose="020F0502020204030204" pitchFamily="34" charset="0"/>
              </a:rPr>
              <a:t>Farah Majid</a:t>
            </a:r>
            <a:br>
              <a:rPr lang="en-US" sz="4400" cap="none" dirty="0">
                <a:latin typeface="Calibri" panose="020F0502020204030204" pitchFamily="34" charset="0"/>
                <a:cs typeface="Calibri" panose="020F0502020204030204" pitchFamily="34" charset="0"/>
              </a:rPr>
            </a:br>
            <a:r>
              <a:rPr lang="en-US" sz="4000" cap="none" dirty="0">
                <a:latin typeface="Calibri" panose="020F0502020204030204" pitchFamily="34" charset="0"/>
                <a:cs typeface="Calibri" panose="020F0502020204030204" pitchFamily="34" charset="0"/>
              </a:rPr>
              <a:t>Coordinating Project Attorney</a:t>
            </a:r>
            <a:br>
              <a:rPr lang="en-US" sz="4000" cap="none" dirty="0">
                <a:latin typeface="Calibri" panose="020F0502020204030204" pitchFamily="34" charset="0"/>
                <a:cs typeface="Calibri" panose="020F0502020204030204" pitchFamily="34" charset="0"/>
              </a:rPr>
            </a:br>
            <a:r>
              <a:rPr lang="en-US" sz="4000" cap="none" dirty="0">
                <a:latin typeface="Calibri" panose="020F0502020204030204" pitchFamily="34" charset="0"/>
                <a:cs typeface="Calibri" panose="020F0502020204030204" pitchFamily="34" charset="0"/>
              </a:rPr>
              <a:t>Legal Services Alabama</a:t>
            </a:r>
            <a:endParaRPr lang="en-US" sz="4400" cap="none" dirty="0">
              <a:latin typeface="Calibri" panose="020F0502020204030204" pitchFamily="34" charset="0"/>
              <a:cs typeface="Calibri" panose="020F0502020204030204" pitchFamily="34" charset="0"/>
            </a:endParaRPr>
          </a:p>
        </p:txBody>
      </p:sp>
      <p:sp>
        <p:nvSpPr>
          <p:cNvPr id="5" name="Subtitle 4"/>
          <p:cNvSpPr>
            <a:spLocks noGrp="1"/>
          </p:cNvSpPr>
          <p:nvPr>
            <p:ph type="subTitle" idx="1"/>
          </p:nvPr>
        </p:nvSpPr>
        <p:spPr>
          <a:xfrm>
            <a:off x="2623468" y="4572747"/>
            <a:ext cx="8064324" cy="1121224"/>
          </a:xfrm>
        </p:spPr>
        <p:txBody>
          <a:bodyPr>
            <a:noAutofit/>
          </a:bodyPr>
          <a:lstStyle/>
          <a:p>
            <a:pPr algn="r"/>
            <a:r>
              <a:rPr lang="en-US" dirty="0"/>
              <a:t>Blackburn Institute Annual Symposium</a:t>
            </a:r>
          </a:p>
          <a:p>
            <a:pPr algn="r"/>
            <a:r>
              <a:rPr lang="en-US" dirty="0"/>
              <a:t>August 24, 2019 </a:t>
            </a:r>
          </a:p>
        </p:txBody>
      </p:sp>
      <p:sp>
        <p:nvSpPr>
          <p:cNvPr id="7" name="AutoShape 4" descr="Image result for university of alabama blackburn institut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446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9576" y="473043"/>
            <a:ext cx="7293519" cy="2559114"/>
          </a:xfrm>
        </p:spPr>
        <p:txBody>
          <a:bodyPr>
            <a:noAutofit/>
          </a:bodyPr>
          <a:lstStyle/>
          <a:p>
            <a:r>
              <a:rPr lang="en-US" sz="2600" dirty="0"/>
              <a:t>Blackburn institute symposium</a:t>
            </a:r>
            <a:br>
              <a:rPr lang="en-US" sz="2600" dirty="0"/>
            </a:br>
            <a:r>
              <a:rPr lang="en-US" sz="2600" dirty="0"/>
              <a:t>August 24, 2019</a:t>
            </a:r>
            <a:br>
              <a:rPr lang="en-US" sz="2600" dirty="0"/>
            </a:br>
            <a:br>
              <a:rPr lang="en-US" sz="2600" dirty="0"/>
            </a:br>
            <a:br>
              <a:rPr lang="en-US" sz="2800" dirty="0"/>
            </a:br>
            <a:br>
              <a:rPr lang="en-US" sz="2800" dirty="0"/>
            </a:br>
            <a:endParaRPr lang="en-US" sz="2800" dirty="0"/>
          </a:p>
        </p:txBody>
      </p:sp>
      <p:sp>
        <p:nvSpPr>
          <p:cNvPr id="3" name="Subtitle 2"/>
          <p:cNvSpPr>
            <a:spLocks noGrp="1"/>
          </p:cNvSpPr>
          <p:nvPr>
            <p:ph type="subTitle" idx="1"/>
          </p:nvPr>
        </p:nvSpPr>
        <p:spPr>
          <a:xfrm>
            <a:off x="1814945" y="1828800"/>
            <a:ext cx="8676408" cy="4495800"/>
          </a:xfrm>
        </p:spPr>
        <p:txBody>
          <a:bodyPr>
            <a:normAutofit/>
          </a:bodyPr>
          <a:lstStyle/>
          <a:p>
            <a:pPr algn="ctr"/>
            <a:r>
              <a:rPr lang="en-US" b="1" kern="0" dirty="0">
                <a:solidFill>
                  <a:srgbClr val="000000"/>
                </a:solidFill>
                <a:cs typeface="Arial"/>
              </a:rPr>
              <a:t>    Access to Justice:</a:t>
            </a:r>
          </a:p>
          <a:p>
            <a:pPr algn="ctr"/>
            <a:r>
              <a:rPr lang="en-US" b="1" kern="0" dirty="0">
                <a:solidFill>
                  <a:srgbClr val="000000"/>
                </a:solidFill>
                <a:cs typeface="Arial"/>
              </a:rPr>
              <a:t>    Expanding Access to Civil Legal Services for </a:t>
            </a:r>
          </a:p>
          <a:p>
            <a:pPr algn="ctr"/>
            <a:r>
              <a:rPr lang="en-US" b="1" kern="0" dirty="0">
                <a:solidFill>
                  <a:srgbClr val="000000"/>
                </a:solidFill>
                <a:cs typeface="Arial"/>
              </a:rPr>
              <a:t>Rural and Underserved Populations in Alabama</a:t>
            </a:r>
            <a:endParaRPr lang="en-US" b="1" kern="0" dirty="0">
              <a:solidFill>
                <a:srgbClr val="000000"/>
              </a:solidFill>
              <a:latin typeface="Arial"/>
              <a:cs typeface="Arial"/>
            </a:endParaRPr>
          </a:p>
          <a:p>
            <a:endParaRPr lang="en-US" b="1" kern="0" dirty="0">
              <a:solidFill>
                <a:srgbClr val="000000"/>
              </a:solidFill>
              <a:latin typeface="Arial"/>
              <a:cs typeface="Arial"/>
            </a:endParaRPr>
          </a:p>
          <a:p>
            <a:r>
              <a:rPr lang="en-US" sz="2000" kern="0" dirty="0">
                <a:solidFill>
                  <a:srgbClr val="000000"/>
                </a:solidFill>
                <a:latin typeface="Arial"/>
                <a:cs typeface="Arial"/>
              </a:rPr>
              <a:t>Stephen D. </a:t>
            </a:r>
            <a:r>
              <a:rPr lang="en-US" sz="2000" kern="0" dirty="0" err="1">
                <a:solidFill>
                  <a:srgbClr val="000000"/>
                </a:solidFill>
                <a:latin typeface="Arial"/>
                <a:cs typeface="Arial"/>
              </a:rPr>
              <a:t>Rygiel</a:t>
            </a:r>
            <a:r>
              <a:rPr lang="en-US" sz="2000" kern="0" dirty="0">
                <a:solidFill>
                  <a:srgbClr val="000000"/>
                </a:solidFill>
                <a:latin typeface="Arial"/>
                <a:cs typeface="Arial"/>
              </a:rPr>
              <a:t>, Esq.</a:t>
            </a:r>
          </a:p>
          <a:p>
            <a:r>
              <a:rPr lang="en-US" sz="2000" kern="0" dirty="0">
                <a:solidFill>
                  <a:srgbClr val="000000"/>
                </a:solidFill>
                <a:latin typeface="Arial"/>
                <a:cs typeface="Arial"/>
              </a:rPr>
              <a:t>Director of the Legal Program</a:t>
            </a:r>
          </a:p>
          <a:p>
            <a:r>
              <a:rPr lang="en-US" sz="2000" kern="0" dirty="0">
                <a:solidFill>
                  <a:srgbClr val="000000"/>
                </a:solidFill>
                <a:latin typeface="Arial"/>
                <a:cs typeface="Arial"/>
              </a:rPr>
              <a:t>Birmingham AIDS Outreach (BAO)</a:t>
            </a:r>
          </a:p>
          <a:p>
            <a:r>
              <a:rPr lang="en-US" sz="2000" kern="0" dirty="0">
                <a:solidFill>
                  <a:srgbClr val="000000"/>
                </a:solidFill>
                <a:latin typeface="Arial"/>
                <a:cs typeface="Arial"/>
                <a:hlinkClick r:id="rId2"/>
              </a:rPr>
              <a:t>steve@birminghamaidsoutreach.org</a:t>
            </a:r>
            <a:r>
              <a:rPr lang="en-US" sz="2000" kern="0" dirty="0">
                <a:solidFill>
                  <a:srgbClr val="000000"/>
                </a:solidFill>
                <a:latin typeface="Arial"/>
                <a:cs typeface="Arial"/>
              </a:rPr>
              <a:t> </a:t>
            </a:r>
          </a:p>
          <a:p>
            <a:r>
              <a:rPr lang="en-US" sz="2000" dirty="0">
                <a:hlinkClick r:id="rId3"/>
              </a:rPr>
              <a:t>https://www.birminghamaidsoutreach.org</a:t>
            </a:r>
            <a:r>
              <a:rPr lang="en-US" sz="2000" dirty="0"/>
              <a:t> </a:t>
            </a:r>
            <a:endParaRPr lang="en-US" sz="2000" b="1" kern="0" dirty="0">
              <a:solidFill>
                <a:srgbClr val="000000"/>
              </a:solidFill>
              <a:latin typeface="Arial"/>
              <a:cs typeface="Arial"/>
            </a:endParaRPr>
          </a:p>
          <a:p>
            <a:endParaRPr lang="en-US" dirty="0"/>
          </a:p>
        </p:txBody>
      </p:sp>
      <p:sp>
        <p:nvSpPr>
          <p:cNvPr id="5" name="AutoShape 6" descr="F:\Blackburn.Institute\BAOlogo.web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latin typeface="Arial"/>
            </a:endParaRP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6637" y="457201"/>
            <a:ext cx="2476661" cy="70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009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8839200" cy="990600"/>
          </a:xfrm>
        </p:spPr>
        <p:txBody>
          <a:bodyPr>
            <a:noAutofit/>
          </a:bodyPr>
          <a:lstStyle/>
          <a:p>
            <a:r>
              <a:rPr lang="en-US" sz="3000" dirty="0"/>
              <a:t>The South is the epicenter of new HIV infections in the United States (Washington Post, 7/20/2012)</a:t>
            </a:r>
          </a:p>
        </p:txBody>
      </p:sp>
      <p:sp>
        <p:nvSpPr>
          <p:cNvPr id="5" name="Content Placeholder 4"/>
          <p:cNvSpPr>
            <a:spLocks noGrp="1"/>
          </p:cNvSpPr>
          <p:nvPr>
            <p:ph idx="1"/>
          </p:nvPr>
        </p:nvSpPr>
        <p:spPr>
          <a:xfrm>
            <a:off x="1828800" y="1524000"/>
            <a:ext cx="8229600" cy="5334000"/>
          </a:xfrm>
        </p:spPr>
        <p:txBody>
          <a:bodyPr>
            <a:normAutofit/>
          </a:bodyPr>
          <a:lstStyle/>
          <a:p>
            <a:pPr marL="182880" lvl="5" indent="0">
              <a:spcBef>
                <a:spcPts val="0"/>
              </a:spcBef>
              <a:buNone/>
            </a:pPr>
            <a:endParaRPr lang="en-US" sz="2400" dirty="0"/>
          </a:p>
          <a:p>
            <a:pPr marL="182880" lvl="5" indent="0">
              <a:spcBef>
                <a:spcPts val="0"/>
              </a:spcBef>
              <a:buNone/>
            </a:pPr>
            <a:endParaRPr lang="en-US" sz="2100" dirty="0"/>
          </a:p>
          <a:p>
            <a:pPr lvl="2"/>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575555"/>
            <a:ext cx="4533900" cy="300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81200" y="4608750"/>
            <a:ext cx="8382000" cy="2185214"/>
          </a:xfrm>
          <a:prstGeom prst="rect">
            <a:avLst/>
          </a:prstGeom>
        </p:spPr>
        <p:txBody>
          <a:bodyPr wrap="square">
            <a:spAutoFit/>
          </a:bodyPr>
          <a:lstStyle/>
          <a:p>
            <a:r>
              <a:rPr lang="en-US" sz="1600" dirty="0">
                <a:solidFill>
                  <a:srgbClr val="292934"/>
                </a:solidFill>
                <a:latin typeface="Arial"/>
              </a:rPr>
              <a:t>HIV patient Michael Young talks via a telemedicine hookup with Dr. </a:t>
            </a:r>
            <a:r>
              <a:rPr lang="en-US" sz="1600" dirty="0" err="1">
                <a:solidFill>
                  <a:srgbClr val="292934"/>
                </a:solidFill>
                <a:latin typeface="Arial"/>
              </a:rPr>
              <a:t>Prashanth</a:t>
            </a:r>
            <a:r>
              <a:rPr lang="en-US" sz="1600" dirty="0">
                <a:solidFill>
                  <a:srgbClr val="292934"/>
                </a:solidFill>
                <a:latin typeface="Arial"/>
              </a:rPr>
              <a:t> Bhat. Nurse Diane Weil looks on. Young was in a clinic in Selma, Ala., and Bhat was 50 miles away in a clinic in Montgomery, Ala. on July 12, 2012. The telemedicine program is an innovative effort to give HIV patients in the state better access to better care. (David Kohn/For The Washington Post)</a:t>
            </a:r>
          </a:p>
          <a:p>
            <a:endParaRPr lang="en-US" sz="1400" dirty="0">
              <a:solidFill>
                <a:srgbClr val="292934"/>
              </a:solidFill>
              <a:latin typeface="Arial"/>
            </a:endParaRPr>
          </a:p>
          <a:p>
            <a:pPr fontAlgn="base"/>
            <a:r>
              <a:rPr lang="en-US" sz="1400" dirty="0">
                <a:solidFill>
                  <a:srgbClr val="292934"/>
                </a:solidFill>
                <a:latin typeface="Arial"/>
              </a:rPr>
              <a:t>Source: By </a:t>
            </a:r>
            <a:r>
              <a:rPr lang="en-US" sz="1400" b="1" dirty="0">
                <a:solidFill>
                  <a:srgbClr val="292934"/>
                </a:solidFill>
                <a:latin typeface="Arial"/>
              </a:rPr>
              <a:t>David Kohn, </a:t>
            </a:r>
            <a:r>
              <a:rPr lang="en-US" sz="1400" dirty="0">
                <a:solidFill>
                  <a:srgbClr val="292934"/>
                </a:solidFill>
                <a:latin typeface="Arial"/>
              </a:rPr>
              <a:t>July 20, 2012</a:t>
            </a:r>
          </a:p>
          <a:p>
            <a:pPr fontAlgn="base"/>
            <a:r>
              <a:rPr lang="en-US" sz="1400" dirty="0">
                <a:solidFill>
                  <a:srgbClr val="292934"/>
                </a:solidFill>
                <a:latin typeface="Arial"/>
                <a:hlinkClick r:id="rId3"/>
              </a:rPr>
              <a:t>https://www.washingtonpost.com/postlive/the-south-is-the-epicenter-of-new-hiv-infections-in-the-united-states/2012/07/20/gJQA70Z6xW_story.html</a:t>
            </a:r>
            <a:endParaRPr lang="en-US" sz="1400" dirty="0">
              <a:solidFill>
                <a:srgbClr val="292934"/>
              </a:solidFill>
              <a:latin typeface="Arial"/>
            </a:endParaRPr>
          </a:p>
        </p:txBody>
      </p:sp>
    </p:spTree>
    <p:extLst>
      <p:ext uri="{BB962C8B-B14F-4D97-AF65-F5344CB8AC3E}">
        <p14:creationId xmlns:p14="http://schemas.microsoft.com/office/powerpoint/2010/main" val="3367575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8382000" cy="1143000"/>
          </a:xfrm>
        </p:spPr>
        <p:txBody>
          <a:bodyPr>
            <a:noAutofit/>
          </a:bodyPr>
          <a:lstStyle/>
          <a:p>
            <a:r>
              <a:rPr lang="en-US" sz="2400" dirty="0" err="1"/>
              <a:t>AIDSVu</a:t>
            </a:r>
            <a:r>
              <a:rPr lang="en-US" sz="2400" dirty="0"/>
              <a:t> is an interactive online mapping tool that visualizes the impact of the HIV epidemic on communities across the United States. </a:t>
            </a:r>
            <a:r>
              <a:rPr lang="en-US" sz="2400" dirty="0">
                <a:hlinkClick r:id="rId2"/>
              </a:rPr>
              <a:t>https://aidsvu.org/</a:t>
            </a:r>
            <a:endParaRPr lang="en-US" sz="2400" dirty="0"/>
          </a:p>
        </p:txBody>
      </p:sp>
      <p:sp>
        <p:nvSpPr>
          <p:cNvPr id="5" name="Content Placeholder 4"/>
          <p:cNvSpPr>
            <a:spLocks noGrp="1"/>
          </p:cNvSpPr>
          <p:nvPr>
            <p:ph idx="1"/>
          </p:nvPr>
        </p:nvSpPr>
        <p:spPr>
          <a:xfrm>
            <a:off x="1828800" y="1524000"/>
            <a:ext cx="8229600" cy="5334000"/>
          </a:xfrm>
        </p:spPr>
        <p:txBody>
          <a:bodyPr>
            <a:normAutofit/>
          </a:bodyPr>
          <a:lstStyle/>
          <a:p>
            <a:pPr marL="182880" lvl="5" indent="0">
              <a:spcBef>
                <a:spcPts val="0"/>
              </a:spcBef>
              <a:buNone/>
            </a:pPr>
            <a:endParaRPr lang="en-US" sz="2400" dirty="0"/>
          </a:p>
          <a:p>
            <a:pPr marL="182880" lvl="5" indent="0">
              <a:spcBef>
                <a:spcPts val="0"/>
              </a:spcBef>
              <a:buNone/>
            </a:pPr>
            <a:endParaRPr lang="en-US" sz="2100" dirty="0"/>
          </a:p>
          <a:p>
            <a:pPr lvl="2"/>
            <a:endParaRPr lang="en-US" dirty="0"/>
          </a:p>
        </p:txBody>
      </p:sp>
      <p:sp>
        <p:nvSpPr>
          <p:cNvPr id="3" name="Rectangle 2"/>
          <p:cNvSpPr/>
          <p:nvPr/>
        </p:nvSpPr>
        <p:spPr>
          <a:xfrm>
            <a:off x="1764313" y="6256257"/>
            <a:ext cx="7087754" cy="307777"/>
          </a:xfrm>
          <a:prstGeom prst="rect">
            <a:avLst/>
          </a:prstGeom>
        </p:spPr>
        <p:txBody>
          <a:bodyPr wrap="square">
            <a:spAutoFit/>
          </a:bodyPr>
          <a:lstStyle/>
          <a:p>
            <a:r>
              <a:rPr lang="en-US" sz="1400" dirty="0">
                <a:solidFill>
                  <a:srgbClr val="292934"/>
                </a:solidFill>
                <a:latin typeface="Arial"/>
              </a:rPr>
              <a:t>Source: </a:t>
            </a:r>
            <a:r>
              <a:rPr lang="en-US" sz="1400" dirty="0">
                <a:solidFill>
                  <a:srgbClr val="292934"/>
                </a:solidFill>
                <a:latin typeface="Arial"/>
                <a:hlinkClick r:id="rId3"/>
              </a:rPr>
              <a:t>https://map.aidsvu.org/map</a:t>
            </a:r>
            <a:endParaRPr lang="en-US" sz="1400" dirty="0">
              <a:solidFill>
                <a:srgbClr val="292934"/>
              </a:solidFill>
              <a:latin typeface="Aria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314" y="1676401"/>
            <a:ext cx="8675087" cy="4496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073" y="304800"/>
            <a:ext cx="8382000" cy="990600"/>
          </a:xfrm>
        </p:spPr>
        <p:txBody>
          <a:bodyPr>
            <a:noAutofit/>
          </a:bodyPr>
          <a:lstStyle/>
          <a:p>
            <a:r>
              <a:rPr lang="en-US" dirty="0"/>
              <a:t>Role of Stigma in Access to Services</a:t>
            </a:r>
          </a:p>
        </p:txBody>
      </p:sp>
      <p:sp>
        <p:nvSpPr>
          <p:cNvPr id="5" name="Content Placeholder 4"/>
          <p:cNvSpPr>
            <a:spLocks noGrp="1"/>
          </p:cNvSpPr>
          <p:nvPr>
            <p:ph idx="1"/>
          </p:nvPr>
        </p:nvSpPr>
        <p:spPr>
          <a:xfrm>
            <a:off x="1524000" y="1447800"/>
            <a:ext cx="9067800" cy="5410200"/>
          </a:xfrm>
        </p:spPr>
        <p:txBody>
          <a:bodyPr>
            <a:normAutofit/>
          </a:bodyPr>
          <a:lstStyle/>
          <a:p>
            <a:pPr marL="182880" lvl="5" indent="0">
              <a:spcBef>
                <a:spcPts val="0"/>
              </a:spcBef>
              <a:buNone/>
            </a:pPr>
            <a:endParaRPr lang="en-US" sz="2400" dirty="0"/>
          </a:p>
          <a:p>
            <a:pPr marL="182880" lvl="5" indent="0">
              <a:spcBef>
                <a:spcPts val="0"/>
              </a:spcBef>
              <a:buNone/>
            </a:pPr>
            <a:endParaRPr lang="en-US" sz="2100" dirty="0"/>
          </a:p>
          <a:p>
            <a:pPr lvl="2"/>
            <a:endParaRPr lang="en-US" dirty="0"/>
          </a:p>
        </p:txBody>
      </p:sp>
      <p:pic>
        <p:nvPicPr>
          <p:cNvPr id="6" name="Picture 2" descr="C:\Users\karenm.000\AppData\Local\Microsoft\Windows\Temporary Internet Files\Content.Outlook\L1OTJK1Q\IMG_92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182" y="1295400"/>
            <a:ext cx="7239000"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34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8382000" cy="990600"/>
          </a:xfrm>
        </p:spPr>
        <p:txBody>
          <a:bodyPr>
            <a:noAutofit/>
          </a:bodyPr>
          <a:lstStyle/>
          <a:p>
            <a:r>
              <a:rPr lang="en-US" sz="3200" dirty="0"/>
              <a:t>Medical advances still haven’t stopped HIV epidemic in Alabama (al.com, 8/11/2019)</a:t>
            </a:r>
          </a:p>
        </p:txBody>
      </p:sp>
      <p:sp>
        <p:nvSpPr>
          <p:cNvPr id="5" name="Content Placeholder 4"/>
          <p:cNvSpPr>
            <a:spLocks noGrp="1"/>
          </p:cNvSpPr>
          <p:nvPr>
            <p:ph idx="1"/>
          </p:nvPr>
        </p:nvSpPr>
        <p:spPr>
          <a:xfrm>
            <a:off x="1828800" y="1524000"/>
            <a:ext cx="8229600" cy="5334000"/>
          </a:xfrm>
        </p:spPr>
        <p:txBody>
          <a:bodyPr>
            <a:normAutofit/>
          </a:bodyPr>
          <a:lstStyle/>
          <a:p>
            <a:pPr marL="182880" lvl="5" indent="0">
              <a:spcBef>
                <a:spcPts val="0"/>
              </a:spcBef>
              <a:buNone/>
            </a:pPr>
            <a:endParaRPr lang="en-US" sz="2400" dirty="0"/>
          </a:p>
          <a:p>
            <a:pPr marL="182880" lvl="5" indent="0">
              <a:spcBef>
                <a:spcPts val="0"/>
              </a:spcBef>
              <a:buNone/>
            </a:pPr>
            <a:endParaRPr lang="en-US" sz="2100" dirty="0"/>
          </a:p>
          <a:p>
            <a:pPr lvl="2"/>
            <a:endParaRPr lang="en-US" dirty="0"/>
          </a:p>
        </p:txBody>
      </p:sp>
      <p:sp>
        <p:nvSpPr>
          <p:cNvPr id="3" name="Rectangle 2"/>
          <p:cNvSpPr/>
          <p:nvPr/>
        </p:nvSpPr>
        <p:spPr>
          <a:xfrm>
            <a:off x="1667164" y="4875453"/>
            <a:ext cx="9000836" cy="1908215"/>
          </a:xfrm>
          <a:prstGeom prst="rect">
            <a:avLst/>
          </a:prstGeom>
        </p:spPr>
        <p:txBody>
          <a:bodyPr wrap="square">
            <a:spAutoFit/>
          </a:bodyPr>
          <a:lstStyle/>
          <a:p>
            <a:r>
              <a:rPr lang="en-US" dirty="0">
                <a:solidFill>
                  <a:srgbClr val="292934"/>
                </a:solidFill>
                <a:latin typeface="Arial"/>
              </a:rPr>
              <a:t>“Despite the medical advances and networks of care, the rate of new infections </a:t>
            </a:r>
          </a:p>
          <a:p>
            <a:r>
              <a:rPr lang="en-US" dirty="0">
                <a:solidFill>
                  <a:srgbClr val="292934"/>
                </a:solidFill>
                <a:latin typeface="Arial"/>
              </a:rPr>
              <a:t>every year in Alabama has barely budged over the last two decades, according to the Alabama Department of Public Health. […] And those unflinching numbers – particularly in rural areas – are the reason Alabama is now being targeted by a national health initiative.” </a:t>
            </a:r>
            <a:endParaRPr lang="en-US" dirty="0">
              <a:solidFill>
                <a:srgbClr val="292934"/>
              </a:solidFill>
              <a:latin typeface="Arial"/>
              <a:hlinkClick r:id="rId2"/>
            </a:endParaRPr>
          </a:p>
          <a:p>
            <a:endParaRPr lang="en-US" sz="1400" dirty="0">
              <a:solidFill>
                <a:srgbClr val="292934"/>
              </a:solidFill>
              <a:latin typeface="Arial"/>
              <a:hlinkClick r:id="rId2"/>
            </a:endParaRPr>
          </a:p>
          <a:p>
            <a:r>
              <a:rPr lang="en-US" sz="1400" dirty="0">
                <a:solidFill>
                  <a:srgbClr val="292934"/>
                </a:solidFill>
                <a:latin typeface="Arial"/>
              </a:rPr>
              <a:t>Source: </a:t>
            </a:r>
            <a:r>
              <a:rPr lang="en-US" sz="1400" dirty="0">
                <a:solidFill>
                  <a:srgbClr val="292934"/>
                </a:solidFill>
                <a:latin typeface="Arial"/>
                <a:hlinkClick r:id="rId2"/>
              </a:rPr>
              <a:t>https://www.al.com/news/2019/08/medical-advances-still-havent-stopped-hiv-epidemic-in-alabama.html</a:t>
            </a:r>
            <a:endParaRPr lang="en-US" sz="1400" dirty="0">
              <a:solidFill>
                <a:srgbClr val="292934"/>
              </a:solidFill>
              <a:latin typeface="Arial"/>
            </a:endParaRPr>
          </a:p>
        </p:txBody>
      </p:sp>
      <p:pic>
        <p:nvPicPr>
          <p:cNvPr id="4098" name="Picture 2" descr="HIV in Alabama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4419600" cy="326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23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8382000" cy="990600"/>
          </a:xfrm>
        </p:spPr>
        <p:txBody>
          <a:bodyPr>
            <a:noAutofit/>
          </a:bodyPr>
          <a:lstStyle/>
          <a:p>
            <a:r>
              <a:rPr lang="en-US" sz="3200" dirty="0"/>
              <a:t>Providers want to find and stamp out HIV in rural Alabama (al.com, 8/12/2019)</a:t>
            </a:r>
          </a:p>
        </p:txBody>
      </p:sp>
      <p:sp>
        <p:nvSpPr>
          <p:cNvPr id="5" name="Content Placeholder 4"/>
          <p:cNvSpPr>
            <a:spLocks noGrp="1"/>
          </p:cNvSpPr>
          <p:nvPr>
            <p:ph idx="1"/>
          </p:nvPr>
        </p:nvSpPr>
        <p:spPr>
          <a:xfrm>
            <a:off x="1828800" y="1524000"/>
            <a:ext cx="8229600" cy="5334000"/>
          </a:xfrm>
        </p:spPr>
        <p:txBody>
          <a:bodyPr>
            <a:normAutofit/>
          </a:bodyPr>
          <a:lstStyle/>
          <a:p>
            <a:pPr marL="182880" lvl="5" indent="0">
              <a:spcBef>
                <a:spcPts val="0"/>
              </a:spcBef>
              <a:buNone/>
            </a:pPr>
            <a:endParaRPr lang="en-US" sz="2400" dirty="0"/>
          </a:p>
          <a:p>
            <a:pPr marL="182880" lvl="5" indent="0">
              <a:spcBef>
                <a:spcPts val="0"/>
              </a:spcBef>
              <a:buNone/>
            </a:pPr>
            <a:endParaRPr lang="en-US" sz="2100" dirty="0"/>
          </a:p>
          <a:p>
            <a:pPr lvl="2"/>
            <a:endParaRPr lang="en-US" dirty="0"/>
          </a:p>
        </p:txBody>
      </p:sp>
      <p:sp>
        <p:nvSpPr>
          <p:cNvPr id="3" name="Rectangle 2"/>
          <p:cNvSpPr/>
          <p:nvPr/>
        </p:nvSpPr>
        <p:spPr>
          <a:xfrm>
            <a:off x="2021610" y="5715000"/>
            <a:ext cx="8570190" cy="738664"/>
          </a:xfrm>
          <a:prstGeom prst="rect">
            <a:avLst/>
          </a:prstGeom>
        </p:spPr>
        <p:txBody>
          <a:bodyPr wrap="square">
            <a:spAutoFit/>
          </a:bodyPr>
          <a:lstStyle/>
          <a:p>
            <a:r>
              <a:rPr lang="en-US" sz="1400" dirty="0">
                <a:solidFill>
                  <a:srgbClr val="292934"/>
                </a:solidFill>
                <a:latin typeface="Arial"/>
              </a:rPr>
              <a:t>Source: </a:t>
            </a:r>
            <a:r>
              <a:rPr lang="en-US" sz="1400" dirty="0">
                <a:solidFill>
                  <a:srgbClr val="292934"/>
                </a:solidFill>
                <a:latin typeface="Arial"/>
                <a:hlinkClick r:id="rId2"/>
              </a:rPr>
              <a:t>https://aidsvu.org/state/alabama/</a:t>
            </a:r>
            <a:endParaRPr lang="en-US" sz="1400" dirty="0">
              <a:solidFill>
                <a:srgbClr val="292934"/>
              </a:solidFill>
              <a:latin typeface="Arial"/>
            </a:endParaRPr>
          </a:p>
          <a:p>
            <a:endParaRPr lang="en-US" sz="1400" dirty="0">
              <a:solidFill>
                <a:srgbClr val="292934"/>
              </a:solidFill>
              <a:latin typeface="Arial"/>
            </a:endParaRPr>
          </a:p>
          <a:p>
            <a:r>
              <a:rPr lang="en-US" sz="1400" dirty="0">
                <a:solidFill>
                  <a:srgbClr val="292934"/>
                </a:solidFill>
                <a:latin typeface="Arial"/>
              </a:rPr>
              <a:t>Source: </a:t>
            </a:r>
            <a:r>
              <a:rPr lang="en-US" sz="1400" dirty="0">
                <a:solidFill>
                  <a:srgbClr val="292934"/>
                </a:solidFill>
                <a:latin typeface="Arial"/>
                <a:hlinkClick r:id="rId3"/>
              </a:rPr>
              <a:t>https://www.al.com/news/2019/08/providers-want-to-find-and-stamp-out-hiv-in-rural-alabama.html</a:t>
            </a:r>
            <a:endParaRPr lang="en-US" sz="1400" dirty="0">
              <a:solidFill>
                <a:srgbClr val="292934"/>
              </a:solidFill>
              <a:latin typeface="Arial"/>
            </a:endParaRPr>
          </a:p>
        </p:txBody>
      </p:sp>
      <p:pic>
        <p:nvPicPr>
          <p:cNvPr id="5122" name="Picture 2" descr="https://aidsvu.org/wp-content/uploads/2013/06/Alabama-Map_cropp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00201"/>
            <a:ext cx="6781800" cy="406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228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8382000" cy="990600"/>
          </a:xfrm>
        </p:spPr>
        <p:txBody>
          <a:bodyPr>
            <a:noAutofit/>
          </a:bodyPr>
          <a:lstStyle/>
          <a:p>
            <a:r>
              <a:rPr lang="en-US" dirty="0"/>
              <a:t>BAO Services &amp; Programs</a:t>
            </a:r>
          </a:p>
        </p:txBody>
      </p:sp>
      <p:sp>
        <p:nvSpPr>
          <p:cNvPr id="5" name="Content Placeholder 4"/>
          <p:cNvSpPr>
            <a:spLocks noGrp="1"/>
          </p:cNvSpPr>
          <p:nvPr>
            <p:ph idx="1"/>
          </p:nvPr>
        </p:nvSpPr>
        <p:spPr>
          <a:xfrm>
            <a:off x="1524000" y="1447800"/>
            <a:ext cx="9067800" cy="5410200"/>
          </a:xfrm>
        </p:spPr>
        <p:txBody>
          <a:bodyPr>
            <a:normAutofit/>
          </a:bodyPr>
          <a:lstStyle/>
          <a:p>
            <a:pPr marL="182880" lvl="5" indent="0">
              <a:spcBef>
                <a:spcPts val="0"/>
              </a:spcBef>
              <a:buNone/>
            </a:pPr>
            <a:endParaRPr lang="en-US" sz="2400" dirty="0"/>
          </a:p>
          <a:p>
            <a:pPr marL="182880" lvl="5" indent="0">
              <a:spcBef>
                <a:spcPts val="0"/>
              </a:spcBef>
              <a:buNone/>
            </a:pPr>
            <a:endParaRPr lang="en-US" sz="2100" dirty="0"/>
          </a:p>
          <a:p>
            <a:pPr lvl="2"/>
            <a:endParaRPr lang="en-US" dirty="0"/>
          </a:p>
        </p:txBody>
      </p:sp>
      <p:sp>
        <p:nvSpPr>
          <p:cNvPr id="3" name="Rectangle 2"/>
          <p:cNvSpPr/>
          <p:nvPr/>
        </p:nvSpPr>
        <p:spPr>
          <a:xfrm>
            <a:off x="1676400" y="1447800"/>
            <a:ext cx="8915400" cy="4801314"/>
          </a:xfrm>
          <a:prstGeom prst="rect">
            <a:avLst/>
          </a:prstGeom>
        </p:spPr>
        <p:txBody>
          <a:bodyPr wrap="square" numCol="2">
            <a:spAutoFit/>
          </a:bodyPr>
          <a:lstStyle/>
          <a:p>
            <a:pPr marL="285750" indent="-285750">
              <a:buFont typeface="Arial" panose="020B0604020202020204" pitchFamily="34" charset="0"/>
              <a:buChar char="•"/>
            </a:pPr>
            <a:r>
              <a:rPr lang="en-US" dirty="0">
                <a:solidFill>
                  <a:srgbClr val="292934"/>
                </a:solidFill>
                <a:latin typeface="Arial"/>
              </a:rPr>
              <a:t>HIV/STD/STI Testing</a:t>
            </a:r>
          </a:p>
          <a:p>
            <a:pPr marL="285750" indent="-285750">
              <a:buFont typeface="Arial" panose="020B0604020202020204" pitchFamily="34" charset="0"/>
              <a:buChar char="•"/>
            </a:pPr>
            <a:r>
              <a:rPr lang="en-US" dirty="0">
                <a:solidFill>
                  <a:srgbClr val="292934"/>
                </a:solidFill>
                <a:latin typeface="Arial"/>
              </a:rPr>
              <a:t>Food Bank</a:t>
            </a:r>
          </a:p>
          <a:p>
            <a:pPr marL="285750" indent="-285750">
              <a:buFont typeface="Arial" panose="020B0604020202020204" pitchFamily="34" charset="0"/>
              <a:buChar char="•"/>
            </a:pPr>
            <a:r>
              <a:rPr lang="en-US" dirty="0">
                <a:solidFill>
                  <a:srgbClr val="292934"/>
                </a:solidFill>
                <a:latin typeface="Arial"/>
              </a:rPr>
              <a:t>Nutritional Supplements</a:t>
            </a:r>
          </a:p>
          <a:p>
            <a:pPr marL="285750" indent="-285750">
              <a:buFont typeface="Arial" panose="020B0604020202020204" pitchFamily="34" charset="0"/>
              <a:buChar char="•"/>
            </a:pPr>
            <a:r>
              <a:rPr lang="en-US" dirty="0">
                <a:solidFill>
                  <a:srgbClr val="292934"/>
                </a:solidFill>
                <a:latin typeface="Arial"/>
              </a:rPr>
              <a:t>Food Vouchers</a:t>
            </a:r>
          </a:p>
          <a:p>
            <a:pPr marL="285750" indent="-285750">
              <a:buFont typeface="Arial" panose="020B0604020202020204" pitchFamily="34" charset="0"/>
              <a:buChar char="•"/>
            </a:pPr>
            <a:r>
              <a:rPr lang="en-US" dirty="0">
                <a:solidFill>
                  <a:srgbClr val="292934"/>
                </a:solidFill>
                <a:latin typeface="Arial"/>
              </a:rPr>
              <a:t>Clothing Closet</a:t>
            </a:r>
          </a:p>
          <a:p>
            <a:pPr marL="285750" indent="-285750">
              <a:buFont typeface="Arial" panose="020B0604020202020204" pitchFamily="34" charset="0"/>
              <a:buChar char="•"/>
            </a:pPr>
            <a:r>
              <a:rPr lang="en-US" dirty="0">
                <a:solidFill>
                  <a:srgbClr val="292934"/>
                </a:solidFill>
                <a:latin typeface="Arial"/>
              </a:rPr>
              <a:t>Household Items</a:t>
            </a:r>
          </a:p>
          <a:p>
            <a:pPr marL="285750" indent="-285750">
              <a:buFont typeface="Arial" panose="020B0604020202020204" pitchFamily="34" charset="0"/>
              <a:buChar char="•"/>
            </a:pPr>
            <a:r>
              <a:rPr lang="en-US" dirty="0">
                <a:solidFill>
                  <a:srgbClr val="292934"/>
                </a:solidFill>
                <a:latin typeface="Arial"/>
              </a:rPr>
              <a:t>Transportation</a:t>
            </a:r>
          </a:p>
          <a:p>
            <a:pPr marL="285750" indent="-285750">
              <a:buFont typeface="Arial" panose="020B0604020202020204" pitchFamily="34" charset="0"/>
              <a:buChar char="•"/>
            </a:pPr>
            <a:r>
              <a:rPr lang="en-US" dirty="0">
                <a:solidFill>
                  <a:srgbClr val="292934"/>
                </a:solidFill>
                <a:latin typeface="Arial"/>
              </a:rPr>
              <a:t>Medication Assistance</a:t>
            </a:r>
          </a:p>
          <a:p>
            <a:pPr marL="285750" indent="-285750">
              <a:buFont typeface="Arial" panose="020B0604020202020204" pitchFamily="34" charset="0"/>
              <a:buChar char="•"/>
            </a:pPr>
            <a:r>
              <a:rPr lang="en-US" dirty="0">
                <a:solidFill>
                  <a:srgbClr val="292934"/>
                </a:solidFill>
                <a:latin typeface="Arial"/>
              </a:rPr>
              <a:t>Medical Supplies</a:t>
            </a:r>
          </a:p>
          <a:p>
            <a:pPr marL="285750" indent="-285750">
              <a:buFont typeface="Arial" panose="020B0604020202020204" pitchFamily="34" charset="0"/>
              <a:buChar char="•"/>
            </a:pPr>
            <a:r>
              <a:rPr lang="en-US" dirty="0">
                <a:solidFill>
                  <a:srgbClr val="292934"/>
                </a:solidFill>
                <a:latin typeface="Arial"/>
              </a:rPr>
              <a:t>GED Classes</a:t>
            </a:r>
          </a:p>
          <a:p>
            <a:pPr marL="285750" indent="-285750">
              <a:buFont typeface="Arial" panose="020B0604020202020204" pitchFamily="34" charset="0"/>
              <a:buChar char="•"/>
            </a:pPr>
            <a:r>
              <a:rPr lang="en-US" dirty="0">
                <a:solidFill>
                  <a:srgbClr val="292934"/>
                </a:solidFill>
                <a:latin typeface="Arial"/>
              </a:rPr>
              <a:t>Personal Hygiene Items</a:t>
            </a:r>
          </a:p>
          <a:p>
            <a:pPr marL="285750" indent="-285750">
              <a:buFont typeface="Arial" panose="020B0604020202020204" pitchFamily="34" charset="0"/>
              <a:buChar char="•"/>
            </a:pPr>
            <a:r>
              <a:rPr lang="en-US" dirty="0">
                <a:solidFill>
                  <a:srgbClr val="292934"/>
                </a:solidFill>
                <a:latin typeface="Arial"/>
              </a:rPr>
              <a:t>Case Management</a:t>
            </a:r>
          </a:p>
          <a:p>
            <a:pPr marL="285750" indent="-285750">
              <a:buFont typeface="Arial" panose="020B0604020202020204" pitchFamily="34" charset="0"/>
              <a:buChar char="•"/>
            </a:pPr>
            <a:r>
              <a:rPr lang="en-US" dirty="0">
                <a:solidFill>
                  <a:srgbClr val="292934"/>
                </a:solidFill>
                <a:latin typeface="Arial"/>
              </a:rPr>
              <a:t>Pet Food/Spay/Neuter</a:t>
            </a:r>
          </a:p>
          <a:p>
            <a:pPr marL="285750" indent="-285750">
              <a:buFont typeface="Arial" panose="020B0604020202020204" pitchFamily="34" charset="0"/>
              <a:buChar char="•"/>
            </a:pPr>
            <a:r>
              <a:rPr lang="en-US" dirty="0">
                <a:solidFill>
                  <a:srgbClr val="292934"/>
                </a:solidFill>
                <a:latin typeface="Arial"/>
              </a:rPr>
              <a:t>Community Events		   </a:t>
            </a:r>
          </a:p>
          <a:p>
            <a:endParaRPr lang="en-US" dirty="0">
              <a:solidFill>
                <a:srgbClr val="292934"/>
              </a:solidFill>
              <a:latin typeface="Arial"/>
            </a:endParaRPr>
          </a:p>
          <a:p>
            <a:pPr marL="285750" indent="-285750">
              <a:buFont typeface="Arial" panose="020B0604020202020204" pitchFamily="34" charset="0"/>
              <a:buChar char="•"/>
            </a:pPr>
            <a:endParaRPr lang="en-US" dirty="0">
              <a:solidFill>
                <a:srgbClr val="292934"/>
              </a:solidFill>
              <a:latin typeface="Arial"/>
            </a:endParaRPr>
          </a:p>
          <a:p>
            <a:pPr marL="285750" indent="-285750">
              <a:buFont typeface="Arial" panose="020B0604020202020204" pitchFamily="34" charset="0"/>
              <a:buChar char="•"/>
            </a:pPr>
            <a:endParaRPr lang="en-US" dirty="0">
              <a:solidFill>
                <a:srgbClr val="292934"/>
              </a:solidFill>
              <a:latin typeface="Arial"/>
            </a:endParaRPr>
          </a:p>
          <a:p>
            <a:pPr marL="285750" indent="-285750">
              <a:buFont typeface="Arial" panose="020B0604020202020204" pitchFamily="34" charset="0"/>
              <a:buChar char="•"/>
            </a:pPr>
            <a:r>
              <a:rPr lang="en-US" b="1" dirty="0">
                <a:solidFill>
                  <a:srgbClr val="292934"/>
                </a:solidFill>
                <a:latin typeface="Arial"/>
              </a:rPr>
              <a:t>*Legal Services*</a:t>
            </a:r>
          </a:p>
          <a:p>
            <a:pPr marL="285750" indent="-285750">
              <a:buFont typeface="Arial" panose="020B0604020202020204" pitchFamily="34" charset="0"/>
              <a:buChar char="•"/>
            </a:pPr>
            <a:r>
              <a:rPr lang="en-US" dirty="0">
                <a:solidFill>
                  <a:srgbClr val="292934"/>
                </a:solidFill>
                <a:latin typeface="Arial"/>
              </a:rPr>
              <a:t>Counseling</a:t>
            </a:r>
          </a:p>
          <a:p>
            <a:pPr marL="285750" indent="-285750">
              <a:buFont typeface="Arial" panose="020B0604020202020204" pitchFamily="34" charset="0"/>
              <a:buChar char="•"/>
            </a:pPr>
            <a:r>
              <a:rPr lang="en-US" dirty="0">
                <a:solidFill>
                  <a:srgbClr val="292934"/>
                </a:solidFill>
                <a:latin typeface="Arial"/>
              </a:rPr>
              <a:t>Support Groups</a:t>
            </a:r>
          </a:p>
          <a:p>
            <a:pPr marL="285750" indent="-285750">
              <a:buFont typeface="Arial" panose="020B0604020202020204" pitchFamily="34" charset="0"/>
              <a:buChar char="•"/>
            </a:pPr>
            <a:r>
              <a:rPr lang="en-US" dirty="0">
                <a:solidFill>
                  <a:srgbClr val="292934"/>
                </a:solidFill>
                <a:latin typeface="Arial"/>
              </a:rPr>
              <a:t>HIV Education and Prevention</a:t>
            </a:r>
          </a:p>
          <a:p>
            <a:pPr marL="285750" indent="-285750">
              <a:buFont typeface="Arial" panose="020B0604020202020204" pitchFamily="34" charset="0"/>
              <a:buChar char="•"/>
            </a:pPr>
            <a:r>
              <a:rPr lang="en-US" dirty="0" err="1">
                <a:solidFill>
                  <a:srgbClr val="292934"/>
                </a:solidFill>
                <a:latin typeface="Arial"/>
              </a:rPr>
              <a:t>Hep</a:t>
            </a:r>
            <a:r>
              <a:rPr lang="en-US" dirty="0">
                <a:solidFill>
                  <a:srgbClr val="292934"/>
                </a:solidFill>
                <a:latin typeface="Arial"/>
              </a:rPr>
              <a:t> C Outreach Testing</a:t>
            </a:r>
          </a:p>
          <a:p>
            <a:pPr marL="285750" indent="-285750">
              <a:buFont typeface="Arial" panose="020B0604020202020204" pitchFamily="34" charset="0"/>
              <a:buChar char="•"/>
            </a:pPr>
            <a:r>
              <a:rPr lang="en-US" dirty="0">
                <a:solidFill>
                  <a:srgbClr val="292934"/>
                </a:solidFill>
                <a:latin typeface="Arial"/>
              </a:rPr>
              <a:t>Couples Counseling and Testing</a:t>
            </a:r>
          </a:p>
          <a:p>
            <a:pPr marL="285750" indent="-285750">
              <a:buFont typeface="Arial" panose="020B0604020202020204" pitchFamily="34" charset="0"/>
              <a:buChar char="•"/>
            </a:pPr>
            <a:r>
              <a:rPr lang="en-US" dirty="0">
                <a:solidFill>
                  <a:srgbClr val="292934"/>
                </a:solidFill>
                <a:latin typeface="Arial"/>
              </a:rPr>
              <a:t>Patient Navigation for Newly Diagnosed</a:t>
            </a:r>
          </a:p>
          <a:p>
            <a:pPr marL="285750" indent="-285750">
              <a:buFont typeface="Arial" panose="020B0604020202020204" pitchFamily="34" charset="0"/>
              <a:buChar char="•"/>
            </a:pPr>
            <a:r>
              <a:rPr lang="en-US" dirty="0">
                <a:solidFill>
                  <a:srgbClr val="292934"/>
                </a:solidFill>
                <a:latin typeface="Arial"/>
              </a:rPr>
              <a:t>Youth Advisory Council</a:t>
            </a:r>
          </a:p>
          <a:p>
            <a:pPr marL="285750" indent="-285750">
              <a:buFont typeface="Arial" panose="020B0604020202020204" pitchFamily="34" charset="0"/>
              <a:buChar char="•"/>
            </a:pPr>
            <a:r>
              <a:rPr lang="en-US" dirty="0">
                <a:solidFill>
                  <a:srgbClr val="292934"/>
                </a:solidFill>
                <a:latin typeface="Arial"/>
              </a:rPr>
              <a:t>Junior Board</a:t>
            </a:r>
          </a:p>
          <a:p>
            <a:pPr marL="285750" indent="-285750">
              <a:buFont typeface="Arial" panose="020B0604020202020204" pitchFamily="34" charset="0"/>
              <a:buChar char="•"/>
            </a:pPr>
            <a:r>
              <a:rPr lang="en-US" dirty="0">
                <a:solidFill>
                  <a:srgbClr val="292934"/>
                </a:solidFill>
                <a:latin typeface="Arial"/>
              </a:rPr>
              <a:t>Brother to Brother</a:t>
            </a:r>
          </a:p>
          <a:p>
            <a:pPr marL="285750" indent="-285750">
              <a:buFont typeface="Arial" panose="020B0604020202020204" pitchFamily="34" charset="0"/>
              <a:buChar char="•"/>
            </a:pPr>
            <a:r>
              <a:rPr lang="en-US" dirty="0">
                <a:solidFill>
                  <a:srgbClr val="292934"/>
                </a:solidFill>
                <a:latin typeface="Arial"/>
              </a:rPr>
              <a:t>Birmingham Access to Care</a:t>
            </a:r>
          </a:p>
          <a:p>
            <a:pPr marL="285750" indent="-285750">
              <a:buFont typeface="Arial" panose="020B0604020202020204" pitchFamily="34" charset="0"/>
              <a:buChar char="•"/>
            </a:pPr>
            <a:r>
              <a:rPr lang="en-US" dirty="0">
                <a:solidFill>
                  <a:srgbClr val="292934"/>
                </a:solidFill>
                <a:latin typeface="Arial"/>
              </a:rPr>
              <a:t>Medical Support Services with UAB</a:t>
            </a:r>
          </a:p>
          <a:p>
            <a:pPr marL="285750" indent="-285750">
              <a:buFont typeface="Arial" panose="020B0604020202020204" pitchFamily="34" charset="0"/>
              <a:buChar char="•"/>
            </a:pPr>
            <a:r>
              <a:rPr lang="en-US" dirty="0">
                <a:solidFill>
                  <a:srgbClr val="292934"/>
                </a:solidFill>
                <a:latin typeface="Arial"/>
              </a:rPr>
              <a:t>Community Calendar</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5216374"/>
            <a:ext cx="3429000" cy="1558230"/>
          </a:xfrm>
          <a:prstGeom prst="rect">
            <a:avLst/>
          </a:prstGeom>
        </p:spPr>
      </p:pic>
    </p:spTree>
    <p:extLst>
      <p:ext uri="{BB962C8B-B14F-4D97-AF65-F5344CB8AC3E}">
        <p14:creationId xmlns:p14="http://schemas.microsoft.com/office/powerpoint/2010/main" val="3725303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8382000" cy="990600"/>
          </a:xfrm>
        </p:spPr>
        <p:txBody>
          <a:bodyPr>
            <a:noAutofit/>
          </a:bodyPr>
          <a:lstStyle/>
          <a:p>
            <a:endParaRPr lang="en-US" dirty="0"/>
          </a:p>
        </p:txBody>
      </p:sp>
      <p:sp>
        <p:nvSpPr>
          <p:cNvPr id="5" name="Content Placeholder 4"/>
          <p:cNvSpPr>
            <a:spLocks noGrp="1"/>
          </p:cNvSpPr>
          <p:nvPr>
            <p:ph idx="1"/>
          </p:nvPr>
        </p:nvSpPr>
        <p:spPr>
          <a:xfrm>
            <a:off x="1828800" y="1828800"/>
            <a:ext cx="8153400" cy="5029200"/>
          </a:xfrm>
        </p:spPr>
        <p:txBody>
          <a:bodyPr>
            <a:normAutofit/>
          </a:bodyPr>
          <a:lstStyle/>
          <a:p>
            <a:pPr marL="182880" lvl="5" indent="0">
              <a:spcBef>
                <a:spcPts val="0"/>
              </a:spcBef>
              <a:buNone/>
            </a:pPr>
            <a:endParaRPr lang="en-US" sz="2400" dirty="0"/>
          </a:p>
          <a:p>
            <a:pPr marL="182880" lvl="5" indent="0">
              <a:spcBef>
                <a:spcPts val="0"/>
              </a:spcBef>
              <a:buNone/>
            </a:pPr>
            <a:endParaRPr lang="en-US" sz="2100" dirty="0"/>
          </a:p>
          <a:p>
            <a:pPr lvl="2"/>
            <a:endParaRPr lang="en-US" dirty="0"/>
          </a:p>
        </p:txBody>
      </p:sp>
      <p:pic>
        <p:nvPicPr>
          <p:cNvPr id="1027" name="Picture 3" descr="C:\Users\stever\AppData\Local\Microsoft\Windows\Temporary Internet Files\Content.Outlook\SHUPYA3X\Copy of Copy of Copy of Copy of No gender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499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8382000" cy="990600"/>
          </a:xfrm>
        </p:spPr>
        <p:txBody>
          <a:bodyPr>
            <a:noAutofit/>
          </a:bodyPr>
          <a:lstStyle/>
          <a:p>
            <a:r>
              <a:rPr lang="en-US" dirty="0"/>
              <a:t>Grant Partnerships to Expand Access</a:t>
            </a:r>
          </a:p>
        </p:txBody>
      </p:sp>
      <p:sp>
        <p:nvSpPr>
          <p:cNvPr id="5" name="Content Placeholder 4"/>
          <p:cNvSpPr>
            <a:spLocks noGrp="1"/>
          </p:cNvSpPr>
          <p:nvPr>
            <p:ph idx="1"/>
          </p:nvPr>
        </p:nvSpPr>
        <p:spPr>
          <a:xfrm>
            <a:off x="1524000" y="1447800"/>
            <a:ext cx="9067800" cy="5410200"/>
          </a:xfrm>
        </p:spPr>
        <p:txBody>
          <a:bodyPr>
            <a:normAutofit/>
          </a:bodyPr>
          <a:lstStyle/>
          <a:p>
            <a:pPr marL="182880" lvl="5" indent="0">
              <a:spcBef>
                <a:spcPts val="0"/>
              </a:spcBef>
              <a:buNone/>
            </a:pPr>
            <a:r>
              <a:rPr lang="en-US" sz="2100" b="1" dirty="0"/>
              <a:t>Birmingham AIDS Outreach (BAO)</a:t>
            </a:r>
            <a:r>
              <a:rPr lang="en-US" sz="2100" dirty="0"/>
              <a:t>, Birmingham </a:t>
            </a:r>
          </a:p>
          <a:p>
            <a:pPr marL="182880" lvl="5" indent="0">
              <a:spcBef>
                <a:spcPts val="0"/>
              </a:spcBef>
              <a:buNone/>
            </a:pPr>
            <a:r>
              <a:rPr lang="en-US" sz="2400" dirty="0">
                <a:hlinkClick r:id="rId2"/>
              </a:rPr>
              <a:t>https://www.birminghamaidsoutreach.org/</a:t>
            </a:r>
            <a:endParaRPr lang="en-US" sz="2400" dirty="0"/>
          </a:p>
          <a:p>
            <a:pPr marL="182880" lvl="5" indent="0">
              <a:spcBef>
                <a:spcPts val="0"/>
              </a:spcBef>
              <a:buNone/>
            </a:pPr>
            <a:endParaRPr lang="en-US" sz="2400" dirty="0"/>
          </a:p>
          <a:p>
            <a:pPr marL="182880" lvl="5" indent="0">
              <a:spcBef>
                <a:spcPts val="0"/>
              </a:spcBef>
              <a:buNone/>
            </a:pPr>
            <a:r>
              <a:rPr lang="en-US" sz="2100" b="1" dirty="0"/>
              <a:t>Medical Advocacy and Outreach (MAO)</a:t>
            </a:r>
            <a:r>
              <a:rPr lang="en-US" sz="2100" dirty="0"/>
              <a:t>, Montgomery</a:t>
            </a:r>
          </a:p>
          <a:p>
            <a:pPr marL="182880" lvl="5" indent="0">
              <a:spcBef>
                <a:spcPts val="0"/>
              </a:spcBef>
              <a:buNone/>
            </a:pPr>
            <a:r>
              <a:rPr lang="en-US" sz="2400" dirty="0">
                <a:hlinkClick r:id="rId3"/>
              </a:rPr>
              <a:t>http://maoi.org/</a:t>
            </a:r>
            <a:endParaRPr lang="en-US" sz="2400" dirty="0"/>
          </a:p>
          <a:p>
            <a:pPr marL="182880" lvl="5" indent="0">
              <a:spcBef>
                <a:spcPts val="0"/>
              </a:spcBef>
              <a:buNone/>
            </a:pPr>
            <a:endParaRPr lang="en-US" sz="2400" dirty="0"/>
          </a:p>
          <a:p>
            <a:pPr marL="182880" lvl="5" indent="0">
              <a:spcBef>
                <a:spcPts val="0"/>
              </a:spcBef>
              <a:buNone/>
            </a:pPr>
            <a:r>
              <a:rPr lang="en-US" sz="2100" b="1" dirty="0"/>
              <a:t>MAO Telehealth Resource Center</a:t>
            </a:r>
            <a:r>
              <a:rPr lang="en-US" sz="2100" dirty="0"/>
              <a:t>, Montgomery</a:t>
            </a:r>
          </a:p>
          <a:p>
            <a:pPr marL="182880" lvl="5" indent="0">
              <a:spcBef>
                <a:spcPts val="0"/>
              </a:spcBef>
              <a:buNone/>
            </a:pPr>
            <a:r>
              <a:rPr lang="en-US" sz="2100" dirty="0">
                <a:hlinkClick r:id="rId4"/>
              </a:rPr>
              <a:t>http://maoi.org/get-connected/telehealth-resource-center/</a:t>
            </a:r>
            <a:endParaRPr lang="en-US" sz="2100" dirty="0"/>
          </a:p>
          <a:p>
            <a:pPr marL="182880" lvl="5" indent="0">
              <a:spcBef>
                <a:spcPts val="0"/>
              </a:spcBef>
              <a:buNone/>
            </a:pPr>
            <a:endParaRPr lang="en-US" sz="2400" dirty="0"/>
          </a:p>
          <a:p>
            <a:pPr marL="182880" lvl="5" indent="0">
              <a:spcBef>
                <a:spcPts val="0"/>
              </a:spcBef>
              <a:buNone/>
            </a:pPr>
            <a:r>
              <a:rPr lang="en-US" sz="2400" b="1" u="sng" dirty="0"/>
              <a:t>Financial Support</a:t>
            </a:r>
          </a:p>
          <a:p>
            <a:pPr marL="182880" lvl="5" indent="0">
              <a:spcBef>
                <a:spcPts val="0"/>
              </a:spcBef>
              <a:buNone/>
            </a:pPr>
            <a:r>
              <a:rPr lang="en-US" sz="2100" b="1" dirty="0"/>
              <a:t>AIDS United </a:t>
            </a:r>
            <a:r>
              <a:rPr lang="en-US" sz="2100" dirty="0">
                <a:hlinkClick r:id="rId5"/>
              </a:rPr>
              <a:t>https://www.aidsunited.org/</a:t>
            </a:r>
            <a:endParaRPr lang="en-US" sz="2100" b="1" dirty="0"/>
          </a:p>
          <a:p>
            <a:pPr marL="182880" lvl="5" indent="0">
              <a:spcBef>
                <a:spcPts val="0"/>
              </a:spcBef>
              <a:buNone/>
            </a:pPr>
            <a:endParaRPr lang="en-US" sz="2100" dirty="0"/>
          </a:p>
          <a:p>
            <a:pPr marL="182880" lvl="5" indent="0">
              <a:spcBef>
                <a:spcPts val="0"/>
              </a:spcBef>
              <a:buNone/>
            </a:pPr>
            <a:r>
              <a:rPr lang="en-US" sz="2100" b="1" dirty="0"/>
              <a:t>Elton John AIDS Foundation </a:t>
            </a:r>
            <a:r>
              <a:rPr lang="en-US" sz="2100" dirty="0">
                <a:hlinkClick r:id="rId6"/>
              </a:rPr>
              <a:t>http://ejaf.org/</a:t>
            </a:r>
            <a:endParaRPr lang="en-US" sz="2100" b="1" dirty="0"/>
          </a:p>
          <a:p>
            <a:pPr marL="182880" lvl="5" indent="0">
              <a:spcBef>
                <a:spcPts val="0"/>
              </a:spcBef>
              <a:buNone/>
            </a:pPr>
            <a:endParaRPr lang="en-US" sz="2100" dirty="0"/>
          </a:p>
          <a:p>
            <a:pPr marL="182880" lvl="5" indent="0">
              <a:spcBef>
                <a:spcPts val="0"/>
              </a:spcBef>
              <a:buNone/>
            </a:pPr>
            <a:r>
              <a:rPr lang="en-US" sz="2100" b="1" dirty="0"/>
              <a:t>AL Civil Justice Foundation </a:t>
            </a:r>
            <a:r>
              <a:rPr lang="en-US" sz="2100" dirty="0">
                <a:hlinkClick r:id="rId7"/>
              </a:rPr>
              <a:t>http://www.acjf.org/</a:t>
            </a:r>
            <a:endParaRPr lang="en-US" sz="2100" b="1" dirty="0"/>
          </a:p>
          <a:p>
            <a:pPr marL="182880" lvl="5" indent="0">
              <a:spcBef>
                <a:spcPts val="0"/>
              </a:spcBef>
              <a:buNone/>
            </a:pPr>
            <a:endParaRPr lang="en-US" sz="2400" dirty="0"/>
          </a:p>
          <a:p>
            <a:pPr marL="182880" lvl="5" indent="0">
              <a:spcBef>
                <a:spcPts val="0"/>
              </a:spcBef>
              <a:buNone/>
            </a:pPr>
            <a:endParaRPr lang="en-US" sz="2100" dirty="0"/>
          </a:p>
          <a:p>
            <a:pPr lvl="2"/>
            <a:endParaRPr lang="en-US" dirty="0"/>
          </a:p>
        </p:txBody>
      </p:sp>
      <p:pic>
        <p:nvPicPr>
          <p:cNvPr id="2050" name="Picture 2" descr="F:\Blackburn.Institute\MAO.logo.fu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8199" y="2362200"/>
            <a:ext cx="21336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4290" y="1432820"/>
            <a:ext cx="2460348" cy="700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94465" y="3429000"/>
            <a:ext cx="1166883"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stever\Desktop\AU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54628" y="4572000"/>
            <a:ext cx="1306720" cy="6349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Blackburn.Institute\EJ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5004" y="5377645"/>
            <a:ext cx="1755580" cy="6759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Blackburn.Institute\logo_head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71185" y="6053615"/>
            <a:ext cx="1995215" cy="82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254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76382"/>
            <a:ext cx="8382000" cy="990600"/>
          </a:xfrm>
        </p:spPr>
        <p:txBody>
          <a:bodyPr>
            <a:noAutofit/>
          </a:bodyPr>
          <a:lstStyle/>
          <a:p>
            <a:r>
              <a:rPr lang="en-US" dirty="0"/>
              <a:t>BAO Pro Bono Legal Services</a:t>
            </a:r>
          </a:p>
        </p:txBody>
      </p:sp>
      <p:sp>
        <p:nvSpPr>
          <p:cNvPr id="5" name="Content Placeholder 4"/>
          <p:cNvSpPr>
            <a:spLocks noGrp="1"/>
          </p:cNvSpPr>
          <p:nvPr>
            <p:ph idx="1"/>
          </p:nvPr>
        </p:nvSpPr>
        <p:spPr>
          <a:xfrm>
            <a:off x="1524000" y="1447800"/>
            <a:ext cx="9067800" cy="5410200"/>
          </a:xfrm>
        </p:spPr>
        <p:txBody>
          <a:bodyPr>
            <a:normAutofit/>
          </a:bodyPr>
          <a:lstStyle/>
          <a:p>
            <a:pPr marL="182880" lvl="5" indent="0">
              <a:spcBef>
                <a:spcPts val="0"/>
              </a:spcBef>
              <a:buNone/>
            </a:pPr>
            <a:endParaRPr lang="en-US" sz="2400" dirty="0"/>
          </a:p>
          <a:p>
            <a:pPr marL="182880" lvl="5" indent="0">
              <a:spcBef>
                <a:spcPts val="0"/>
              </a:spcBef>
              <a:buNone/>
            </a:pPr>
            <a:endParaRPr lang="en-US" sz="2100" dirty="0"/>
          </a:p>
          <a:p>
            <a:pPr lvl="2"/>
            <a:endParaRPr lang="en-US" dirty="0"/>
          </a:p>
        </p:txBody>
      </p:sp>
      <p:sp>
        <p:nvSpPr>
          <p:cNvPr id="4" name="Rectangle 3"/>
          <p:cNvSpPr/>
          <p:nvPr/>
        </p:nvSpPr>
        <p:spPr>
          <a:xfrm>
            <a:off x="1874982" y="1168759"/>
            <a:ext cx="8610600" cy="5712333"/>
          </a:xfrm>
          <a:prstGeom prst="rect">
            <a:avLst/>
          </a:prstGeom>
        </p:spPr>
        <p:txBody>
          <a:bodyPr wrap="square">
            <a:spAutoFit/>
          </a:bodyPr>
          <a:lstStyle/>
          <a:p>
            <a:pPr marL="182880" indent="-182880">
              <a:spcBef>
                <a:spcPct val="20000"/>
              </a:spcBef>
              <a:buClr>
                <a:srgbClr val="93A299"/>
              </a:buClr>
              <a:buSzPct val="85000"/>
              <a:buFont typeface="Arial" pitchFamily="34" charset="0"/>
              <a:buChar char="•"/>
              <a:defRPr/>
            </a:pPr>
            <a:r>
              <a:rPr lang="en-US" altLang="en-US" sz="2200" kern="0" dirty="0">
                <a:solidFill>
                  <a:srgbClr val="292934"/>
                </a:solidFill>
                <a:latin typeface="Arial"/>
              </a:rPr>
              <a:t>Public Benefits Planning (Social Security disability, food stamps, other public assistance programs)</a:t>
            </a:r>
          </a:p>
          <a:p>
            <a:pPr marL="182880" indent="-182880">
              <a:spcBef>
                <a:spcPct val="20000"/>
              </a:spcBef>
              <a:buClr>
                <a:srgbClr val="93A299"/>
              </a:buClr>
              <a:buSzPct val="85000"/>
              <a:buFont typeface="Arial" pitchFamily="34" charset="0"/>
              <a:buChar char="•"/>
              <a:defRPr/>
            </a:pPr>
            <a:r>
              <a:rPr lang="en-US" altLang="en-US" sz="2200" kern="0" dirty="0">
                <a:solidFill>
                  <a:srgbClr val="292934"/>
                </a:solidFill>
                <a:latin typeface="Arial"/>
              </a:rPr>
              <a:t>Lesbian-Gay-Bisexual-Transgender-Queer+ (LGBTQ+) rights</a:t>
            </a:r>
          </a:p>
          <a:p>
            <a:pPr marL="182880" indent="-182880">
              <a:spcBef>
                <a:spcPct val="20000"/>
              </a:spcBef>
              <a:buClr>
                <a:srgbClr val="93A299"/>
              </a:buClr>
              <a:buSzPct val="85000"/>
              <a:buFont typeface="Arial" pitchFamily="34" charset="0"/>
              <a:buChar char="•"/>
              <a:defRPr/>
            </a:pPr>
            <a:r>
              <a:rPr lang="en-US" altLang="en-US" sz="2200" kern="0" dirty="0">
                <a:solidFill>
                  <a:srgbClr val="292934"/>
                </a:solidFill>
                <a:latin typeface="Arial"/>
              </a:rPr>
              <a:t>Discrimination (employment, housing, insurance)</a:t>
            </a:r>
          </a:p>
          <a:p>
            <a:pPr marL="182880" indent="-182880">
              <a:spcBef>
                <a:spcPct val="20000"/>
              </a:spcBef>
              <a:buClr>
                <a:srgbClr val="93A299"/>
              </a:buClr>
              <a:buSzPct val="85000"/>
              <a:buFont typeface="Arial" pitchFamily="34" charset="0"/>
              <a:buChar char="•"/>
              <a:defRPr/>
            </a:pPr>
            <a:r>
              <a:rPr lang="en-US" altLang="en-US" sz="2200" kern="0" dirty="0">
                <a:solidFill>
                  <a:srgbClr val="292934"/>
                </a:solidFill>
                <a:latin typeface="Arial"/>
              </a:rPr>
              <a:t>Future/Estate Planning (Last Will and Testament, powers of attorney, advance directive for health care)</a:t>
            </a:r>
          </a:p>
          <a:p>
            <a:pPr marL="182880" indent="-182880">
              <a:spcBef>
                <a:spcPct val="20000"/>
              </a:spcBef>
              <a:buClr>
                <a:srgbClr val="93A299"/>
              </a:buClr>
              <a:buSzPct val="85000"/>
              <a:buFont typeface="Arial" pitchFamily="34" charset="0"/>
              <a:buChar char="•"/>
              <a:defRPr/>
            </a:pPr>
            <a:r>
              <a:rPr lang="en-US" altLang="en-US" sz="2200" kern="0" dirty="0">
                <a:solidFill>
                  <a:srgbClr val="292934"/>
                </a:solidFill>
                <a:latin typeface="Arial"/>
              </a:rPr>
              <a:t>Probate Law (probate estate issues, name changes, gender marker changes, restoration of voter rights, guardianships and conservatorships)</a:t>
            </a:r>
          </a:p>
          <a:p>
            <a:pPr marL="182880" indent="-182880">
              <a:spcBef>
                <a:spcPct val="20000"/>
              </a:spcBef>
              <a:buClr>
                <a:srgbClr val="93A299"/>
              </a:buClr>
              <a:buSzPct val="85000"/>
              <a:buFont typeface="Arial" pitchFamily="34" charset="0"/>
              <a:buChar char="•"/>
              <a:defRPr/>
            </a:pPr>
            <a:r>
              <a:rPr lang="en-US" altLang="en-US" sz="2200" kern="0" dirty="0">
                <a:solidFill>
                  <a:srgbClr val="292934"/>
                </a:solidFill>
                <a:latin typeface="Arial"/>
              </a:rPr>
              <a:t>Breaches of Privacy and Confidentiality</a:t>
            </a:r>
          </a:p>
          <a:p>
            <a:pPr marL="182880" indent="-182880">
              <a:spcBef>
                <a:spcPct val="20000"/>
              </a:spcBef>
              <a:buClr>
                <a:srgbClr val="93A299"/>
              </a:buClr>
              <a:buSzPct val="85000"/>
              <a:buFont typeface="Arial" pitchFamily="34" charset="0"/>
              <a:buChar char="•"/>
              <a:defRPr/>
            </a:pPr>
            <a:r>
              <a:rPr lang="en-US" altLang="en-US" sz="2200" kern="0" dirty="0">
                <a:solidFill>
                  <a:srgbClr val="292934"/>
                </a:solidFill>
                <a:latin typeface="Arial"/>
              </a:rPr>
              <a:t>Consumer Law Issues (debt collection, financial exploitation, identity theft, etc.)</a:t>
            </a:r>
          </a:p>
          <a:p>
            <a:pPr marL="182880" indent="-182880">
              <a:spcBef>
                <a:spcPct val="20000"/>
              </a:spcBef>
              <a:buClr>
                <a:srgbClr val="93A299"/>
              </a:buClr>
              <a:buSzPct val="85000"/>
              <a:buFont typeface="Arial" pitchFamily="34" charset="0"/>
              <a:buChar char="•"/>
              <a:defRPr/>
            </a:pPr>
            <a:r>
              <a:rPr lang="en-US" altLang="en-US" sz="2200" kern="0" dirty="0">
                <a:solidFill>
                  <a:srgbClr val="292934"/>
                </a:solidFill>
                <a:latin typeface="Arial"/>
              </a:rPr>
              <a:t>Family Law/Domestic Relations </a:t>
            </a:r>
          </a:p>
          <a:p>
            <a:pPr marL="182880" indent="-182880">
              <a:spcBef>
                <a:spcPct val="20000"/>
              </a:spcBef>
              <a:buClr>
                <a:srgbClr val="93A299"/>
              </a:buClr>
              <a:buSzPct val="85000"/>
              <a:buFont typeface="Arial" pitchFamily="34" charset="0"/>
              <a:buChar char="•"/>
              <a:defRPr/>
            </a:pPr>
            <a:r>
              <a:rPr lang="en-US" altLang="en-US" sz="2200" kern="0" dirty="0">
                <a:solidFill>
                  <a:srgbClr val="292934"/>
                </a:solidFill>
                <a:latin typeface="Arial"/>
              </a:rPr>
              <a:t>Prisoner’s Rights and Criminal Justice Issues pertaining to LGBTQ+ or HIV status</a:t>
            </a:r>
          </a:p>
        </p:txBody>
      </p:sp>
    </p:spTree>
    <p:extLst>
      <p:ext uri="{BB962C8B-B14F-4D97-AF65-F5344CB8AC3E}">
        <p14:creationId xmlns:p14="http://schemas.microsoft.com/office/powerpoint/2010/main" val="333051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32268" y="1201717"/>
            <a:ext cx="7526338" cy="2971051"/>
          </a:xfrm>
        </p:spPr>
        <p:txBody>
          <a:bodyPr>
            <a:normAutofit/>
          </a:bodyPr>
          <a:lstStyle/>
          <a:p>
            <a:r>
              <a:rPr lang="en-US" sz="4400" dirty="0"/>
              <a:t>Expanding Access to Civil Legal Services for Rural and </a:t>
            </a:r>
            <a:br>
              <a:rPr lang="en-US" sz="4400" dirty="0"/>
            </a:br>
            <a:r>
              <a:rPr lang="en-US" sz="4400" dirty="0"/>
              <a:t>Under-Served Populations </a:t>
            </a:r>
            <a:br>
              <a:rPr lang="en-US" sz="4400" dirty="0"/>
            </a:br>
            <a:r>
              <a:rPr lang="en-US" sz="4400" dirty="0"/>
              <a:t>in Alabama</a:t>
            </a:r>
          </a:p>
        </p:txBody>
      </p:sp>
      <p:sp>
        <p:nvSpPr>
          <p:cNvPr id="5" name="Subtitle 4"/>
          <p:cNvSpPr>
            <a:spLocks noGrp="1"/>
          </p:cNvSpPr>
          <p:nvPr>
            <p:ph type="subTitle" idx="1"/>
          </p:nvPr>
        </p:nvSpPr>
        <p:spPr>
          <a:xfrm>
            <a:off x="1831975" y="4929006"/>
            <a:ext cx="8368390" cy="1121224"/>
          </a:xfrm>
        </p:spPr>
        <p:txBody>
          <a:bodyPr>
            <a:noAutofit/>
          </a:bodyPr>
          <a:lstStyle/>
          <a:p>
            <a:pPr algn="r"/>
            <a:r>
              <a:rPr lang="en-US" dirty="0"/>
              <a:t>Blackburn Institute Annual Symposium</a:t>
            </a:r>
          </a:p>
          <a:p>
            <a:pPr algn="r"/>
            <a:r>
              <a:rPr lang="en-US" dirty="0"/>
              <a:t>August 24, 2019 </a:t>
            </a:r>
          </a:p>
        </p:txBody>
      </p:sp>
      <p:sp>
        <p:nvSpPr>
          <p:cNvPr id="2" name="TextBox 1"/>
          <p:cNvSpPr txBox="1"/>
          <p:nvPr/>
        </p:nvSpPr>
        <p:spPr>
          <a:xfrm>
            <a:off x="2432268" y="1016195"/>
            <a:ext cx="6675181" cy="830997"/>
          </a:xfrm>
          <a:prstGeom prst="rect">
            <a:avLst/>
          </a:prstGeom>
          <a:noFill/>
        </p:spPr>
        <p:txBody>
          <a:bodyPr wrap="square" rtlCol="0">
            <a:spAutoFit/>
          </a:bodyPr>
          <a:lstStyle/>
          <a:p>
            <a:r>
              <a:rPr lang="en-US" sz="4800" b="1" spc="-50" dirty="0">
                <a:solidFill>
                  <a:srgbClr val="000000">
                    <a:lumMod val="85000"/>
                    <a:lumOff val="15000"/>
                  </a:srgbClr>
                </a:solidFill>
                <a:latin typeface="Calibri Light" panose="020F0302020204030204"/>
              </a:rPr>
              <a:t>Access to Justice:</a:t>
            </a:r>
          </a:p>
        </p:txBody>
      </p:sp>
      <p:sp>
        <p:nvSpPr>
          <p:cNvPr id="7" name="AutoShape 4" descr="Image result for university of alabama blackburn institut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a:endParaRPr>
          </a:p>
        </p:txBody>
      </p:sp>
      <p:pic>
        <p:nvPicPr>
          <p:cNvPr id="1034" name="Picture 10" descr="https://strategiccommunications.ua.edu/img/logos/A_Square_Logo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6753" y="4782671"/>
            <a:ext cx="1353431" cy="135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241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8732982" cy="990600"/>
          </a:xfrm>
        </p:spPr>
        <p:txBody>
          <a:bodyPr>
            <a:noAutofit/>
          </a:bodyPr>
          <a:lstStyle/>
          <a:p>
            <a:r>
              <a:rPr lang="en-US" sz="3400" dirty="0"/>
              <a:t>MAO’s Alabama e-Health Program: Transcending Barriers of Rural Healthcare</a:t>
            </a:r>
            <a:br>
              <a:rPr lang="en-US" dirty="0"/>
            </a:br>
            <a:endParaRPr lang="en-US" dirty="0"/>
          </a:p>
        </p:txBody>
      </p:sp>
      <p:sp>
        <p:nvSpPr>
          <p:cNvPr id="5" name="Content Placeholder 4"/>
          <p:cNvSpPr>
            <a:spLocks noGrp="1"/>
          </p:cNvSpPr>
          <p:nvPr>
            <p:ph idx="1"/>
          </p:nvPr>
        </p:nvSpPr>
        <p:spPr>
          <a:xfrm>
            <a:off x="1524000" y="1447800"/>
            <a:ext cx="9067800" cy="5410200"/>
          </a:xfrm>
        </p:spPr>
        <p:txBody>
          <a:bodyPr>
            <a:normAutofit/>
          </a:bodyPr>
          <a:lstStyle/>
          <a:p>
            <a:pPr marL="182880" lvl="5" indent="0">
              <a:spcBef>
                <a:spcPts val="0"/>
              </a:spcBef>
              <a:buNone/>
            </a:pPr>
            <a:endParaRPr lang="en-US" sz="2400" dirty="0"/>
          </a:p>
          <a:p>
            <a:pPr marL="182880" lvl="5" indent="0">
              <a:spcBef>
                <a:spcPts val="0"/>
              </a:spcBef>
              <a:buNone/>
            </a:pPr>
            <a:endParaRPr lang="en-US" sz="2100" dirty="0"/>
          </a:p>
          <a:p>
            <a:pPr lvl="2"/>
            <a:endParaRPr lang="en-US" dirty="0"/>
          </a:p>
        </p:txBody>
      </p:sp>
      <p:sp>
        <p:nvSpPr>
          <p:cNvPr id="3" name="Rectangle 2"/>
          <p:cNvSpPr/>
          <p:nvPr/>
        </p:nvSpPr>
        <p:spPr>
          <a:xfrm>
            <a:off x="1600200" y="1600202"/>
            <a:ext cx="8915400" cy="5078313"/>
          </a:xfrm>
          <a:prstGeom prst="rect">
            <a:avLst/>
          </a:prstGeom>
        </p:spPr>
        <p:txBody>
          <a:bodyPr wrap="square">
            <a:spAutoFit/>
          </a:bodyPr>
          <a:lstStyle/>
          <a:p>
            <a:r>
              <a:rPr lang="en-US" dirty="0">
                <a:solidFill>
                  <a:srgbClr val="292934"/>
                </a:solidFill>
                <a:latin typeface="Arial"/>
              </a:rPr>
              <a:t>MAO operates a state-of-the-art telemedicine network consisting of two full-service provider locations in </a:t>
            </a:r>
            <a:r>
              <a:rPr lang="en-US" b="1" dirty="0">
                <a:solidFill>
                  <a:srgbClr val="292934"/>
                </a:solidFill>
                <a:latin typeface="Arial"/>
              </a:rPr>
              <a:t>Montgomery</a:t>
            </a:r>
            <a:r>
              <a:rPr lang="en-US" dirty="0">
                <a:solidFill>
                  <a:srgbClr val="292934"/>
                </a:solidFill>
                <a:latin typeface="Arial"/>
              </a:rPr>
              <a:t> and </a:t>
            </a:r>
            <a:r>
              <a:rPr lang="en-US" b="1" dirty="0">
                <a:solidFill>
                  <a:srgbClr val="292934"/>
                </a:solidFill>
                <a:latin typeface="Arial"/>
              </a:rPr>
              <a:t>Dothan</a:t>
            </a:r>
            <a:r>
              <a:rPr lang="en-US" dirty="0">
                <a:solidFill>
                  <a:srgbClr val="292934"/>
                </a:solidFill>
                <a:latin typeface="Arial"/>
              </a:rPr>
              <a:t>, a third in development, and 10 rural patient satellite clinics that represent MAO’s Alabama e-Health Initiative. Patients benefit from direct care as well as counseling and social service assistance via Alabama e-Health.</a:t>
            </a:r>
          </a:p>
          <a:p>
            <a:pPr algn="ctr"/>
            <a:r>
              <a:rPr lang="en-US" b="1" dirty="0">
                <a:solidFill>
                  <a:srgbClr val="111111"/>
                </a:solidFill>
                <a:latin typeface="-apple-system"/>
              </a:rPr>
              <a:t>Alabama e-Health Satellite Clinics:</a:t>
            </a:r>
            <a:endParaRPr lang="en-US" dirty="0">
              <a:solidFill>
                <a:srgbClr val="111111"/>
              </a:solidFill>
              <a:latin typeface="-apple-system"/>
            </a:endParaRPr>
          </a:p>
          <a:p>
            <a:pPr algn="ctr"/>
            <a:r>
              <a:rPr lang="en-US" dirty="0">
                <a:solidFill>
                  <a:srgbClr val="111111"/>
                </a:solidFill>
                <a:latin typeface="-apple-system"/>
              </a:rPr>
              <a:t>Barbour County – </a:t>
            </a:r>
            <a:r>
              <a:rPr lang="en-US" i="1" dirty="0">
                <a:solidFill>
                  <a:srgbClr val="111111"/>
                </a:solidFill>
                <a:latin typeface="-apple-system"/>
              </a:rPr>
              <a:t>Clayton</a:t>
            </a:r>
            <a:endParaRPr lang="en-US" dirty="0">
              <a:solidFill>
                <a:srgbClr val="111111"/>
              </a:solidFill>
              <a:latin typeface="-apple-system"/>
            </a:endParaRPr>
          </a:p>
          <a:p>
            <a:pPr algn="ctr"/>
            <a:r>
              <a:rPr lang="en-US" dirty="0">
                <a:solidFill>
                  <a:srgbClr val="111111"/>
                </a:solidFill>
                <a:latin typeface="-apple-system"/>
              </a:rPr>
              <a:t>Escambia County – </a:t>
            </a:r>
            <a:r>
              <a:rPr lang="en-US" i="1" dirty="0">
                <a:solidFill>
                  <a:srgbClr val="111111"/>
                </a:solidFill>
                <a:latin typeface="-apple-system"/>
              </a:rPr>
              <a:t>Brewton</a:t>
            </a:r>
            <a:endParaRPr lang="en-US" dirty="0">
              <a:solidFill>
                <a:srgbClr val="111111"/>
              </a:solidFill>
              <a:latin typeface="-apple-system"/>
            </a:endParaRPr>
          </a:p>
          <a:p>
            <a:pPr algn="ctr"/>
            <a:r>
              <a:rPr lang="en-US" dirty="0">
                <a:solidFill>
                  <a:srgbClr val="111111"/>
                </a:solidFill>
                <a:latin typeface="-apple-system"/>
              </a:rPr>
              <a:t>Conecuh County – </a:t>
            </a:r>
            <a:r>
              <a:rPr lang="en-US" i="1" dirty="0">
                <a:solidFill>
                  <a:srgbClr val="111111"/>
                </a:solidFill>
                <a:latin typeface="-apple-system"/>
              </a:rPr>
              <a:t>Evergreen</a:t>
            </a:r>
            <a:endParaRPr lang="en-US" dirty="0">
              <a:solidFill>
                <a:srgbClr val="111111"/>
              </a:solidFill>
              <a:latin typeface="-apple-system"/>
            </a:endParaRPr>
          </a:p>
          <a:p>
            <a:pPr algn="ctr"/>
            <a:r>
              <a:rPr lang="en-US" dirty="0">
                <a:solidFill>
                  <a:srgbClr val="111111"/>
                </a:solidFill>
                <a:latin typeface="-apple-system"/>
              </a:rPr>
              <a:t>Covington County – </a:t>
            </a:r>
            <a:r>
              <a:rPr lang="en-US" i="1" dirty="0">
                <a:solidFill>
                  <a:srgbClr val="111111"/>
                </a:solidFill>
                <a:latin typeface="-apple-system"/>
              </a:rPr>
              <a:t>Andalusia</a:t>
            </a:r>
            <a:endParaRPr lang="en-US" dirty="0">
              <a:solidFill>
                <a:srgbClr val="111111"/>
              </a:solidFill>
              <a:latin typeface="-apple-system"/>
            </a:endParaRPr>
          </a:p>
          <a:p>
            <a:pPr algn="ctr"/>
            <a:r>
              <a:rPr lang="en-US" dirty="0">
                <a:solidFill>
                  <a:srgbClr val="111111"/>
                </a:solidFill>
                <a:latin typeface="-apple-system"/>
              </a:rPr>
              <a:t>Henry County – </a:t>
            </a:r>
            <a:r>
              <a:rPr lang="en-US" i="1" dirty="0">
                <a:solidFill>
                  <a:srgbClr val="111111"/>
                </a:solidFill>
                <a:latin typeface="-apple-system"/>
              </a:rPr>
              <a:t>Abbeville</a:t>
            </a:r>
            <a:endParaRPr lang="en-US" dirty="0">
              <a:solidFill>
                <a:srgbClr val="111111"/>
              </a:solidFill>
              <a:latin typeface="-apple-system"/>
            </a:endParaRPr>
          </a:p>
          <a:p>
            <a:pPr algn="ctr"/>
            <a:r>
              <a:rPr lang="en-US" dirty="0">
                <a:solidFill>
                  <a:srgbClr val="111111"/>
                </a:solidFill>
                <a:latin typeface="-apple-system"/>
              </a:rPr>
              <a:t>Marengo County – </a:t>
            </a:r>
            <a:r>
              <a:rPr lang="en-US" i="1" dirty="0">
                <a:solidFill>
                  <a:srgbClr val="111111"/>
                </a:solidFill>
                <a:latin typeface="-apple-system"/>
              </a:rPr>
              <a:t>Linden</a:t>
            </a:r>
            <a:endParaRPr lang="en-US" dirty="0">
              <a:solidFill>
                <a:srgbClr val="111111"/>
              </a:solidFill>
              <a:latin typeface="-apple-system"/>
            </a:endParaRPr>
          </a:p>
          <a:p>
            <a:pPr algn="ctr"/>
            <a:r>
              <a:rPr lang="en-US" dirty="0">
                <a:solidFill>
                  <a:srgbClr val="111111"/>
                </a:solidFill>
                <a:latin typeface="-apple-system"/>
              </a:rPr>
              <a:t>Lowndes County – </a:t>
            </a:r>
            <a:r>
              <a:rPr lang="en-US" i="1" dirty="0">
                <a:solidFill>
                  <a:srgbClr val="111111"/>
                </a:solidFill>
                <a:latin typeface="-apple-system"/>
              </a:rPr>
              <a:t>Hayneville</a:t>
            </a:r>
            <a:endParaRPr lang="en-US" dirty="0">
              <a:solidFill>
                <a:srgbClr val="111111"/>
              </a:solidFill>
              <a:latin typeface="-apple-system"/>
            </a:endParaRPr>
          </a:p>
          <a:p>
            <a:pPr algn="ctr"/>
            <a:r>
              <a:rPr lang="en-US" dirty="0">
                <a:solidFill>
                  <a:srgbClr val="111111"/>
                </a:solidFill>
                <a:latin typeface="-apple-system"/>
              </a:rPr>
              <a:t>Dallas County – </a:t>
            </a:r>
            <a:r>
              <a:rPr lang="en-US" i="1" dirty="0">
                <a:solidFill>
                  <a:srgbClr val="111111"/>
                </a:solidFill>
                <a:latin typeface="-apple-system"/>
              </a:rPr>
              <a:t>Selma</a:t>
            </a:r>
            <a:endParaRPr lang="en-US" dirty="0">
              <a:solidFill>
                <a:srgbClr val="111111"/>
              </a:solidFill>
              <a:latin typeface="-apple-system"/>
            </a:endParaRPr>
          </a:p>
          <a:p>
            <a:pPr algn="ctr"/>
            <a:r>
              <a:rPr lang="en-US" dirty="0">
                <a:solidFill>
                  <a:srgbClr val="111111"/>
                </a:solidFill>
                <a:latin typeface="-apple-system"/>
              </a:rPr>
              <a:t>Perry County – </a:t>
            </a:r>
            <a:r>
              <a:rPr lang="en-US" i="1" dirty="0">
                <a:solidFill>
                  <a:srgbClr val="111111"/>
                </a:solidFill>
                <a:latin typeface="-apple-system"/>
              </a:rPr>
              <a:t>Marion</a:t>
            </a:r>
            <a:endParaRPr lang="en-US" dirty="0">
              <a:solidFill>
                <a:srgbClr val="111111"/>
              </a:solidFill>
              <a:latin typeface="-apple-system"/>
            </a:endParaRPr>
          </a:p>
          <a:p>
            <a:pPr algn="ctr"/>
            <a:r>
              <a:rPr lang="en-US" dirty="0">
                <a:solidFill>
                  <a:srgbClr val="111111"/>
                </a:solidFill>
                <a:latin typeface="-apple-system"/>
              </a:rPr>
              <a:t>Pike County – </a:t>
            </a:r>
            <a:r>
              <a:rPr lang="en-US" i="1" dirty="0">
                <a:solidFill>
                  <a:srgbClr val="111111"/>
                </a:solidFill>
                <a:latin typeface="-apple-system"/>
              </a:rPr>
              <a:t>Troy</a:t>
            </a:r>
          </a:p>
          <a:p>
            <a:pPr algn="ctr"/>
            <a:endParaRPr lang="en-US" i="1" dirty="0">
              <a:solidFill>
                <a:srgbClr val="111111"/>
              </a:solidFill>
              <a:latin typeface="-apple-system"/>
            </a:endParaRPr>
          </a:p>
          <a:p>
            <a:r>
              <a:rPr lang="en-US" sz="2000" dirty="0">
                <a:solidFill>
                  <a:srgbClr val="292934"/>
                </a:solidFill>
                <a:latin typeface="Arial"/>
              </a:rPr>
              <a:t>Source: </a:t>
            </a:r>
            <a:r>
              <a:rPr lang="en-US" sz="2000" dirty="0">
                <a:solidFill>
                  <a:srgbClr val="292934"/>
                </a:solidFill>
                <a:latin typeface="Arial"/>
                <a:hlinkClick r:id="rId2"/>
              </a:rPr>
              <a:t>http://maoi.org/get-care-support/alabama-e-health-telemedicine/</a:t>
            </a:r>
            <a:endParaRPr lang="en-US" sz="2000" dirty="0">
              <a:solidFill>
                <a:srgbClr val="292934"/>
              </a:solidFill>
              <a:latin typeface="Arial"/>
            </a:endParaRPr>
          </a:p>
        </p:txBody>
      </p:sp>
    </p:spTree>
    <p:extLst>
      <p:ext uri="{BB962C8B-B14F-4D97-AF65-F5344CB8AC3E}">
        <p14:creationId xmlns:p14="http://schemas.microsoft.com/office/powerpoint/2010/main" val="3705044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hlinkClick r:id="" action="ppaction://noaction" highlightClick="1"/>
          </p:cNvPr>
          <p:cNvGraphicFramePr/>
          <p:nvPr/>
        </p:nvGraphicFramePr>
        <p:xfrm>
          <a:off x="1600201" y="1710152"/>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1524000" y="0"/>
            <a:ext cx="9144000" cy="1143000"/>
          </a:xfrm>
          <a:solidFill>
            <a:srgbClr val="1E6B52"/>
          </a:solidFill>
          <a:effectLst>
            <a:innerShdw blurRad="977900">
              <a:schemeClr val="tx1">
                <a:alpha val="65000"/>
              </a:schemeClr>
            </a:innerShdw>
            <a:reflection stA="71000" endPos="0" dir="5400000" sy="-100000" algn="bl" rotWithShape="0"/>
          </a:effectLst>
        </p:spPr>
        <p:txBody>
          <a:bodyPr anchor="t">
            <a:normAutofit fontScale="90000"/>
          </a:bodyPr>
          <a:lstStyle/>
          <a:p>
            <a:pPr algn="l"/>
            <a:r>
              <a:rPr lang="en-US" sz="2700" dirty="0">
                <a:solidFill>
                  <a:srgbClr val="FFC000"/>
                </a:solidFill>
                <a:latin typeface="Calibri" panose="020F0502020204030204" pitchFamily="34" charset="0"/>
                <a:cs typeface="Calibri" panose="020F0502020204030204" pitchFamily="34" charset="0"/>
              </a:rPr>
              <a:t>Formation of a </a:t>
            </a:r>
            <a:r>
              <a:rPr lang="en-US" sz="2700" dirty="0" err="1">
                <a:solidFill>
                  <a:srgbClr val="FFC000"/>
                </a:solidFill>
                <a:latin typeface="Calibri" panose="020F0502020204030204" pitchFamily="34" charset="0"/>
                <a:cs typeface="Calibri" panose="020F0502020204030204" pitchFamily="34" charset="0"/>
              </a:rPr>
              <a:t>telemedical</a:t>
            </a:r>
            <a:r>
              <a:rPr lang="en-US" sz="2700" dirty="0">
                <a:solidFill>
                  <a:srgbClr val="FFC000"/>
                </a:solidFill>
                <a:latin typeface="Calibri" panose="020F0502020204030204" pitchFamily="34" charset="0"/>
                <a:cs typeface="Calibri" panose="020F0502020204030204" pitchFamily="34" charset="0"/>
              </a:rPr>
              <a:t>-legal partnership for </a:t>
            </a:r>
            <a:br>
              <a:rPr lang="en-US" sz="2700" dirty="0">
                <a:solidFill>
                  <a:srgbClr val="FFC000"/>
                </a:solidFill>
                <a:latin typeface="Calibri" panose="020F0502020204030204" pitchFamily="34" charset="0"/>
                <a:cs typeface="Calibri" panose="020F0502020204030204" pitchFamily="34" charset="0"/>
              </a:rPr>
            </a:br>
            <a:r>
              <a:rPr lang="en-US" sz="2700" dirty="0">
                <a:solidFill>
                  <a:srgbClr val="FFC000"/>
                </a:solidFill>
                <a:latin typeface="Calibri" panose="020F0502020204030204" pitchFamily="34" charset="0"/>
                <a:cs typeface="Calibri" panose="020F0502020204030204" pitchFamily="34" charset="0"/>
              </a:rPr>
              <a:t>increasing access to health and justice in Alabama.</a:t>
            </a:r>
            <a:br>
              <a:rPr lang="en-US" sz="2700" b="1" dirty="0">
                <a:solidFill>
                  <a:srgbClr val="FFC000"/>
                </a:solidFill>
                <a:latin typeface="Calibri" panose="020F0502020204030204" pitchFamily="34" charset="0"/>
                <a:cs typeface="Calibri" panose="020F0502020204030204" pitchFamily="34" charset="0"/>
              </a:rPr>
            </a:br>
            <a:r>
              <a:rPr lang="en-US" sz="1100" dirty="0" err="1">
                <a:solidFill>
                  <a:schemeClr val="bg1"/>
                </a:solidFill>
                <a:latin typeface="Calibri" panose="020F0502020204030204" pitchFamily="34" charset="0"/>
                <a:cs typeface="Calibri" panose="020F0502020204030204" pitchFamily="34" charset="0"/>
              </a:rPr>
              <a:t>Rygiel</a:t>
            </a:r>
            <a:r>
              <a:rPr lang="en-US" sz="1100" dirty="0">
                <a:solidFill>
                  <a:schemeClr val="bg1"/>
                </a:solidFill>
                <a:latin typeface="Calibri" panose="020F0502020204030204" pitchFamily="34" charset="0"/>
                <a:cs typeface="Calibri" panose="020F0502020204030204" pitchFamily="34" charset="0"/>
              </a:rPr>
              <a:t>, S.D., Evans, S., Musgrove, K., </a:t>
            </a:r>
            <a:r>
              <a:rPr lang="en-US" sz="1100" dirty="0" err="1">
                <a:solidFill>
                  <a:schemeClr val="bg1"/>
                </a:solidFill>
                <a:latin typeface="Calibri" panose="020F0502020204030204" pitchFamily="34" charset="0"/>
                <a:cs typeface="Calibri" panose="020F0502020204030204" pitchFamily="34" charset="0"/>
              </a:rPr>
              <a:t>Murphree</a:t>
            </a:r>
            <a:r>
              <a:rPr lang="en-US" sz="1100" dirty="0">
                <a:solidFill>
                  <a:schemeClr val="bg1"/>
                </a:solidFill>
                <a:latin typeface="Calibri" panose="020F0502020204030204" pitchFamily="34" charset="0"/>
                <a:cs typeface="Calibri" panose="020F0502020204030204" pitchFamily="34" charset="0"/>
              </a:rPr>
              <a:t>, M., &amp; </a:t>
            </a:r>
            <a:r>
              <a:rPr lang="en-US" sz="1100" dirty="0" err="1">
                <a:solidFill>
                  <a:schemeClr val="bg1"/>
                </a:solidFill>
                <a:latin typeface="Calibri" panose="020F0502020204030204" pitchFamily="34" charset="0"/>
                <a:cs typeface="Calibri" panose="020F0502020204030204" pitchFamily="34" charset="0"/>
              </a:rPr>
              <a:t>Batey</a:t>
            </a:r>
            <a:r>
              <a:rPr lang="en-US" sz="1100" dirty="0">
                <a:solidFill>
                  <a:schemeClr val="bg1"/>
                </a:solidFill>
                <a:latin typeface="Calibri" panose="020F0502020204030204" pitchFamily="34" charset="0"/>
                <a:cs typeface="Calibri" panose="020F0502020204030204" pitchFamily="34" charset="0"/>
              </a:rPr>
              <a:t>, D.S.</a:t>
            </a:r>
            <a:br>
              <a:rPr lang="en-US" sz="1100" dirty="0">
                <a:solidFill>
                  <a:schemeClr val="bg1"/>
                </a:solidFill>
                <a:latin typeface="Calibri" panose="020F0502020204030204" pitchFamily="34" charset="0"/>
                <a:cs typeface="Calibri" panose="020F0502020204030204" pitchFamily="34" charset="0"/>
              </a:rPr>
            </a:br>
            <a:r>
              <a:rPr lang="en-US" sz="1100" dirty="0">
                <a:solidFill>
                  <a:schemeClr val="bg1"/>
                </a:solidFill>
                <a:latin typeface="Calibri" panose="020F0502020204030204" pitchFamily="34" charset="0"/>
                <a:cs typeface="Calibri" panose="020F0502020204030204" pitchFamily="34" charset="0"/>
              </a:rPr>
              <a:t>Medical Advocacy and Outreach of Alabama; Birmingham AIDS Outreach; University of Alabama at Birmingham; AIDS United </a:t>
            </a:r>
            <a:br>
              <a:rPr lang="en-US" sz="1000" dirty="0">
                <a:latin typeface="Calibri" panose="020F0502020204030204" pitchFamily="34" charset="0"/>
                <a:cs typeface="Calibri" panose="020F0502020204030204" pitchFamily="34" charset="0"/>
              </a:rPr>
            </a:br>
            <a:r>
              <a:rPr lang="en-US" sz="1000" b="1" dirty="0"/>
              <a:t> </a:t>
            </a:r>
            <a:endParaRPr lang="en-US" sz="1000" dirty="0">
              <a:solidFill>
                <a:schemeClr val="bg1"/>
              </a:solidFill>
              <a:latin typeface="Arial" panose="020B0604020202020204" pitchFamily="34" charset="0"/>
              <a:cs typeface="Arial" panose="020B0604020202020204" pitchFamily="34" charset="0"/>
            </a:endParaRPr>
          </a:p>
        </p:txBody>
      </p:sp>
      <p:cxnSp>
        <p:nvCxnSpPr>
          <p:cNvPr id="6" name="Straight Connector 5"/>
          <p:cNvCxnSpPr/>
          <p:nvPr/>
        </p:nvCxnSpPr>
        <p:spPr>
          <a:xfrm>
            <a:off x="1600200" y="6781800"/>
            <a:ext cx="8991600" cy="0"/>
          </a:xfrm>
          <a:prstGeom prst="line">
            <a:avLst/>
          </a:prstGeom>
          <a:ln w="38100">
            <a:solidFill>
              <a:srgbClr val="1E6B52"/>
            </a:solidFill>
          </a:ln>
          <a:scene3d>
            <a:camera prst="orthographicFront"/>
            <a:lightRig rig="threePt" dir="t"/>
          </a:scene3d>
          <a:sp3d extrusionH="76200" contourW="12700">
            <a:bevelT w="114300" h="57150"/>
            <a:extrusionClr>
              <a:schemeClr val="tx1"/>
            </a:extrusionClr>
            <a:contourClr>
              <a:schemeClr val="bg1"/>
            </a:contourClr>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1143000"/>
            <a:ext cx="9144000" cy="369332"/>
          </a:xfrm>
          <a:prstGeom prst="rect">
            <a:avLst/>
          </a:prstGeom>
          <a:solidFill>
            <a:srgbClr val="F4C300"/>
          </a:solidFill>
        </p:spPr>
        <p:txBody>
          <a:bodyPr wrap="square" rtlCol="0">
            <a:spAutoFit/>
          </a:bodyPr>
          <a:lstStyle/>
          <a:p>
            <a:endParaRPr lang="en-US" dirty="0">
              <a:solidFill>
                <a:srgbClr val="292934"/>
              </a:solidFill>
              <a:latin typeface="Arial"/>
            </a:endParaRPr>
          </a:p>
        </p:txBody>
      </p:sp>
      <p:sp>
        <p:nvSpPr>
          <p:cNvPr id="8" name="TextBox 7"/>
          <p:cNvSpPr txBox="1"/>
          <p:nvPr/>
        </p:nvSpPr>
        <p:spPr>
          <a:xfrm>
            <a:off x="1600200" y="1371601"/>
            <a:ext cx="3124200" cy="323165"/>
          </a:xfrm>
          <a:prstGeom prst="rect">
            <a:avLst/>
          </a:prstGeom>
          <a:solidFill>
            <a:srgbClr val="1E6B52"/>
          </a:solidFill>
          <a:effectLst>
            <a:innerShdw blurRad="63500" dist="114300" dir="13080000">
              <a:prstClr val="black">
                <a:alpha val="33000"/>
              </a:prstClr>
            </a:innerShdw>
          </a:effectLst>
        </p:spPr>
        <p:txBody>
          <a:bodyPr wrap="square" rtlCol="0">
            <a:spAutoFit/>
          </a:bodyPr>
          <a:lstStyle/>
          <a:p>
            <a:pPr algn="ctr"/>
            <a:r>
              <a:rPr lang="en-US" sz="1500" b="1" dirty="0">
                <a:solidFill>
                  <a:srgbClr val="F4C300"/>
                </a:solidFill>
                <a:effectLst>
                  <a:outerShdw blurRad="50800" dist="38100" dir="5400000" algn="t" rotWithShape="0">
                    <a:srgbClr val="AFAF37">
                      <a:alpha val="40000"/>
                    </a:srgbClr>
                  </a:outerShdw>
                </a:effectLst>
                <a:latin typeface="Calibri" panose="020F0502020204030204" pitchFamily="34" charset="0"/>
                <a:cs typeface="Calibri" panose="020F0502020204030204" pitchFamily="34" charset="0"/>
              </a:rPr>
              <a:t>Background and Scope of Need</a:t>
            </a:r>
          </a:p>
        </p:txBody>
      </p:sp>
      <p:sp>
        <p:nvSpPr>
          <p:cNvPr id="11" name="TextBox 10"/>
          <p:cNvSpPr txBox="1"/>
          <p:nvPr/>
        </p:nvSpPr>
        <p:spPr>
          <a:xfrm>
            <a:off x="1600200" y="4434038"/>
            <a:ext cx="3124200" cy="323165"/>
          </a:xfrm>
          <a:prstGeom prst="rect">
            <a:avLst/>
          </a:prstGeom>
          <a:solidFill>
            <a:srgbClr val="1E6B52"/>
          </a:solidFill>
          <a:effectLst>
            <a:innerShdw blurRad="50800" dist="114300" dir="9000000">
              <a:prstClr val="black">
                <a:alpha val="33000"/>
              </a:prstClr>
            </a:innerShdw>
          </a:effectLst>
        </p:spPr>
        <p:txBody>
          <a:bodyPr wrap="square" rtlCol="0">
            <a:spAutoFit/>
          </a:bodyPr>
          <a:lstStyle/>
          <a:p>
            <a:pPr algn="ctr"/>
            <a:r>
              <a:rPr lang="en-US" sz="1500" b="1" dirty="0">
                <a:solidFill>
                  <a:srgbClr val="F4C300"/>
                </a:solidFill>
                <a:effectLst>
                  <a:outerShdw blurRad="50800" dist="38100" dir="5400000" algn="t" rotWithShape="0">
                    <a:srgbClr val="AFAF37">
                      <a:alpha val="40000"/>
                    </a:srgbClr>
                  </a:outerShdw>
                </a:effectLst>
                <a:latin typeface="Calibri" panose="020F0502020204030204" pitchFamily="34" charset="0"/>
                <a:cs typeface="Calibri" panose="020F0502020204030204" pitchFamily="34" charset="0"/>
              </a:rPr>
              <a:t>Partnership</a:t>
            </a:r>
          </a:p>
        </p:txBody>
      </p:sp>
      <p:sp>
        <p:nvSpPr>
          <p:cNvPr id="12" name="TextBox 11"/>
          <p:cNvSpPr txBox="1"/>
          <p:nvPr/>
        </p:nvSpPr>
        <p:spPr>
          <a:xfrm>
            <a:off x="7574282" y="4445573"/>
            <a:ext cx="3017520" cy="323165"/>
          </a:xfrm>
          <a:prstGeom prst="rect">
            <a:avLst/>
          </a:prstGeom>
          <a:solidFill>
            <a:srgbClr val="1E6B52"/>
          </a:solidFill>
          <a:effectLst>
            <a:innerShdw blurRad="63500" dist="114300" dir="1800000">
              <a:prstClr val="black">
                <a:alpha val="50000"/>
              </a:prstClr>
            </a:innerShdw>
          </a:effectLst>
        </p:spPr>
        <p:txBody>
          <a:bodyPr wrap="square" rtlCol="0">
            <a:spAutoFit/>
          </a:bodyPr>
          <a:lstStyle/>
          <a:p>
            <a:pPr algn="ctr"/>
            <a:r>
              <a:rPr lang="en-US" sz="1500" b="1" dirty="0">
                <a:solidFill>
                  <a:srgbClr val="F4C300"/>
                </a:solidFill>
                <a:effectLst>
                  <a:outerShdw blurRad="50800" dist="38100" dir="5400000" algn="t" rotWithShape="0">
                    <a:srgbClr val="AFAF37">
                      <a:alpha val="40000"/>
                    </a:srgbClr>
                  </a:outerShdw>
                </a:effectLst>
                <a:latin typeface="Calibri" panose="020F0502020204030204" pitchFamily="34" charset="0"/>
                <a:cs typeface="Calibri" panose="020F0502020204030204" pitchFamily="34" charset="0"/>
              </a:rPr>
              <a:t>Activities to Date </a:t>
            </a:r>
          </a:p>
        </p:txBody>
      </p:sp>
      <p:sp>
        <p:nvSpPr>
          <p:cNvPr id="13" name="TextBox 12"/>
          <p:cNvSpPr txBox="1"/>
          <p:nvPr/>
        </p:nvSpPr>
        <p:spPr>
          <a:xfrm>
            <a:off x="7574281" y="1370442"/>
            <a:ext cx="3017520" cy="323165"/>
          </a:xfrm>
          <a:prstGeom prst="rect">
            <a:avLst/>
          </a:prstGeom>
          <a:solidFill>
            <a:srgbClr val="1E6B52"/>
          </a:solidFill>
          <a:effectLst>
            <a:innerShdw blurRad="63500" dist="114300" dir="19200000">
              <a:prstClr val="black">
                <a:alpha val="33000"/>
              </a:prstClr>
            </a:innerShdw>
          </a:effectLst>
        </p:spPr>
        <p:txBody>
          <a:bodyPr wrap="square" rtlCol="0">
            <a:spAutoFit/>
          </a:bodyPr>
          <a:lstStyle/>
          <a:p>
            <a:pPr algn="ctr"/>
            <a:r>
              <a:rPr lang="en-US" sz="1500" b="1" dirty="0">
                <a:solidFill>
                  <a:srgbClr val="F4C300"/>
                </a:solidFill>
                <a:effectLst>
                  <a:outerShdw blurRad="50800" dist="38100" dir="5400000" algn="t" rotWithShape="0">
                    <a:srgbClr val="AFAF37">
                      <a:alpha val="40000"/>
                    </a:srgbClr>
                  </a:outerShdw>
                </a:effectLst>
                <a:latin typeface="Calibri" panose="020F0502020204030204" pitchFamily="34" charset="0"/>
                <a:cs typeface="Calibri" panose="020F0502020204030204" pitchFamily="34" charset="0"/>
              </a:rPr>
              <a:t>Developmental Steps</a:t>
            </a:r>
          </a:p>
        </p:txBody>
      </p:sp>
      <p:sp>
        <p:nvSpPr>
          <p:cNvPr id="16" name="TextBox 15"/>
          <p:cNvSpPr txBox="1"/>
          <p:nvPr/>
        </p:nvSpPr>
        <p:spPr>
          <a:xfrm>
            <a:off x="4807559" y="1370443"/>
            <a:ext cx="2683566" cy="323165"/>
          </a:xfrm>
          <a:prstGeom prst="rect">
            <a:avLst/>
          </a:prstGeom>
          <a:solidFill>
            <a:srgbClr val="1E6B52"/>
          </a:solidFill>
          <a:effectLst>
            <a:innerShdw blurRad="381000">
              <a:prstClr val="black">
                <a:alpha val="63000"/>
              </a:prstClr>
            </a:innerShdw>
          </a:effectLst>
        </p:spPr>
        <p:txBody>
          <a:bodyPr wrap="square" rtlCol="0">
            <a:spAutoFit/>
          </a:bodyPr>
          <a:lstStyle/>
          <a:p>
            <a:pPr algn="ctr"/>
            <a:r>
              <a:rPr lang="en-US" sz="1500" b="1" dirty="0">
                <a:solidFill>
                  <a:srgbClr val="F4C300"/>
                </a:solidFill>
                <a:effectLst>
                  <a:outerShdw blurRad="50800" dist="38100" dir="5400000" algn="t" rotWithShape="0">
                    <a:srgbClr val="AFAF37">
                      <a:alpha val="40000"/>
                    </a:srgbClr>
                  </a:outerShdw>
                </a:effectLst>
                <a:latin typeface="Calibri" panose="020F0502020204030204" pitchFamily="34" charset="0"/>
                <a:cs typeface="Calibri" panose="020F0502020204030204" pitchFamily="34" charset="0"/>
              </a:rPr>
              <a:t>Alabama Public Health Areas</a:t>
            </a:r>
          </a:p>
        </p:txBody>
      </p:sp>
      <p:sp>
        <p:nvSpPr>
          <p:cNvPr id="14" name="TextBox 13"/>
          <p:cNvSpPr txBox="1"/>
          <p:nvPr/>
        </p:nvSpPr>
        <p:spPr>
          <a:xfrm>
            <a:off x="1600200" y="4769786"/>
            <a:ext cx="3124200" cy="1923604"/>
          </a:xfrm>
          <a:prstGeom prst="rect">
            <a:avLst/>
          </a:prstGeom>
          <a:noFill/>
          <a:ln>
            <a:solidFill>
              <a:srgbClr val="F4C300"/>
            </a:solidFill>
          </a:ln>
        </p:spPr>
        <p:txBody>
          <a:bodyPr wrap="square" rtlCol="0">
            <a:spAutoFit/>
          </a:bodyPr>
          <a:lstStyle/>
          <a:p>
            <a:pPr marL="171450" indent="-171450" algn="just">
              <a:buFont typeface="Arial" panose="020B0604020202020204" pitchFamily="34" charset="0"/>
              <a:buChar char="•"/>
            </a:pPr>
            <a:r>
              <a:rPr lang="en-US" sz="850" dirty="0">
                <a:solidFill>
                  <a:srgbClr val="292934"/>
                </a:solidFill>
                <a:latin typeface="Calibri" panose="020F0502020204030204" pitchFamily="34" charset="0"/>
                <a:cs typeface="Calibri" panose="020F0502020204030204" pitchFamily="34" charset="0"/>
              </a:rPr>
              <a:t>Medical Advocacy and Outreach of Alabama (MAO) hosts the nationally recognized and award-winning “Alabama eHealth” telemedicine program. MAO is located in Public Health Area 8  in the City of Montgomery and serves over 1,600 HIV-positive patients living in 28 counties through 10 rural medical clinic sites primarily served via telemedicine.  </a:t>
            </a:r>
          </a:p>
          <a:p>
            <a:pPr marL="171450" indent="-171450" algn="just">
              <a:buFont typeface="Arial" panose="020B0604020202020204" pitchFamily="34" charset="0"/>
              <a:buChar char="•"/>
            </a:pPr>
            <a:r>
              <a:rPr lang="en-US" sz="850" dirty="0">
                <a:solidFill>
                  <a:srgbClr val="292934"/>
                </a:solidFill>
                <a:latin typeface="Calibri" panose="020F0502020204030204" pitchFamily="34" charset="0"/>
                <a:cs typeface="Calibri" panose="020F0502020204030204" pitchFamily="34" charset="0"/>
              </a:rPr>
              <a:t>Birmingham AIDS Outreach (BAO) hosts “Aiding Alabama,” the sole pro bono legal program in Alabama exclusively serving the legal needs of Alabamians impacted by HIV/AIDS. Aiding Alabama is located in Public Health Area 4 in the City of Birmingham and is available to all 67 Alabama counties. </a:t>
            </a:r>
          </a:p>
          <a:p>
            <a:pPr marL="171450" indent="-171450" algn="just">
              <a:buFont typeface="Arial" panose="020B0604020202020204" pitchFamily="34" charset="0"/>
              <a:buChar char="•"/>
            </a:pPr>
            <a:r>
              <a:rPr lang="en-US" sz="850" dirty="0">
                <a:solidFill>
                  <a:srgbClr val="292934"/>
                </a:solidFill>
                <a:latin typeface="Calibri" panose="020F0502020204030204" pitchFamily="34" charset="0"/>
                <a:cs typeface="Calibri" panose="020F0502020204030204" pitchFamily="34" charset="0"/>
              </a:rPr>
              <a:t>The Department of Social Work at the University of Alabama at Birmingham provides education, expertise, resources, and training in comprehensive HIV/AIDS case management. </a:t>
            </a:r>
          </a:p>
        </p:txBody>
      </p:sp>
      <p:sp>
        <p:nvSpPr>
          <p:cNvPr id="20" name="TextBox 19"/>
          <p:cNvSpPr txBox="1"/>
          <p:nvPr/>
        </p:nvSpPr>
        <p:spPr>
          <a:xfrm>
            <a:off x="7574281" y="1714001"/>
            <a:ext cx="3017519" cy="2697480"/>
          </a:xfrm>
          <a:prstGeom prst="rect">
            <a:avLst/>
          </a:prstGeom>
          <a:noFill/>
          <a:ln>
            <a:solidFill>
              <a:srgbClr val="F4C300"/>
            </a:solidFill>
          </a:ln>
        </p:spPr>
        <p:txBody>
          <a:bodyPr wrap="square" rtlCol="0">
            <a:spAutoFit/>
          </a:bodyPr>
          <a:lstStyle/>
          <a:p>
            <a:pPr marL="171450" indent="-171450" algn="just">
              <a:buFont typeface="Arial" panose="020B0604020202020204" pitchFamily="34" charset="0"/>
              <a:buChar char="•"/>
            </a:pPr>
            <a:r>
              <a:rPr lang="en-US" sz="850" dirty="0">
                <a:solidFill>
                  <a:srgbClr val="292934"/>
                </a:solidFill>
                <a:latin typeface="Calibri" panose="020F0502020204030204" pitchFamily="34" charset="0"/>
                <a:cs typeface="Calibri" panose="020F0502020204030204" pitchFamily="34" charset="0"/>
              </a:rPr>
              <a:t>With funding from AIDS United, Medical Advocacy and Outreach of Alabama (MAO) established the “Alabama eHealth” telemedicine program through the launching of its first remote-access medical clinic in Selma, Alabama, in 2011, to serve people living with HIV/AIDS in rural southern Alabama. Growing from one patient clinic and one provider location, MAO subsequently has expanded its telemedicine network consisting of 2 provider locations and 10 rural patient clinics across 4 Public Health Areas. </a:t>
            </a:r>
          </a:p>
          <a:p>
            <a:pPr marL="171450" indent="-171450" algn="just">
              <a:buFont typeface="Arial" panose="020B0604020202020204" pitchFamily="34" charset="0"/>
              <a:buChar char="•"/>
            </a:pPr>
            <a:r>
              <a:rPr lang="en-US" sz="850" dirty="0">
                <a:solidFill>
                  <a:srgbClr val="292934"/>
                </a:solidFill>
                <a:latin typeface="Calibri" panose="020F0502020204030204" pitchFamily="34" charset="0"/>
                <a:cs typeface="Calibri" panose="020F0502020204030204" pitchFamily="34" charset="0"/>
              </a:rPr>
              <a:t>Also with funding from AIDS United, Birmingham AIDS Outreach (BAO) first opened its pro bono “Aiding Alabama” legal program in 2006, and has been funded by AIDS United since then. This one of a kind program is available to all of Alabama, Aiding Alabama provides free legal services to people infected/affected by HIV/AIDS primarily living in Public Health Area 4 with a range of areas of law practice, including but not limited to: public benefits planning; future/estate planning; health care access; discrimination in housing, insurance, and/or employment; domestic relations and family law; privacy/confidentiality; and probate law. </a:t>
            </a:r>
            <a:endParaRPr lang="en-US" sz="1000" dirty="0">
              <a:solidFill>
                <a:srgbClr val="292934"/>
              </a:solidFill>
              <a:latin typeface="Arial" panose="020B0604020202020204" pitchFamily="34" charset="0"/>
              <a:cs typeface="Arial" panose="020B0604020202020204" pitchFamily="34" charset="0"/>
            </a:endParaRPr>
          </a:p>
        </p:txBody>
      </p:sp>
      <p:sp>
        <p:nvSpPr>
          <p:cNvPr id="21" name="TextBox 20"/>
          <p:cNvSpPr txBox="1"/>
          <p:nvPr/>
        </p:nvSpPr>
        <p:spPr>
          <a:xfrm>
            <a:off x="7582234" y="4796128"/>
            <a:ext cx="3009568" cy="2008242"/>
          </a:xfrm>
          <a:prstGeom prst="rect">
            <a:avLst/>
          </a:prstGeom>
          <a:noFill/>
          <a:ln>
            <a:solidFill>
              <a:srgbClr val="F4C300"/>
            </a:solidFill>
          </a:ln>
        </p:spPr>
        <p:txBody>
          <a:bodyPr wrap="square" rtlCol="0">
            <a:spAutoFit/>
          </a:bodyPr>
          <a:lstStyle/>
          <a:p>
            <a:pPr marL="171450" indent="-171450" algn="just">
              <a:buFont typeface="Arial" panose="020B0604020202020204" pitchFamily="34" charset="0"/>
              <a:buChar char="•"/>
            </a:pPr>
            <a:r>
              <a:rPr lang="en-US" sz="850" dirty="0">
                <a:solidFill>
                  <a:srgbClr val="292934"/>
                </a:solidFill>
                <a:latin typeface="Calibri" panose="020F0502020204030204" pitchFamily="34" charset="0"/>
                <a:cs typeface="Calibri" panose="020F0502020204030204" pitchFamily="34" charset="0"/>
              </a:rPr>
              <a:t>In December 2016, the partners formalized plans to utilize existing </a:t>
            </a:r>
            <a:r>
              <a:rPr lang="en-US" sz="850" dirty="0" err="1">
                <a:solidFill>
                  <a:srgbClr val="292934"/>
                </a:solidFill>
                <a:latin typeface="Calibri" panose="020F0502020204030204" pitchFamily="34" charset="0"/>
                <a:cs typeface="Calibri" panose="020F0502020204030204" pitchFamily="34" charset="0"/>
              </a:rPr>
              <a:t>telemedical</a:t>
            </a:r>
            <a:r>
              <a:rPr lang="en-US" sz="850" dirty="0">
                <a:solidFill>
                  <a:srgbClr val="292934"/>
                </a:solidFill>
                <a:latin typeface="Calibri" panose="020F0502020204030204" pitchFamily="34" charset="0"/>
                <a:cs typeface="Calibri" panose="020F0502020204030204" pitchFamily="34" charset="0"/>
              </a:rPr>
              <a:t> infrastructure specifically to expand the reach and outreach of pro bono legal services into rural areas of southern Alabama. The Alabama eHealth telemedicine program </a:t>
            </a:r>
            <a:r>
              <a:rPr lang="en-US" sz="850" dirty="0">
                <a:solidFill>
                  <a:srgbClr val="292934"/>
                </a:solidFill>
                <a:latin typeface="Calibri" panose="020F0502020204030204" pitchFamily="34" charset="0"/>
              </a:rPr>
              <a:t>employs high definition cameras and video screens, </a:t>
            </a:r>
            <a:r>
              <a:rPr lang="en-US" sz="850" strike="sngStrike" dirty="0">
                <a:solidFill>
                  <a:srgbClr val="FF0000"/>
                </a:solidFill>
                <a:latin typeface="Calibri" panose="020F0502020204030204" pitchFamily="34" charset="0"/>
              </a:rPr>
              <a:t>128-bit</a:t>
            </a:r>
            <a:r>
              <a:rPr lang="en-US" sz="850" dirty="0">
                <a:solidFill>
                  <a:srgbClr val="292934"/>
                </a:solidFill>
                <a:latin typeface="Calibri" panose="020F0502020204030204" pitchFamily="34" charset="0"/>
              </a:rPr>
              <a:t> </a:t>
            </a:r>
            <a:r>
              <a:rPr lang="en-US" sz="1400" b="1" dirty="0">
                <a:solidFill>
                  <a:srgbClr val="FF0000"/>
                </a:solidFill>
                <a:latin typeface="Calibri" panose="020F0502020204030204" pitchFamily="34" charset="0"/>
              </a:rPr>
              <a:t>256-bit!!!</a:t>
            </a:r>
            <a:r>
              <a:rPr lang="en-US" sz="1400" dirty="0">
                <a:solidFill>
                  <a:srgbClr val="292934"/>
                </a:solidFill>
                <a:latin typeface="Calibri" panose="020F0502020204030204" pitchFamily="34" charset="0"/>
              </a:rPr>
              <a:t> </a:t>
            </a:r>
            <a:r>
              <a:rPr lang="en-US" sz="850" dirty="0">
                <a:solidFill>
                  <a:srgbClr val="292934"/>
                </a:solidFill>
                <a:latin typeface="Calibri" panose="020F0502020204030204" pitchFamily="34" charset="0"/>
              </a:rPr>
              <a:t>encryption, high speed internet and Bluetooth medical technology to enable clinicians in urban settings to treat patients in rural clinics, thereby providing real-time, direct to patient HIV primary care from a distance</a:t>
            </a:r>
            <a:r>
              <a:rPr lang="en-US" sz="850" dirty="0">
                <a:solidFill>
                  <a:srgbClr val="292934"/>
                </a:solidFill>
                <a:latin typeface="Calibri" panose="020F0502020204030204" pitchFamily="34" charset="0"/>
                <a:cs typeface="Calibri" panose="020F0502020204030204" pitchFamily="34" charset="0"/>
              </a:rPr>
              <a:t>. </a:t>
            </a:r>
          </a:p>
          <a:p>
            <a:pPr marL="171450" indent="-171450" algn="just">
              <a:buFont typeface="Arial" panose="020B0604020202020204" pitchFamily="34" charset="0"/>
              <a:buChar char="•"/>
            </a:pPr>
            <a:r>
              <a:rPr lang="en-US" sz="850" dirty="0">
                <a:solidFill>
                  <a:srgbClr val="292934"/>
                </a:solidFill>
                <a:latin typeface="Calibri" panose="020F0502020204030204" pitchFamily="34" charset="0"/>
                <a:cs typeface="Calibri" panose="020F0502020204030204" pitchFamily="34" charset="0"/>
              </a:rPr>
              <a:t>In April 2017, the Alabama eHealth telemedicine program will be installed in the pro bono legal office of Aiding Alabama, and patients in rural southern Alabama soon will begin legal-checkups in addition to medical appointments. </a:t>
            </a:r>
          </a:p>
        </p:txBody>
      </p:sp>
      <p:pic>
        <p:nvPicPr>
          <p:cNvPr id="18" name="Picture 2" descr="C:\Users\stever\Desktop\BAO.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2441" y="2"/>
            <a:ext cx="1257780" cy="5724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baosrvr\stever\Steve.Leadership\Shippensburg.Conference.2017\UABsite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2441" y="572497"/>
            <a:ext cx="1266392" cy="5705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baosrvr\stever\Steve.Leadership\Shippensburg.Conference.2017\PHA.map (2).jpg"/>
          <p:cNvPicPr/>
          <p:nvPr/>
        </p:nvPicPr>
        <p:blipFill>
          <a:blip r:embed="rId9">
            <a:extLst>
              <a:ext uri="{28A0092B-C50C-407E-A947-70E740481C1C}">
                <a14:useLocalDpi xmlns:a14="http://schemas.microsoft.com/office/drawing/2010/main" val="0"/>
              </a:ext>
            </a:extLst>
          </a:blip>
          <a:srcRect/>
          <a:stretch>
            <a:fillRect/>
          </a:stretch>
        </p:blipFill>
        <p:spPr bwMode="auto">
          <a:xfrm>
            <a:off x="4807560" y="1878040"/>
            <a:ext cx="2683565" cy="4371680"/>
          </a:xfrm>
          <a:prstGeom prst="rect">
            <a:avLst/>
          </a:prstGeom>
          <a:noFill/>
          <a:ln>
            <a:noFill/>
          </a:ln>
        </p:spPr>
      </p:pic>
      <p:sp>
        <p:nvSpPr>
          <p:cNvPr id="19" name="TextBox 18"/>
          <p:cNvSpPr txBox="1"/>
          <p:nvPr/>
        </p:nvSpPr>
        <p:spPr>
          <a:xfrm>
            <a:off x="4724403" y="6313330"/>
            <a:ext cx="2849878" cy="230832"/>
          </a:xfrm>
          <a:prstGeom prst="rect">
            <a:avLst/>
          </a:prstGeom>
          <a:noFill/>
        </p:spPr>
        <p:txBody>
          <a:bodyPr wrap="square" rtlCol="0">
            <a:spAutoFit/>
          </a:bodyPr>
          <a:lstStyle/>
          <a:p>
            <a:r>
              <a:rPr lang="en-US" sz="900" dirty="0">
                <a:solidFill>
                  <a:srgbClr val="292934"/>
                </a:solidFill>
                <a:latin typeface="Calibri" panose="020F0502020204030204" pitchFamily="34" charset="0"/>
                <a:cs typeface="Calibri" panose="020F0502020204030204" pitchFamily="34" charset="0"/>
              </a:rPr>
              <a:t>Map by Alabama Department of Public Health (adph.org)</a:t>
            </a:r>
          </a:p>
        </p:txBody>
      </p:sp>
      <p:pic>
        <p:nvPicPr>
          <p:cNvPr id="1030" name="Picture 6" descr="F:\Steve.Leadership\Shippensburg.Conference.2017\MAOLAYOUT_logo+colo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10220" y="2"/>
            <a:ext cx="1257779" cy="57249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600201" y="1714001"/>
            <a:ext cx="3124203" cy="2697480"/>
          </a:xfrm>
          <a:prstGeom prst="rect">
            <a:avLst/>
          </a:prstGeom>
          <a:noFill/>
          <a:ln>
            <a:solidFill>
              <a:srgbClr val="F4C300"/>
            </a:solidFill>
          </a:ln>
        </p:spPr>
        <p:txBody>
          <a:bodyPr wrap="square" rtlCol="0">
            <a:spAutoFit/>
          </a:bodyPr>
          <a:lstStyle/>
          <a:p>
            <a:pPr marL="171450" indent="-171450" algn="just">
              <a:buFont typeface="Arial" panose="020B0604020202020204" pitchFamily="34" charset="0"/>
              <a:buChar char="•"/>
            </a:pPr>
            <a:r>
              <a:rPr lang="en-US" sz="850" dirty="0">
                <a:solidFill>
                  <a:srgbClr val="292934"/>
                </a:solidFill>
                <a:latin typeface="Calibri" panose="020F0502020204030204" pitchFamily="34" charset="0"/>
                <a:cs typeface="Calibri" panose="020F0502020204030204" pitchFamily="34" charset="0"/>
              </a:rPr>
              <a:t>Alabama ranks historically poor across all measures of poverty and currently has the fourth highest poverty rate in the United States. Approximately 19.2% of Alabamians—over 900,000 men, women, and children—live below Federal Poverty Line. </a:t>
            </a:r>
          </a:p>
          <a:p>
            <a:pPr marL="171450" indent="-171450" algn="just">
              <a:buFont typeface="Arial" panose="020B0604020202020204" pitchFamily="34" charset="0"/>
              <a:buChar char="•"/>
            </a:pPr>
            <a:r>
              <a:rPr lang="en-US" sz="850" dirty="0">
                <a:solidFill>
                  <a:srgbClr val="292934"/>
                </a:solidFill>
                <a:latin typeface="Calibri" panose="020F0502020204030204" pitchFamily="34" charset="0"/>
                <a:cs typeface="Calibri" panose="020F0502020204030204" pitchFamily="34" charset="0"/>
              </a:rPr>
              <a:t>The need for pro bono legal services in Alabama is critically dire; in 2015, over 422,000 households experienced 733,000 legal issues with low-income households only having had legal assistance for approximately 16% of these legal problems.</a:t>
            </a:r>
          </a:p>
          <a:p>
            <a:pPr marL="171450" indent="-171450" algn="just">
              <a:buFont typeface="Arial" panose="020B0604020202020204" pitchFamily="34" charset="0"/>
              <a:buChar char="•"/>
            </a:pPr>
            <a:r>
              <a:rPr lang="en-US" sz="850" dirty="0">
                <a:solidFill>
                  <a:srgbClr val="292934"/>
                </a:solidFill>
                <a:latin typeface="Calibri" panose="020F0502020204030204" pitchFamily="34" charset="0"/>
                <a:cs typeface="Calibri" panose="020F0502020204030204" pitchFamily="34" charset="0"/>
              </a:rPr>
              <a:t>The poor face innumerable and multi-layered barriers when seeking access both to healthcare and access to justice in Alabama, where extreme poverty drives the HIV/AIDS epidemic in rural geographical areas of high need with scarce medical and pro bono legal resources. As of 12/31/2016, Alabama reports 13,487 diagnosed HIV infections, the majority of which involve low income status and frank poverty.  </a:t>
            </a:r>
          </a:p>
          <a:p>
            <a:pPr marL="171450" indent="-171450" algn="just">
              <a:buFont typeface="Arial" panose="020B0604020202020204" pitchFamily="34" charset="0"/>
              <a:buChar char="•"/>
            </a:pPr>
            <a:r>
              <a:rPr lang="en-US" sz="850" dirty="0">
                <a:solidFill>
                  <a:srgbClr val="292934"/>
                </a:solidFill>
                <a:latin typeface="Calibri" panose="020F0502020204030204" pitchFamily="34" charset="0"/>
                <a:cs typeface="Calibri" panose="020F0502020204030204" pitchFamily="34" charset="0"/>
              </a:rPr>
              <a:t>Each day, countless impoverished, underserved, and oppressed Alabamians experience profoundly adverse health and legal outcomes that are largely preventable, including racially and socio-economically disparate health deficits, erosion and/or forfeiture of legal rights, and even morbidity. </a:t>
            </a:r>
          </a:p>
        </p:txBody>
      </p:sp>
      <p:pic>
        <p:nvPicPr>
          <p:cNvPr id="32" name="Picture 3" descr="C:\Users\stever\Desktop\AU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18833" y="572496"/>
            <a:ext cx="1257780" cy="57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884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8229600" cy="990600"/>
          </a:xfrm>
        </p:spPr>
        <p:txBody>
          <a:bodyPr>
            <a:noAutofit/>
          </a:bodyPr>
          <a:lstStyle/>
          <a:p>
            <a:br>
              <a:rPr lang="en-US" b="1" dirty="0"/>
            </a:br>
            <a:br>
              <a:rPr lang="en-US" b="1" dirty="0"/>
            </a:br>
            <a:r>
              <a:rPr lang="en-US" sz="3200" dirty="0"/>
              <a:t>CDC director praises Alabama HIV clinic ahead of campaign (Associated Press, 6/14/2019)</a:t>
            </a:r>
            <a:br>
              <a:rPr lang="en-US" sz="3200" dirty="0"/>
            </a:br>
            <a:br>
              <a:rPr lang="en-US" dirty="0"/>
            </a:br>
            <a:endParaRPr lang="en-US" dirty="0"/>
          </a:p>
        </p:txBody>
      </p:sp>
      <p:sp>
        <p:nvSpPr>
          <p:cNvPr id="5" name="Content Placeholder 4"/>
          <p:cNvSpPr>
            <a:spLocks noGrp="1"/>
          </p:cNvSpPr>
          <p:nvPr>
            <p:ph idx="1"/>
          </p:nvPr>
        </p:nvSpPr>
        <p:spPr/>
        <p:txBody>
          <a:bodyPr>
            <a:normAutofit/>
          </a:bodyPr>
          <a:lstStyle/>
          <a:p>
            <a:pPr marL="182880" lvl="5" indent="0">
              <a:spcBef>
                <a:spcPts val="0"/>
              </a:spcBef>
              <a:buNone/>
            </a:pPr>
            <a:endParaRPr lang="en-US" sz="2100" dirty="0"/>
          </a:p>
          <a:p>
            <a:pPr lvl="2"/>
            <a:endParaRPr lang="en-US" dirty="0"/>
          </a:p>
        </p:txBody>
      </p:sp>
      <p:pic>
        <p:nvPicPr>
          <p:cNvPr id="7175" name="Picture 7" descr="A person stand in a telemedicine room, which allows a doctor in Montgomery, Ala., to work with patients all over the state at the Medical Advocacy and Outreach clinic in Montgomery, Ala. on Friday, June 14, 2019. (Jake Crandall/Montgomery Advertiser via 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89124"/>
            <a:ext cx="5638800" cy="46194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17436" y="6096001"/>
            <a:ext cx="7239000" cy="646331"/>
          </a:xfrm>
          <a:prstGeom prst="rect">
            <a:avLst/>
          </a:prstGeom>
          <a:noFill/>
        </p:spPr>
        <p:txBody>
          <a:bodyPr wrap="square" rtlCol="0">
            <a:spAutoFit/>
          </a:bodyPr>
          <a:lstStyle/>
          <a:p>
            <a:r>
              <a:rPr lang="en-US" dirty="0">
                <a:solidFill>
                  <a:srgbClr val="292934"/>
                </a:solidFill>
                <a:latin typeface="Arial"/>
              </a:rPr>
              <a:t>Source: </a:t>
            </a:r>
            <a:r>
              <a:rPr lang="en-US" dirty="0">
                <a:solidFill>
                  <a:srgbClr val="292934"/>
                </a:solidFill>
                <a:latin typeface="Arial"/>
                <a:hlinkClick r:id="rId3"/>
              </a:rPr>
              <a:t>https://www.seattletimes.com/seattle-news/health/cdc-director-praises-alabama-hiv-clinic-ahead-of-campaign/</a:t>
            </a:r>
            <a:endParaRPr lang="en-US" dirty="0">
              <a:solidFill>
                <a:srgbClr val="292934"/>
              </a:solidFill>
              <a:latin typeface="Arial"/>
            </a:endParaRPr>
          </a:p>
        </p:txBody>
      </p:sp>
    </p:spTree>
    <p:extLst>
      <p:ext uri="{BB962C8B-B14F-4D97-AF65-F5344CB8AC3E}">
        <p14:creationId xmlns:p14="http://schemas.microsoft.com/office/powerpoint/2010/main" val="1025784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8229600" cy="990600"/>
          </a:xfrm>
        </p:spPr>
        <p:txBody>
          <a:bodyPr>
            <a:noAutofit/>
          </a:bodyPr>
          <a:lstStyle/>
          <a:p>
            <a:r>
              <a:rPr lang="en-US" sz="3200" dirty="0"/>
              <a:t>BAO-MAO </a:t>
            </a:r>
            <a:r>
              <a:rPr lang="en-US" sz="3200" dirty="0" err="1"/>
              <a:t>Telelegal-Telemedical</a:t>
            </a:r>
            <a:r>
              <a:rPr lang="en-US" sz="3200" dirty="0"/>
              <a:t> Partnership</a:t>
            </a:r>
            <a:br>
              <a:rPr lang="en-US" dirty="0"/>
            </a:br>
            <a:endParaRPr lang="en-US" dirty="0"/>
          </a:p>
        </p:txBody>
      </p:sp>
      <p:sp>
        <p:nvSpPr>
          <p:cNvPr id="8" name="Text Placeholder 7"/>
          <p:cNvSpPr>
            <a:spLocks noGrp="1"/>
          </p:cNvSpPr>
          <p:nvPr>
            <p:ph type="body" idx="1"/>
          </p:nvPr>
        </p:nvSpPr>
        <p:spPr/>
        <p:txBody>
          <a:bodyPr/>
          <a:lstStyle/>
          <a:p>
            <a:r>
              <a:rPr lang="en-US" dirty="0"/>
              <a:t>Law &amp; Supportive Services</a:t>
            </a:r>
          </a:p>
        </p:txBody>
      </p:sp>
      <p:sp>
        <p:nvSpPr>
          <p:cNvPr id="5" name="Content Placeholder 4"/>
          <p:cNvSpPr>
            <a:spLocks noGrp="1"/>
          </p:cNvSpPr>
          <p:nvPr>
            <p:ph sz="half" idx="2"/>
          </p:nvPr>
        </p:nvSpPr>
        <p:spPr/>
        <p:txBody>
          <a:bodyPr>
            <a:normAutofit/>
          </a:bodyPr>
          <a:lstStyle/>
          <a:p>
            <a:pPr marL="182880" lvl="5" indent="0">
              <a:spcBef>
                <a:spcPts val="0"/>
              </a:spcBef>
              <a:buNone/>
            </a:pPr>
            <a:endParaRPr lang="en-US" sz="2100" dirty="0"/>
          </a:p>
          <a:p>
            <a:pPr lvl="2"/>
            <a:endParaRPr lang="en-US" dirty="0"/>
          </a:p>
        </p:txBody>
      </p:sp>
      <p:sp>
        <p:nvSpPr>
          <p:cNvPr id="9" name="Text Placeholder 8"/>
          <p:cNvSpPr>
            <a:spLocks noGrp="1"/>
          </p:cNvSpPr>
          <p:nvPr>
            <p:ph type="body" sz="quarter" idx="3"/>
          </p:nvPr>
        </p:nvSpPr>
        <p:spPr/>
        <p:txBody>
          <a:bodyPr/>
          <a:lstStyle/>
          <a:p>
            <a:r>
              <a:rPr lang="en-US" dirty="0"/>
              <a:t>Medicine &amp; Technology</a:t>
            </a:r>
          </a:p>
        </p:txBody>
      </p:sp>
      <p:sp>
        <p:nvSpPr>
          <p:cNvPr id="10" name="Content Placeholder 9"/>
          <p:cNvSpPr>
            <a:spLocks noGrp="1"/>
          </p:cNvSpPr>
          <p:nvPr>
            <p:ph sz="quarter" idx="4"/>
          </p:nvPr>
        </p:nvSpPr>
        <p:spPr/>
        <p:txBody>
          <a:bodyPr/>
          <a:lstStyle/>
          <a:p>
            <a:endParaRPr lang="en-US" dirty="0"/>
          </a:p>
        </p:txBody>
      </p:sp>
      <p:pic>
        <p:nvPicPr>
          <p:cNvPr id="7170" name="Picture 2" descr="IMG_29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2362201"/>
            <a:ext cx="4169065" cy="312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62201"/>
            <a:ext cx="4174438" cy="312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304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51968" y="1398037"/>
            <a:ext cx="7526338" cy="1774431"/>
          </a:xfrm>
        </p:spPr>
        <p:txBody>
          <a:bodyPr>
            <a:normAutofit fontScale="90000"/>
          </a:bodyPr>
          <a:lstStyle/>
          <a:p>
            <a:pPr algn="l"/>
            <a:r>
              <a:rPr lang="en-US" sz="4400" cap="none" dirty="0">
                <a:latin typeface="Franklin Gothic Book" panose="020B0503020102020204" pitchFamily="34" charset="0"/>
                <a:cs typeface="Calibri" panose="020F0502020204030204" pitchFamily="34" charset="0"/>
              </a:rPr>
              <a:t>The Honorable Henry A. Callaway</a:t>
            </a:r>
            <a:br>
              <a:rPr lang="en-US" sz="3600" cap="none" dirty="0">
                <a:latin typeface="Franklin Gothic Book" panose="020B0503020102020204" pitchFamily="34" charset="0"/>
                <a:cs typeface="Calibri" panose="020F0502020204030204" pitchFamily="34" charset="0"/>
              </a:rPr>
            </a:br>
            <a:r>
              <a:rPr lang="en-US" sz="3600" cap="none" dirty="0">
                <a:latin typeface="Franklin Gothic Book" panose="020B0503020102020204" pitchFamily="34" charset="0"/>
                <a:cs typeface="Calibri" panose="020F0502020204030204" pitchFamily="34" charset="0"/>
              </a:rPr>
              <a:t>Chief U.S. Bankruptcy Judge for</a:t>
            </a:r>
            <a:br>
              <a:rPr lang="en-US" sz="3600" cap="none" dirty="0">
                <a:latin typeface="Franklin Gothic Book" panose="020B0503020102020204" pitchFamily="34" charset="0"/>
                <a:cs typeface="Calibri" panose="020F0502020204030204" pitchFamily="34" charset="0"/>
              </a:rPr>
            </a:br>
            <a:r>
              <a:rPr lang="en-US" sz="3600" cap="none" dirty="0">
                <a:latin typeface="Franklin Gothic Book" panose="020B0503020102020204" pitchFamily="34" charset="0"/>
                <a:cs typeface="Calibri" panose="020F0502020204030204" pitchFamily="34" charset="0"/>
              </a:rPr>
              <a:t>the Southern District of Alabama</a:t>
            </a:r>
            <a:endParaRPr lang="en-US" sz="4400" cap="none" dirty="0">
              <a:latin typeface="Franklin Gothic Book" panose="020B0503020102020204" pitchFamily="34" charset="0"/>
              <a:cs typeface="Calibri" panose="020F0502020204030204" pitchFamily="34" charset="0"/>
            </a:endParaRPr>
          </a:p>
        </p:txBody>
      </p:sp>
      <p:sp>
        <p:nvSpPr>
          <p:cNvPr id="5" name="Subtitle 4"/>
          <p:cNvSpPr>
            <a:spLocks noGrp="1"/>
          </p:cNvSpPr>
          <p:nvPr>
            <p:ph type="subTitle" idx="1"/>
          </p:nvPr>
        </p:nvSpPr>
        <p:spPr>
          <a:xfrm>
            <a:off x="2623468" y="4572747"/>
            <a:ext cx="8064324" cy="1121224"/>
          </a:xfrm>
        </p:spPr>
        <p:txBody>
          <a:bodyPr>
            <a:noAutofit/>
          </a:bodyPr>
          <a:lstStyle/>
          <a:p>
            <a:pPr algn="r"/>
            <a:r>
              <a:rPr lang="en-US" sz="2800" dirty="0"/>
              <a:t>Blackburn Institute Annual Symposium</a:t>
            </a:r>
          </a:p>
          <a:p>
            <a:pPr algn="r"/>
            <a:r>
              <a:rPr lang="en-US" sz="2800" dirty="0"/>
              <a:t>August 24, 2019 </a:t>
            </a:r>
          </a:p>
        </p:txBody>
      </p:sp>
      <p:sp>
        <p:nvSpPr>
          <p:cNvPr id="7" name="AutoShape 4" descr="Image result for university of alabama blackburn institut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48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096" y="585216"/>
            <a:ext cx="7290054" cy="1224128"/>
          </a:xfrm>
        </p:spPr>
        <p:txBody>
          <a:bodyPr>
            <a:normAutofit/>
          </a:bodyPr>
          <a:lstStyle/>
          <a:p>
            <a:r>
              <a:rPr lang="en-US" dirty="0">
                <a:effectLst>
                  <a:outerShdw blurRad="38100" dist="38100" dir="2700000" algn="tl">
                    <a:srgbClr val="000000">
                      <a:alpha val="43137"/>
                    </a:srgbClr>
                  </a:outerShdw>
                </a:effectLst>
              </a:rPr>
              <a:t>VIEW FROM THE BANKRUPTCY BENCH</a:t>
            </a:r>
            <a:br>
              <a:rPr lang="en-US" dirty="0">
                <a:effectLst>
                  <a:outerShdw blurRad="38100" dist="38100" dir="2700000" algn="tl">
                    <a:srgbClr val="000000">
                      <a:alpha val="43137"/>
                    </a:srgbClr>
                  </a:outerShdw>
                </a:effectLst>
              </a:rPr>
            </a:br>
            <a:r>
              <a:rPr lang="en-US" sz="2000" dirty="0"/>
              <a:t>Henry Callaway, U.S. Bankruptcy Court </a:t>
            </a:r>
            <a:br>
              <a:rPr lang="en-US" sz="2000" dirty="0"/>
            </a:br>
            <a:r>
              <a:rPr lang="en-US" sz="2000" dirty="0"/>
              <a:t>for the Southern District of Alabama</a:t>
            </a:r>
          </a:p>
        </p:txBody>
      </p:sp>
      <p:sp>
        <p:nvSpPr>
          <p:cNvPr id="3" name="Content Placeholder 2"/>
          <p:cNvSpPr>
            <a:spLocks noGrp="1"/>
          </p:cNvSpPr>
          <p:nvPr>
            <p:ph idx="1"/>
          </p:nvPr>
        </p:nvSpPr>
        <p:spPr>
          <a:xfrm>
            <a:off x="2292096" y="1809344"/>
            <a:ext cx="8375904" cy="4880112"/>
          </a:xfrm>
        </p:spPr>
        <p:txBody>
          <a:bodyPr>
            <a:noAutofit/>
          </a:bodyPr>
          <a:lstStyle/>
          <a:p>
            <a:pPr marL="0" indent="0">
              <a:spcBef>
                <a:spcPts val="600"/>
              </a:spcBef>
              <a:buNone/>
            </a:pPr>
            <a:r>
              <a:rPr lang="en-US" sz="2400" dirty="0"/>
              <a:t>Bankruptcy is a pressure relief valve, especially in a state with few consumer protections</a:t>
            </a:r>
          </a:p>
          <a:p>
            <a:pPr>
              <a:lnSpc>
                <a:spcPct val="100000"/>
              </a:lnSpc>
              <a:spcBef>
                <a:spcPts val="0"/>
              </a:spcBef>
              <a:spcAft>
                <a:spcPts val="0"/>
              </a:spcAft>
            </a:pPr>
            <a:endParaRPr lang="en-US" sz="2400" dirty="0"/>
          </a:p>
          <a:p>
            <a:r>
              <a:rPr lang="en-US" sz="2400" dirty="0"/>
              <a:t>Most debtors are making it but encounter a financial obstacle they do not have the resources to overcome – loss of job, divorce, illness</a:t>
            </a:r>
          </a:p>
          <a:p>
            <a:pPr>
              <a:spcBef>
                <a:spcPts val="0"/>
              </a:spcBef>
              <a:spcAft>
                <a:spcPts val="0"/>
              </a:spcAft>
            </a:pPr>
            <a:endParaRPr lang="en-US" sz="2400" dirty="0"/>
          </a:p>
          <a:p>
            <a:r>
              <a:rPr lang="en-US" sz="2400" dirty="0"/>
              <a:t>In bankruptcy (oversimplification), a debtor may be able to:</a:t>
            </a:r>
          </a:p>
          <a:p>
            <a:pPr marL="128016" lvl="1" indent="0">
              <a:buNone/>
            </a:pPr>
            <a:r>
              <a:rPr lang="en-US" sz="2400" dirty="0"/>
              <a:t>	* Get out from most unsecured debt like credit cards and 		payday loans</a:t>
            </a:r>
          </a:p>
          <a:p>
            <a:pPr marL="128016" lvl="1" indent="0">
              <a:buNone/>
            </a:pPr>
            <a:r>
              <a:rPr lang="en-US" sz="2400" dirty="0"/>
              <a:t>	* Keep a car by paying value of vehicle over time at </a:t>
            </a:r>
          </a:p>
          <a:p>
            <a:pPr marL="128016" lvl="1" indent="0">
              <a:buNone/>
            </a:pPr>
            <a:r>
              <a:rPr lang="en-US" sz="2400" dirty="0"/>
              <a:t>	market interest rate</a:t>
            </a:r>
          </a:p>
          <a:p>
            <a:pPr marL="128016" lvl="1" indent="0">
              <a:buNone/>
            </a:pPr>
            <a:r>
              <a:rPr lang="en-US" sz="2400" dirty="0"/>
              <a:t>	* Stop foreclosure and catch up mortgage in bankruptcy</a:t>
            </a:r>
          </a:p>
          <a:p>
            <a:endParaRPr lang="en-US" sz="1800" dirty="0"/>
          </a:p>
        </p:txBody>
      </p:sp>
    </p:spTree>
    <p:extLst>
      <p:ext uri="{BB962C8B-B14F-4D97-AF65-F5344CB8AC3E}">
        <p14:creationId xmlns:p14="http://schemas.microsoft.com/office/powerpoint/2010/main" val="395882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1327-01F0-4AA0-A403-F07F085FEFCC}"/>
              </a:ext>
            </a:extLst>
          </p:cNvPr>
          <p:cNvSpPr>
            <a:spLocks noGrp="1"/>
          </p:cNvSpPr>
          <p:nvPr>
            <p:ph type="title"/>
          </p:nvPr>
        </p:nvSpPr>
        <p:spPr>
          <a:xfrm>
            <a:off x="2292096" y="319456"/>
            <a:ext cx="7290054" cy="1499616"/>
          </a:xfrm>
        </p:spPr>
        <p:txBody>
          <a:bodyPr/>
          <a:lstStyle/>
          <a:p>
            <a:r>
              <a:rPr lang="en-US" dirty="0">
                <a:effectLst>
                  <a:outerShdw blurRad="38100" dist="38100" dir="2700000" algn="tl">
                    <a:srgbClr val="000000">
                      <a:alpha val="43137"/>
                    </a:srgbClr>
                  </a:outerShdw>
                </a:effectLst>
              </a:rPr>
              <a:t>Title Pawn Loans</a:t>
            </a:r>
          </a:p>
        </p:txBody>
      </p:sp>
      <p:sp>
        <p:nvSpPr>
          <p:cNvPr id="3" name="Content Placeholder 2">
            <a:extLst>
              <a:ext uri="{FF2B5EF4-FFF2-40B4-BE49-F238E27FC236}">
                <a16:creationId xmlns:a16="http://schemas.microsoft.com/office/drawing/2014/main" id="{90E2C6CA-EF35-4027-BECE-FD8BEF494EBB}"/>
              </a:ext>
            </a:extLst>
          </p:cNvPr>
          <p:cNvSpPr>
            <a:spLocks noGrp="1"/>
          </p:cNvSpPr>
          <p:nvPr>
            <p:ph idx="1"/>
          </p:nvPr>
        </p:nvSpPr>
        <p:spPr>
          <a:xfrm>
            <a:off x="2292096" y="1499616"/>
            <a:ext cx="8375904" cy="5038928"/>
          </a:xfrm>
        </p:spPr>
        <p:txBody>
          <a:bodyPr/>
          <a:lstStyle/>
          <a:p>
            <a:r>
              <a:rPr lang="en-US" sz="2400" dirty="0"/>
              <a:t>Every small town in Alabama has a title pawn store.  To a borrower, a title pawn looks like a regular secured loan, but it’s not.  Title automatically goes to the pawn company if loan not paid within 60 days.  300% interest allowed.  Alabama Code </a:t>
            </a:r>
            <a:r>
              <a:rPr lang="en-US" dirty="0"/>
              <a:t>§ § </a:t>
            </a:r>
            <a:r>
              <a:rPr lang="en-US" sz="2400" dirty="0"/>
              <a:t>5-19A-1, </a:t>
            </a:r>
            <a:r>
              <a:rPr lang="en-US" sz="2400" i="1" dirty="0"/>
              <a:t>et seq.</a:t>
            </a:r>
            <a:endParaRPr lang="en-US" sz="2400" dirty="0"/>
          </a:p>
          <a:p>
            <a:endParaRPr lang="en-US" sz="2400" i="1" dirty="0"/>
          </a:p>
          <a:p>
            <a:r>
              <a:rPr lang="en-US" sz="2400" i="1" dirty="0"/>
              <a:t>In re Northington</a:t>
            </a:r>
            <a:r>
              <a:rPr lang="en-US" sz="2400" dirty="0"/>
              <a:t>, 876 F.3d 1302 (11th Cir. 2017) –  Under Georgia law, auto “drops out” of bankruptcy automatically when time to redeem has run.  Alabama law is same.     </a:t>
            </a:r>
          </a:p>
          <a:p>
            <a:r>
              <a:rPr lang="en-US" sz="2400" dirty="0"/>
              <a:t> </a:t>
            </a:r>
          </a:p>
          <a:p>
            <a:r>
              <a:rPr lang="en-US" sz="2400" b="1" dirty="0">
                <a:latin typeface="+mj-lt"/>
              </a:rPr>
              <a:t>RESULT</a:t>
            </a:r>
            <a:r>
              <a:rPr lang="en-US" sz="2400" dirty="0"/>
              <a:t>: Debtor cannot keep auto and pay through chapter 13 plan.  Debtors losing vehicles right and left.  Bankruptcy is no help.</a:t>
            </a:r>
          </a:p>
          <a:p>
            <a:endParaRPr lang="en-US" dirty="0"/>
          </a:p>
        </p:txBody>
      </p:sp>
    </p:spTree>
    <p:extLst>
      <p:ext uri="{BB962C8B-B14F-4D97-AF65-F5344CB8AC3E}">
        <p14:creationId xmlns:p14="http://schemas.microsoft.com/office/powerpoint/2010/main" val="304124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117D-92C8-41FC-B9BB-98B971594451}"/>
              </a:ext>
            </a:extLst>
          </p:cNvPr>
          <p:cNvSpPr>
            <a:spLocks noGrp="1"/>
          </p:cNvSpPr>
          <p:nvPr>
            <p:ph type="title"/>
          </p:nvPr>
        </p:nvSpPr>
        <p:spPr>
          <a:xfrm>
            <a:off x="947928" y="338912"/>
            <a:ext cx="9720072" cy="1499616"/>
          </a:xfrm>
        </p:spPr>
        <p:txBody>
          <a:bodyPr/>
          <a:lstStyle/>
          <a:p>
            <a:r>
              <a:rPr lang="en-US" dirty="0">
                <a:effectLst>
                  <a:outerShdw blurRad="38100" dist="38100" dir="2700000" algn="tl">
                    <a:srgbClr val="000000">
                      <a:alpha val="43137"/>
                    </a:srgbClr>
                  </a:outerShdw>
                </a:effectLst>
              </a:rPr>
              <a:t>Too broke to file Bankruptcy?</a:t>
            </a:r>
          </a:p>
        </p:txBody>
      </p:sp>
      <p:sp>
        <p:nvSpPr>
          <p:cNvPr id="3" name="Content Placeholder 2">
            <a:extLst>
              <a:ext uri="{FF2B5EF4-FFF2-40B4-BE49-F238E27FC236}">
                <a16:creationId xmlns:a16="http://schemas.microsoft.com/office/drawing/2014/main" id="{C7694A76-6387-46A6-A933-C3D3F9FC04E4}"/>
              </a:ext>
            </a:extLst>
          </p:cNvPr>
          <p:cNvSpPr>
            <a:spLocks noGrp="1"/>
          </p:cNvSpPr>
          <p:nvPr>
            <p:ph idx="1"/>
          </p:nvPr>
        </p:nvSpPr>
        <p:spPr>
          <a:xfrm>
            <a:off x="2292096" y="1499616"/>
            <a:ext cx="8375904" cy="5019472"/>
          </a:xfrm>
        </p:spPr>
        <p:txBody>
          <a:bodyPr>
            <a:noAutofit/>
          </a:bodyPr>
          <a:lstStyle/>
          <a:p>
            <a:pPr>
              <a:lnSpc>
                <a:spcPct val="100000"/>
              </a:lnSpc>
              <a:spcBef>
                <a:spcPts val="0"/>
              </a:spcBef>
              <a:spcAft>
                <a:spcPts val="0"/>
              </a:spcAft>
            </a:pPr>
            <a:r>
              <a:rPr lang="en-US" dirty="0"/>
              <a:t>Chapter 7 – liquidation.  $800-$1,500 attorney’s fee, almost always paid up front because all prepetition debts get discharged.  95% discharge rate.</a:t>
            </a:r>
          </a:p>
          <a:p>
            <a:pPr>
              <a:lnSpc>
                <a:spcPct val="100000"/>
              </a:lnSpc>
              <a:spcBef>
                <a:spcPts val="0"/>
              </a:spcBef>
              <a:spcAft>
                <a:spcPts val="0"/>
              </a:spcAft>
            </a:pPr>
            <a:endParaRPr lang="en-US" dirty="0"/>
          </a:p>
          <a:p>
            <a:pPr>
              <a:lnSpc>
                <a:spcPct val="100000"/>
              </a:lnSpc>
              <a:spcBef>
                <a:spcPts val="0"/>
              </a:spcBef>
              <a:spcAft>
                <a:spcPts val="0"/>
              </a:spcAft>
            </a:pPr>
            <a:r>
              <a:rPr lang="en-US" dirty="0"/>
              <a:t>Chapter 13 – wage earner reorganization.  Payments to trustee for 3-5 years.  Must pay all net income to trustee if not paying 100% to creditors.  $4,000 fee paid through plan in S.D. Alabama.  About 45% discharge rate in S.D. Alabama.  Many dismissals, many repeat filings. </a:t>
            </a:r>
          </a:p>
          <a:p>
            <a:pPr>
              <a:lnSpc>
                <a:spcPct val="100000"/>
              </a:lnSpc>
              <a:spcBef>
                <a:spcPts val="0"/>
              </a:spcBef>
              <a:spcAft>
                <a:spcPts val="0"/>
              </a:spcAft>
            </a:pPr>
            <a:r>
              <a:rPr lang="en-US" dirty="0"/>
              <a:t> </a:t>
            </a:r>
          </a:p>
          <a:p>
            <a:pPr>
              <a:lnSpc>
                <a:spcPct val="100000"/>
              </a:lnSpc>
              <a:spcBef>
                <a:spcPts val="0"/>
              </a:spcBef>
              <a:spcAft>
                <a:spcPts val="0"/>
              </a:spcAft>
            </a:pPr>
            <a:r>
              <a:rPr lang="en-US" dirty="0"/>
              <a:t>FY 2018 percentage of chapter 13 filings:</a:t>
            </a:r>
          </a:p>
          <a:p>
            <a:pPr>
              <a:spcBef>
                <a:spcPts val="0"/>
              </a:spcBef>
              <a:spcAft>
                <a:spcPts val="0"/>
              </a:spcAft>
            </a:pPr>
            <a:endParaRPr lang="en-US" dirty="0"/>
          </a:p>
          <a:p>
            <a:pPr>
              <a:spcBef>
                <a:spcPts val="0"/>
              </a:spcBef>
              <a:spcAft>
                <a:spcPts val="0"/>
              </a:spcAft>
            </a:pPr>
            <a:r>
              <a:rPr lang="en-US" dirty="0"/>
              <a:t>National 37.5%</a:t>
            </a:r>
          </a:p>
          <a:p>
            <a:pPr>
              <a:spcBef>
                <a:spcPts val="0"/>
              </a:spcBef>
              <a:spcAft>
                <a:spcPts val="0"/>
              </a:spcAft>
            </a:pPr>
            <a:r>
              <a:rPr lang="en-US" dirty="0"/>
              <a:t>Southern District of Alabama 71.9% (5</a:t>
            </a:r>
            <a:r>
              <a:rPr lang="en-US" baseline="30000" dirty="0"/>
              <a:t>th</a:t>
            </a:r>
            <a:r>
              <a:rPr lang="en-US" dirty="0"/>
              <a:t> in nation)</a:t>
            </a:r>
          </a:p>
          <a:p>
            <a:pPr>
              <a:spcBef>
                <a:spcPts val="0"/>
              </a:spcBef>
              <a:spcAft>
                <a:spcPts val="0"/>
              </a:spcAft>
            </a:pPr>
            <a:r>
              <a:rPr lang="en-US" dirty="0"/>
              <a:t>Middle District of Alabama 77.5% (3</a:t>
            </a:r>
            <a:r>
              <a:rPr lang="en-US" baseline="30000" dirty="0"/>
              <a:t>rd</a:t>
            </a:r>
            <a:r>
              <a:rPr lang="en-US" dirty="0"/>
              <a:t> in nation) </a:t>
            </a:r>
          </a:p>
          <a:p>
            <a:pPr>
              <a:spcBef>
                <a:spcPts val="0"/>
              </a:spcBef>
              <a:spcAft>
                <a:spcPts val="0"/>
              </a:spcAft>
            </a:pPr>
            <a:r>
              <a:rPr lang="en-US" dirty="0"/>
              <a:t>Northern District of Alabama 53.2%</a:t>
            </a:r>
          </a:p>
          <a:p>
            <a:pPr>
              <a:spcBef>
                <a:spcPts val="0"/>
              </a:spcBef>
              <a:spcAft>
                <a:spcPts val="0"/>
              </a:spcAft>
            </a:pPr>
            <a:endParaRPr lang="en-US" dirty="0"/>
          </a:p>
          <a:p>
            <a:pPr>
              <a:spcBef>
                <a:spcPts val="0"/>
              </a:spcBef>
              <a:spcAft>
                <a:spcPts val="0"/>
              </a:spcAft>
            </a:pPr>
            <a:r>
              <a:rPr lang="en-US" dirty="0"/>
              <a:t>Baldwin 58%	Dallas 86%	Hale 100%	Monroe 82%	</a:t>
            </a:r>
          </a:p>
          <a:p>
            <a:pPr>
              <a:spcBef>
                <a:spcPts val="0"/>
              </a:spcBef>
              <a:spcAft>
                <a:spcPts val="0"/>
              </a:spcAft>
            </a:pPr>
            <a:r>
              <a:rPr lang="en-US" dirty="0"/>
              <a:t>Mobile 70%	Wilcox 91%	Conecuh 91%	Perry 83%</a:t>
            </a:r>
          </a:p>
          <a:p>
            <a:r>
              <a:rPr lang="en-US" dirty="0"/>
              <a:t> </a:t>
            </a:r>
          </a:p>
        </p:txBody>
      </p:sp>
    </p:spTree>
    <p:extLst>
      <p:ext uri="{BB962C8B-B14F-4D97-AF65-F5344CB8AC3E}">
        <p14:creationId xmlns:p14="http://schemas.microsoft.com/office/powerpoint/2010/main" val="1661598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8" y="147894"/>
            <a:ext cx="9720072" cy="1499616"/>
          </a:xfrm>
        </p:spPr>
        <p:txBody>
          <a:bodyPr/>
          <a:lstStyle/>
          <a:p>
            <a:r>
              <a:rPr lang="en-US" dirty="0">
                <a:effectLst>
                  <a:outerShdw blurRad="38100" dist="38100" dir="2700000" algn="tl">
                    <a:srgbClr val="000000">
                      <a:alpha val="43137"/>
                    </a:srgbClr>
                  </a:outerShdw>
                </a:effectLst>
              </a:rPr>
              <a:t>Possible Reasons For High 13 rate</a:t>
            </a:r>
          </a:p>
        </p:txBody>
      </p:sp>
      <p:sp>
        <p:nvSpPr>
          <p:cNvPr id="3" name="Content Placeholder 2"/>
          <p:cNvSpPr>
            <a:spLocks noGrp="1"/>
          </p:cNvSpPr>
          <p:nvPr>
            <p:ph sz="half" idx="1"/>
          </p:nvPr>
        </p:nvSpPr>
        <p:spPr>
          <a:xfrm>
            <a:off x="2292096" y="1303084"/>
            <a:ext cx="8375904" cy="5077838"/>
          </a:xfrm>
        </p:spPr>
        <p:txBody>
          <a:bodyPr>
            <a:normAutofit/>
          </a:bodyPr>
          <a:lstStyle/>
          <a:p>
            <a:r>
              <a:rPr lang="en-US" sz="2400" b="1" dirty="0"/>
              <a:t>Historical </a:t>
            </a:r>
            <a:r>
              <a:rPr lang="en-US" sz="2400" dirty="0"/>
              <a:t>– wage earner reorganization originated in Birmingham in 1930’s</a:t>
            </a:r>
          </a:p>
          <a:p>
            <a:r>
              <a:rPr lang="en-US" sz="2400" b="1" dirty="0"/>
              <a:t>Low exemptions in Alabama</a:t>
            </a:r>
            <a:r>
              <a:rPr lang="en-US" sz="2400" dirty="0"/>
              <a:t> – for personal property, homestead, and wages  (N.D. Florida has 20% chapter 13 rate).  </a:t>
            </a:r>
          </a:p>
          <a:p>
            <a:r>
              <a:rPr lang="en-US" sz="2400" b="1" dirty="0"/>
              <a:t>Non-judicial foreclosure in Alabama (&lt; 1 month</a:t>
            </a:r>
            <a:r>
              <a:rPr lang="en-US" sz="2400" dirty="0"/>
              <a:t>) – no time to negotiate or save up money for a bankruptcy </a:t>
            </a:r>
          </a:p>
          <a:p>
            <a:r>
              <a:rPr lang="en-US" sz="2400" b="1" dirty="0"/>
              <a:t>Racial disparity</a:t>
            </a:r>
          </a:p>
          <a:p>
            <a:r>
              <a:rPr lang="en-US" sz="2400" b="1" dirty="0"/>
              <a:t>Counsel financial incentive</a:t>
            </a:r>
            <a:r>
              <a:rPr lang="en-US" sz="2400" dirty="0"/>
              <a:t> – $800-1500 for a Chapter 7 vs. $4000 no-look Chapter 13 fee in S.D. Ala. </a:t>
            </a:r>
          </a:p>
          <a:p>
            <a:r>
              <a:rPr lang="en-US" sz="2400" b="1" dirty="0"/>
              <a:t>Inability to pay prepetition fees </a:t>
            </a:r>
            <a:r>
              <a:rPr lang="en-US" sz="2400" dirty="0"/>
              <a:t>– May 2016 </a:t>
            </a:r>
            <a:r>
              <a:rPr lang="en-US" sz="2400" u="sng" dirty="0"/>
              <a:t>Atlantic</a:t>
            </a:r>
            <a:r>
              <a:rPr lang="en-US" sz="2400" dirty="0"/>
              <a:t> magazine article: 47% of all Americans could not come up with $400 in an emergency</a:t>
            </a:r>
            <a:endParaRPr lang="en-US" sz="2400" b="1" dirty="0"/>
          </a:p>
        </p:txBody>
      </p:sp>
    </p:spTree>
    <p:extLst>
      <p:ext uri="{BB962C8B-B14F-4D97-AF65-F5344CB8AC3E}">
        <p14:creationId xmlns:p14="http://schemas.microsoft.com/office/powerpoint/2010/main" val="1583520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8" y="280546"/>
            <a:ext cx="9720072" cy="1499616"/>
          </a:xfrm>
        </p:spPr>
        <p:txBody>
          <a:bodyPr/>
          <a:lstStyle/>
          <a:p>
            <a:r>
              <a:rPr lang="en-US" dirty="0">
                <a:effectLst>
                  <a:outerShdw blurRad="38100" dist="38100" dir="2700000" algn="tl">
                    <a:srgbClr val="000000">
                      <a:alpha val="43137"/>
                    </a:srgbClr>
                  </a:outerShdw>
                </a:effectLst>
              </a:rPr>
              <a:t>Rural access to bankruptcy courts</a:t>
            </a:r>
            <a:br>
              <a:rPr lang="en-US" sz="2000" dirty="0"/>
            </a:br>
            <a:endParaRPr lang="en-US" sz="2000" dirty="0"/>
          </a:p>
        </p:txBody>
      </p:sp>
      <p:sp>
        <p:nvSpPr>
          <p:cNvPr id="3" name="Content Placeholder 2"/>
          <p:cNvSpPr>
            <a:spLocks noGrp="1"/>
          </p:cNvSpPr>
          <p:nvPr>
            <p:ph sz="half" idx="1"/>
          </p:nvPr>
        </p:nvSpPr>
        <p:spPr>
          <a:xfrm>
            <a:off x="2292096" y="1316336"/>
            <a:ext cx="8375904" cy="5077838"/>
          </a:xfrm>
        </p:spPr>
        <p:txBody>
          <a:bodyPr>
            <a:noAutofit/>
          </a:bodyPr>
          <a:lstStyle/>
          <a:p>
            <a:r>
              <a:rPr lang="en-US" dirty="0"/>
              <a:t>Not that many rural attorneys in the first place.  New lawyers have student loan debt, want larger city amenities.  </a:t>
            </a:r>
          </a:p>
          <a:p>
            <a:r>
              <a:rPr lang="en-US" dirty="0"/>
              <a:t>Relatively small attorney fees, especially for a chapter 7.  Only small-type case where you must travel to a federal courthouse located hours away; all debtors and their attorneys must appear for at least one hearing, some for many hearings.  Not economical for an attorney to handle 1 or 2 cases. </a:t>
            </a:r>
          </a:p>
          <a:p>
            <a:r>
              <a:rPr lang="en-US" dirty="0"/>
              <a:t>Increasing complexity of bankruptcy since “reform” in 2005</a:t>
            </a:r>
          </a:p>
          <a:p>
            <a:r>
              <a:rPr lang="en-US" b="1" dirty="0">
                <a:latin typeface="+mj-lt"/>
              </a:rPr>
              <a:t>RESULT</a:t>
            </a:r>
            <a:r>
              <a:rPr lang="en-US" dirty="0"/>
              <a:t>: Almost no bankruptcy practitioners outside Mobile, Baldwin, and Dallas (Selma) counties in the 13 counties of the Southern District of Alabama.  Six of thirteen counties have no bankruptcy practitioners. </a:t>
            </a:r>
          </a:p>
          <a:p>
            <a:r>
              <a:rPr lang="en-US" dirty="0"/>
              <a:t>Filing rates per 1000 population – higher in Mobile and adjacent counties,  lower in more distant counties</a:t>
            </a:r>
          </a:p>
          <a:p>
            <a:pPr>
              <a:spcBef>
                <a:spcPts val="0"/>
              </a:spcBef>
              <a:spcAft>
                <a:spcPts val="0"/>
              </a:spcAft>
            </a:pPr>
            <a:r>
              <a:rPr lang="en-US" dirty="0"/>
              <a:t>Mobile 7.06 			Hale 0.61 	Choctaw 3.66</a:t>
            </a:r>
          </a:p>
          <a:p>
            <a:pPr>
              <a:spcBef>
                <a:spcPts val="0"/>
              </a:spcBef>
              <a:spcAft>
                <a:spcPts val="0"/>
              </a:spcAft>
            </a:pPr>
            <a:r>
              <a:rPr lang="en-US" dirty="0"/>
              <a:t>Clarke 6.44			Marengo 3.46 	Perry 4.38</a:t>
            </a:r>
          </a:p>
          <a:p>
            <a:pPr>
              <a:lnSpc>
                <a:spcPct val="100000"/>
              </a:lnSpc>
              <a:spcBef>
                <a:spcPts val="0"/>
              </a:spcBef>
              <a:spcAft>
                <a:spcPts val="0"/>
              </a:spcAft>
            </a:pPr>
            <a:r>
              <a:rPr lang="en-US" dirty="0"/>
              <a:t>Dallas 7.88 (court held in Selma)	Wilcox 4.42	</a:t>
            </a:r>
            <a:r>
              <a:rPr lang="en-US" sz="1800" dirty="0"/>
              <a:t>		</a:t>
            </a:r>
          </a:p>
        </p:txBody>
      </p:sp>
    </p:spTree>
    <p:extLst>
      <p:ext uri="{BB962C8B-B14F-4D97-AF65-F5344CB8AC3E}">
        <p14:creationId xmlns:p14="http://schemas.microsoft.com/office/powerpoint/2010/main" val="84380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214" y="4641029"/>
            <a:ext cx="3196547" cy="1278619"/>
          </a:xfrm>
          <a:prstGeom prst="rect">
            <a:avLst/>
          </a:prstGeom>
        </p:spPr>
      </p:pic>
      <p:sp>
        <p:nvSpPr>
          <p:cNvPr id="4" name="Title 3"/>
          <p:cNvSpPr>
            <a:spLocks noGrp="1"/>
          </p:cNvSpPr>
          <p:nvPr>
            <p:ph type="ctrTitle"/>
          </p:nvPr>
        </p:nvSpPr>
        <p:spPr/>
        <p:txBody>
          <a:bodyPr>
            <a:normAutofit/>
          </a:bodyPr>
          <a:lstStyle/>
          <a:p>
            <a:r>
              <a:rPr lang="en-US" dirty="0"/>
              <a:t>The Rural Economic Improvement Project</a:t>
            </a:r>
          </a:p>
        </p:txBody>
      </p:sp>
      <p:sp>
        <p:nvSpPr>
          <p:cNvPr id="3" name="Subtitle 2"/>
          <p:cNvSpPr>
            <a:spLocks noGrp="1"/>
          </p:cNvSpPr>
          <p:nvPr>
            <p:ph type="subTitle" idx="1"/>
          </p:nvPr>
        </p:nvSpPr>
        <p:spPr>
          <a:xfrm>
            <a:off x="2346961" y="4708838"/>
            <a:ext cx="3953021" cy="1143000"/>
          </a:xfrm>
        </p:spPr>
        <p:txBody>
          <a:bodyPr>
            <a:normAutofit lnSpcReduction="10000"/>
          </a:bodyPr>
          <a:lstStyle/>
          <a:p>
            <a:pPr algn="ctr">
              <a:lnSpc>
                <a:spcPct val="100000"/>
              </a:lnSpc>
              <a:spcBef>
                <a:spcPts val="0"/>
              </a:spcBef>
              <a:spcAft>
                <a:spcPts val="0"/>
              </a:spcAft>
            </a:pPr>
            <a:r>
              <a:rPr lang="en-US" dirty="0"/>
              <a:t>Farah Majid </a:t>
            </a:r>
          </a:p>
          <a:p>
            <a:pPr algn="ctr">
              <a:lnSpc>
                <a:spcPct val="100000"/>
              </a:lnSpc>
              <a:spcBef>
                <a:spcPts val="0"/>
              </a:spcBef>
              <a:spcAft>
                <a:spcPts val="0"/>
              </a:spcAft>
            </a:pPr>
            <a:r>
              <a:rPr lang="en-US" dirty="0"/>
              <a:t>Coordinating Project Attorney</a:t>
            </a:r>
          </a:p>
        </p:txBody>
      </p:sp>
    </p:spTree>
    <p:extLst>
      <p:ext uri="{BB962C8B-B14F-4D97-AF65-F5344CB8AC3E}">
        <p14:creationId xmlns:p14="http://schemas.microsoft.com/office/powerpoint/2010/main" val="3603274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096" y="253117"/>
            <a:ext cx="7290054" cy="1005840"/>
          </a:xfrm>
        </p:spPr>
        <p:txBody>
          <a:bodyPr>
            <a:normAutofit fontScale="90000"/>
          </a:bodyPr>
          <a:lstStyle/>
          <a:p>
            <a:br>
              <a:rPr lang="en-US" cap="none" dirty="0">
                <a:effectLst>
                  <a:outerShdw blurRad="38100" dist="38100" dir="2700000" algn="tl">
                    <a:srgbClr val="000000">
                      <a:alpha val="43137"/>
                    </a:srgbClr>
                  </a:outerShdw>
                </a:effectLst>
              </a:rPr>
            </a:br>
            <a:r>
              <a:rPr lang="en-US" cap="none" dirty="0">
                <a:effectLst>
                  <a:outerShdw blurRad="38100" dist="38100" dir="2700000" algn="tl">
                    <a:srgbClr val="000000">
                      <a:alpha val="43137"/>
                    </a:srgbClr>
                  </a:outerShdw>
                </a:effectLst>
              </a:rPr>
              <a:t>WHAT’S COMING/POSSIBLE SOLUTIONS</a:t>
            </a:r>
            <a:br>
              <a:rPr lang="en-US" dirty="0"/>
            </a:br>
            <a:endParaRPr lang="en-US" dirty="0"/>
          </a:p>
        </p:txBody>
      </p:sp>
      <p:sp>
        <p:nvSpPr>
          <p:cNvPr id="3" name="Content Placeholder 2"/>
          <p:cNvSpPr>
            <a:spLocks noGrp="1"/>
          </p:cNvSpPr>
          <p:nvPr>
            <p:ph sz="half" idx="1"/>
          </p:nvPr>
        </p:nvSpPr>
        <p:spPr>
          <a:xfrm>
            <a:off x="2292096" y="1258957"/>
            <a:ext cx="8375904" cy="5116749"/>
          </a:xfrm>
        </p:spPr>
        <p:txBody>
          <a:bodyPr>
            <a:noAutofit/>
          </a:bodyPr>
          <a:lstStyle/>
          <a:p>
            <a:pPr>
              <a:spcBef>
                <a:spcPts val="0"/>
              </a:spcBef>
              <a:spcAft>
                <a:spcPts val="0"/>
              </a:spcAft>
            </a:pPr>
            <a:r>
              <a:rPr lang="en-US" sz="1700" dirty="0"/>
              <a:t>“Turbotax for chapter 7”?</a:t>
            </a:r>
          </a:p>
          <a:p>
            <a:pPr>
              <a:spcBef>
                <a:spcPts val="0"/>
              </a:spcBef>
              <a:spcAft>
                <a:spcPts val="0"/>
              </a:spcAft>
            </a:pPr>
            <a:r>
              <a:rPr lang="en-US" sz="1700" dirty="0"/>
              <a:t>	Courts are rolling out Electronic Self Representation (ESR) modules</a:t>
            </a:r>
          </a:p>
          <a:p>
            <a:pPr>
              <a:spcBef>
                <a:spcPts val="0"/>
              </a:spcBef>
              <a:spcAft>
                <a:spcPts val="0"/>
              </a:spcAft>
            </a:pPr>
            <a:r>
              <a:rPr lang="en-US" sz="1700" dirty="0"/>
              <a:t>	</a:t>
            </a:r>
            <a:r>
              <a:rPr lang="en-US" sz="1700" u="sng" dirty="0">
                <a:hlinkClick r:id="rId2">
                  <a:extLst>
                    <a:ext uri="{A12FA001-AC4F-418D-AE19-62706E023703}">
                      <ahyp:hlinkClr xmlns:ahyp="http://schemas.microsoft.com/office/drawing/2018/hyperlinkcolor" val="tx"/>
                    </a:ext>
                  </a:extLst>
                </a:hlinkClick>
              </a:rPr>
              <a:t>www.upsolve.org</a:t>
            </a:r>
            <a:r>
              <a:rPr lang="en-US" sz="1700" dirty="0"/>
              <a:t> – self-representation using forms created online </a:t>
            </a:r>
          </a:p>
          <a:p>
            <a:pPr>
              <a:spcBef>
                <a:spcPts val="0"/>
              </a:spcBef>
              <a:spcAft>
                <a:spcPts val="0"/>
              </a:spcAft>
            </a:pPr>
            <a:r>
              <a:rPr lang="en-US" sz="1700" dirty="0"/>
              <a:t>             and nonprofit help</a:t>
            </a:r>
          </a:p>
          <a:p>
            <a:pPr marL="128016" lvl="1" indent="0">
              <a:spcBef>
                <a:spcPts val="0"/>
              </a:spcBef>
              <a:spcAft>
                <a:spcPts val="0"/>
              </a:spcAft>
              <a:buNone/>
            </a:pPr>
            <a:r>
              <a:rPr lang="en-US" sz="1700" dirty="0"/>
              <a:t>	</a:t>
            </a:r>
            <a:r>
              <a:rPr lang="en-US" sz="1700" dirty="0">
                <a:effectLst>
                  <a:outerShdw blurRad="38100" dist="38100" dir="2700000" algn="tl">
                    <a:srgbClr val="000000">
                      <a:alpha val="43137"/>
                    </a:srgbClr>
                  </a:outerShdw>
                </a:effectLst>
              </a:rPr>
              <a:t>Problem</a:t>
            </a:r>
            <a:r>
              <a:rPr lang="en-US" sz="1700" dirty="0"/>
              <a:t>: low-income folks access the internet with their phones, not PC’s</a:t>
            </a:r>
          </a:p>
          <a:p>
            <a:pPr>
              <a:spcBef>
                <a:spcPts val="0"/>
              </a:spcBef>
              <a:spcAft>
                <a:spcPts val="0"/>
              </a:spcAft>
            </a:pPr>
            <a:endParaRPr lang="en-US" sz="1700" dirty="0"/>
          </a:p>
          <a:p>
            <a:pPr>
              <a:spcBef>
                <a:spcPts val="0"/>
              </a:spcBef>
              <a:spcAft>
                <a:spcPts val="0"/>
              </a:spcAft>
            </a:pPr>
            <a:r>
              <a:rPr lang="en-US" sz="1700" dirty="0"/>
              <a:t>Alabama Bankruptcy Pro Bono Project</a:t>
            </a:r>
          </a:p>
          <a:p>
            <a:pPr marL="777240" lvl="5" indent="0">
              <a:spcBef>
                <a:spcPts val="0"/>
              </a:spcBef>
              <a:spcAft>
                <a:spcPts val="0"/>
              </a:spcAft>
              <a:buNone/>
            </a:pPr>
            <a:r>
              <a:rPr lang="en-US" sz="1700" dirty="0"/>
              <a:t>	Pro bono help for chapter 7 debtors (traditionally a hard sell to bankruptcy lawyers)</a:t>
            </a:r>
          </a:p>
          <a:p>
            <a:pPr marL="777240" lvl="5" indent="0">
              <a:spcBef>
                <a:spcPts val="0"/>
              </a:spcBef>
              <a:spcAft>
                <a:spcPts val="0"/>
              </a:spcAft>
              <a:buNone/>
            </a:pPr>
            <a:r>
              <a:rPr lang="en-US" sz="1700" dirty="0"/>
              <a:t>	Program does intake and prepares schedules</a:t>
            </a:r>
          </a:p>
          <a:p>
            <a:pPr>
              <a:spcBef>
                <a:spcPts val="0"/>
              </a:spcBef>
              <a:spcAft>
                <a:spcPts val="0"/>
              </a:spcAft>
            </a:pPr>
            <a:r>
              <a:rPr lang="en-US" sz="1700" dirty="0"/>
              <a:t>	Training for non-bankruptcy lawyers	</a:t>
            </a:r>
          </a:p>
          <a:p>
            <a:pPr>
              <a:spcBef>
                <a:spcPts val="0"/>
              </a:spcBef>
              <a:spcAft>
                <a:spcPts val="0"/>
              </a:spcAft>
            </a:pPr>
            <a:r>
              <a:rPr lang="en-US" sz="1700" dirty="0"/>
              <a:t>              Springboard to encourage more rural lawyers?</a:t>
            </a:r>
          </a:p>
          <a:p>
            <a:pPr>
              <a:spcBef>
                <a:spcPts val="0"/>
              </a:spcBef>
              <a:spcAft>
                <a:spcPts val="0"/>
              </a:spcAft>
            </a:pPr>
            <a:endParaRPr lang="en-US" sz="1700" dirty="0"/>
          </a:p>
          <a:p>
            <a:pPr>
              <a:spcBef>
                <a:spcPts val="0"/>
              </a:spcBef>
              <a:spcAft>
                <a:spcPts val="0"/>
              </a:spcAft>
            </a:pPr>
            <a:r>
              <a:rPr lang="en-US" sz="1700" dirty="0"/>
              <a:t>Making it easier for rural lawyers/debtors to file chapter 7 cases</a:t>
            </a:r>
          </a:p>
          <a:p>
            <a:pPr>
              <a:spcBef>
                <a:spcPts val="0"/>
              </a:spcBef>
              <a:spcAft>
                <a:spcPts val="0"/>
              </a:spcAft>
            </a:pPr>
            <a:r>
              <a:rPr lang="en-US" sz="1700" dirty="0"/>
              <a:t>	Video meetings of creditors (Facetime, Skype)</a:t>
            </a:r>
          </a:p>
          <a:p>
            <a:pPr>
              <a:spcBef>
                <a:spcPts val="0"/>
              </a:spcBef>
              <a:spcAft>
                <a:spcPts val="0"/>
              </a:spcAft>
            </a:pPr>
            <a:r>
              <a:rPr lang="en-US" sz="1700" dirty="0"/>
              <a:t>	Telephonic hearings wherever possible</a:t>
            </a:r>
          </a:p>
          <a:p>
            <a:pPr>
              <a:spcBef>
                <a:spcPts val="0"/>
              </a:spcBef>
              <a:spcAft>
                <a:spcPts val="0"/>
              </a:spcAft>
            </a:pPr>
            <a:endParaRPr lang="en-US" sz="1700" dirty="0"/>
          </a:p>
          <a:p>
            <a:pPr>
              <a:spcBef>
                <a:spcPts val="0"/>
              </a:spcBef>
              <a:spcAft>
                <a:spcPts val="0"/>
              </a:spcAft>
            </a:pPr>
            <a:r>
              <a:rPr lang="en-US" sz="1700" dirty="0"/>
              <a:t>Changing bankruptcy laws to provide for payment of chapter 7 attorney’s fees after filing</a:t>
            </a:r>
          </a:p>
          <a:p>
            <a:pPr>
              <a:spcBef>
                <a:spcPts val="0"/>
              </a:spcBef>
              <a:spcAft>
                <a:spcPts val="0"/>
              </a:spcAft>
            </a:pPr>
            <a:endParaRPr lang="en-US" sz="1700" dirty="0"/>
          </a:p>
          <a:p>
            <a:pPr>
              <a:spcBef>
                <a:spcPts val="0"/>
              </a:spcBef>
              <a:spcAft>
                <a:spcPts val="0"/>
              </a:spcAft>
            </a:pPr>
            <a:r>
              <a:rPr lang="en-US" sz="1700" dirty="0"/>
              <a:t>“Unbundled” bankruptcy services in chapter 7 (separate pre- and post- bankruptcy contracts)</a:t>
            </a:r>
          </a:p>
          <a:p>
            <a:pPr>
              <a:spcBef>
                <a:spcPts val="0"/>
              </a:spcBef>
              <a:spcAft>
                <a:spcPts val="0"/>
              </a:spcAft>
            </a:pPr>
            <a:endParaRPr lang="en-US" sz="1700" dirty="0"/>
          </a:p>
          <a:p>
            <a:pPr>
              <a:spcBef>
                <a:spcPts val="0"/>
              </a:spcBef>
              <a:spcAft>
                <a:spcPts val="0"/>
              </a:spcAft>
            </a:pPr>
            <a:r>
              <a:rPr lang="en-US" sz="1700" dirty="0"/>
              <a:t>Title pawns – will require state legislative action</a:t>
            </a:r>
          </a:p>
          <a:p>
            <a:pPr marL="0" indent="0">
              <a:buNone/>
            </a:pPr>
            <a:endParaRPr lang="en-US" sz="2800" dirty="0"/>
          </a:p>
        </p:txBody>
      </p:sp>
    </p:spTree>
    <p:extLst>
      <p:ext uri="{BB962C8B-B14F-4D97-AF65-F5344CB8AC3E}">
        <p14:creationId xmlns:p14="http://schemas.microsoft.com/office/powerpoint/2010/main" val="4106941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51968" y="1398037"/>
            <a:ext cx="7526338" cy="1774431"/>
          </a:xfrm>
        </p:spPr>
        <p:txBody>
          <a:bodyPr>
            <a:normAutofit/>
          </a:bodyPr>
          <a:lstStyle/>
          <a:p>
            <a:pPr algn="l"/>
            <a:r>
              <a:rPr lang="en-US" sz="4400" cap="none" dirty="0">
                <a:latin typeface="Franklin Gothic Book" panose="020B0503020102020204" pitchFamily="34" charset="0"/>
                <a:cs typeface="Calibri" panose="020F0502020204030204" pitchFamily="34" charset="0"/>
              </a:rPr>
              <a:t>Glory McLaughlin</a:t>
            </a:r>
            <a:br>
              <a:rPr lang="en-US" sz="4400" cap="none" dirty="0">
                <a:latin typeface="Franklin Gothic Book" panose="020B0503020102020204" pitchFamily="34" charset="0"/>
                <a:cs typeface="Calibri" panose="020F0502020204030204" pitchFamily="34" charset="0"/>
              </a:rPr>
            </a:br>
            <a:r>
              <a:rPr lang="en-US" sz="3200" cap="none" dirty="0">
                <a:latin typeface="Franklin Gothic Book" panose="020B0503020102020204" pitchFamily="34" charset="0"/>
                <a:cs typeface="Calibri" panose="020F0502020204030204" pitchFamily="34" charset="0"/>
              </a:rPr>
              <a:t>Assistant Dean of Public Interest Law</a:t>
            </a:r>
            <a:br>
              <a:rPr lang="en-US" sz="3200" cap="none" dirty="0">
                <a:latin typeface="Franklin Gothic Book" panose="020B0503020102020204" pitchFamily="34" charset="0"/>
                <a:cs typeface="Calibri" panose="020F0502020204030204" pitchFamily="34" charset="0"/>
              </a:rPr>
            </a:br>
            <a:r>
              <a:rPr lang="en-US" sz="3200" cap="none" dirty="0">
                <a:latin typeface="Franklin Gothic Book" panose="020B0503020102020204" pitchFamily="34" charset="0"/>
                <a:cs typeface="Calibri" panose="020F0502020204030204" pitchFamily="34" charset="0"/>
              </a:rPr>
              <a:t>The University of Alabama School of Law</a:t>
            </a:r>
            <a:endParaRPr lang="en-US" sz="4400" cap="none" dirty="0">
              <a:latin typeface="Franklin Gothic Book" panose="020B0503020102020204" pitchFamily="34" charset="0"/>
              <a:cs typeface="Calibri" panose="020F0502020204030204" pitchFamily="34" charset="0"/>
            </a:endParaRPr>
          </a:p>
        </p:txBody>
      </p:sp>
      <p:sp>
        <p:nvSpPr>
          <p:cNvPr id="5" name="Subtitle 4"/>
          <p:cNvSpPr>
            <a:spLocks noGrp="1"/>
          </p:cNvSpPr>
          <p:nvPr>
            <p:ph type="subTitle" idx="1"/>
          </p:nvPr>
        </p:nvSpPr>
        <p:spPr>
          <a:xfrm>
            <a:off x="2623468" y="4572747"/>
            <a:ext cx="8064324" cy="1121224"/>
          </a:xfrm>
        </p:spPr>
        <p:txBody>
          <a:bodyPr>
            <a:noAutofit/>
          </a:bodyPr>
          <a:lstStyle/>
          <a:p>
            <a:pPr algn="r"/>
            <a:r>
              <a:rPr lang="en-US" sz="2800" dirty="0"/>
              <a:t>Blackburn Institute Annual Symposium</a:t>
            </a:r>
          </a:p>
          <a:p>
            <a:pPr algn="r"/>
            <a:r>
              <a:rPr lang="en-US" sz="2800" dirty="0"/>
              <a:t>August 24, 2019 </a:t>
            </a:r>
          </a:p>
        </p:txBody>
      </p:sp>
      <p:sp>
        <p:nvSpPr>
          <p:cNvPr id="7" name="AutoShape 4" descr="Image result for university of alabama blackburn institut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083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4" name="Picture 3">
            <a:extLst>
              <a:ext uri="{FF2B5EF4-FFF2-40B4-BE49-F238E27FC236}">
                <a16:creationId xmlns:a16="http://schemas.microsoft.com/office/drawing/2014/main" id="{8A5B27BC-987A-DD4C-9C3D-39A216F37E6E}"/>
              </a:ext>
            </a:extLst>
          </p:cNvPr>
          <p:cNvPicPr>
            <a:picLocks noChangeAspect="1"/>
          </p:cNvPicPr>
          <p:nvPr/>
        </p:nvPicPr>
        <p:blipFill rotWithShape="1">
          <a:blip r:embed="rId2"/>
          <a:srcRect t="2980" b="22006"/>
          <a:stretch/>
        </p:blipFill>
        <p:spPr>
          <a:xfrm>
            <a:off x="20" y="10"/>
            <a:ext cx="12191980" cy="6859300"/>
          </a:xfrm>
          <a:prstGeom prst="rect">
            <a:avLst/>
          </a:prstGeom>
        </p:spPr>
      </p:pic>
      <p:sp>
        <p:nvSpPr>
          <p:cNvPr id="13" name="Rectangle 12">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7"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877891C6-7EEC-0549-B55B-3FA22C2124DF}"/>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dirty="0">
                <a:solidFill>
                  <a:schemeClr val="bg2"/>
                </a:solidFill>
              </a:rPr>
              <a:t>The Finch Initiative</a:t>
            </a:r>
          </a:p>
        </p:txBody>
      </p:sp>
    </p:spTree>
    <p:extLst>
      <p:ext uri="{BB962C8B-B14F-4D97-AF65-F5344CB8AC3E}">
        <p14:creationId xmlns:p14="http://schemas.microsoft.com/office/powerpoint/2010/main" val="797958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C1C89BBD-054A-CF41-8302-443F47F1B7E8}"/>
              </a:ext>
            </a:extLst>
          </p:cNvPr>
          <p:cNvPicPr>
            <a:picLocks noChangeAspect="1"/>
          </p:cNvPicPr>
          <p:nvPr/>
        </p:nvPicPr>
        <p:blipFill>
          <a:blip r:embed="rId3"/>
          <a:stretch>
            <a:fillRect/>
          </a:stretch>
        </p:blipFill>
        <p:spPr>
          <a:xfrm>
            <a:off x="1014342" y="0"/>
            <a:ext cx="5662876" cy="6858000"/>
          </a:xfrm>
          <a:prstGeom prst="rect">
            <a:avLst/>
          </a:prstGeom>
        </p:spPr>
      </p:pic>
      <p:pic>
        <p:nvPicPr>
          <p:cNvPr id="5" name="Picture 4">
            <a:extLst>
              <a:ext uri="{FF2B5EF4-FFF2-40B4-BE49-F238E27FC236}">
                <a16:creationId xmlns:a16="http://schemas.microsoft.com/office/drawing/2014/main" id="{771C7746-826A-C24F-B4F6-3CDC88596E00}"/>
              </a:ext>
            </a:extLst>
          </p:cNvPr>
          <p:cNvPicPr>
            <a:picLocks noChangeAspect="1"/>
          </p:cNvPicPr>
          <p:nvPr/>
        </p:nvPicPr>
        <p:blipFill rotWithShape="1">
          <a:blip r:embed="rId4"/>
          <a:srcRect r="36126" b="22181"/>
          <a:stretch/>
        </p:blipFill>
        <p:spPr>
          <a:xfrm>
            <a:off x="7370859" y="75758"/>
            <a:ext cx="4238045" cy="1099762"/>
          </a:xfrm>
          <a:prstGeom prst="rect">
            <a:avLst/>
          </a:prstGeom>
        </p:spPr>
      </p:pic>
      <p:pic>
        <p:nvPicPr>
          <p:cNvPr id="10" name="Picture 9" descr="A person in a suit and tie&#10;&#10;Description automatically generated">
            <a:extLst>
              <a:ext uri="{FF2B5EF4-FFF2-40B4-BE49-F238E27FC236}">
                <a16:creationId xmlns:a16="http://schemas.microsoft.com/office/drawing/2014/main" id="{2A389B2E-445B-714E-983A-4915BF3A70AA}"/>
              </a:ext>
            </a:extLst>
          </p:cNvPr>
          <p:cNvPicPr>
            <a:picLocks noChangeAspect="1"/>
          </p:cNvPicPr>
          <p:nvPr/>
        </p:nvPicPr>
        <p:blipFill>
          <a:blip r:embed="rId5"/>
          <a:stretch>
            <a:fillRect/>
          </a:stretch>
        </p:blipFill>
        <p:spPr>
          <a:xfrm>
            <a:off x="7039852" y="1241780"/>
            <a:ext cx="4900058" cy="5616220"/>
          </a:xfrm>
          <a:prstGeom prst="rect">
            <a:avLst/>
          </a:prstGeom>
        </p:spPr>
      </p:pic>
      <p:sp>
        <p:nvSpPr>
          <p:cNvPr id="11" name="TextBox 10">
            <a:extLst>
              <a:ext uri="{FF2B5EF4-FFF2-40B4-BE49-F238E27FC236}">
                <a16:creationId xmlns:a16="http://schemas.microsoft.com/office/drawing/2014/main" id="{A380F7AA-F46F-FB48-BEB6-D26AB80A9316}"/>
              </a:ext>
            </a:extLst>
          </p:cNvPr>
          <p:cNvSpPr txBox="1"/>
          <p:nvPr/>
        </p:nvSpPr>
        <p:spPr>
          <a:xfrm>
            <a:off x="764900" y="4028661"/>
            <a:ext cx="1806021" cy="2246769"/>
          </a:xfrm>
          <a:prstGeom prst="rect">
            <a:avLst/>
          </a:prstGeom>
          <a:solidFill>
            <a:schemeClr val="tx1"/>
          </a:solidFill>
        </p:spPr>
        <p:txBody>
          <a:bodyPr wrap="square" rtlCol="0">
            <a:spAutoFit/>
          </a:bodyPr>
          <a:lstStyle/>
          <a:p>
            <a:r>
              <a:rPr lang="en-US" sz="2800" dirty="0">
                <a:solidFill>
                  <a:schemeClr val="bg1"/>
                </a:solidFill>
                <a:latin typeface="Franklin Gothic Book" panose="020B0503020102020204" pitchFamily="34" charset="0"/>
                <a:cs typeface="Calibri" panose="020F0502020204030204" pitchFamily="34" charset="0"/>
              </a:rPr>
              <a:t>The Andalusia Star-News, August 2018</a:t>
            </a:r>
          </a:p>
        </p:txBody>
      </p:sp>
      <p:sp>
        <p:nvSpPr>
          <p:cNvPr id="29" name="TextBox 28">
            <a:extLst>
              <a:ext uri="{FF2B5EF4-FFF2-40B4-BE49-F238E27FC236}">
                <a16:creationId xmlns:a16="http://schemas.microsoft.com/office/drawing/2014/main" id="{666F926C-72C8-D54A-B8FA-AD8D32FB54F2}"/>
              </a:ext>
            </a:extLst>
          </p:cNvPr>
          <p:cNvSpPr txBox="1"/>
          <p:nvPr/>
        </p:nvSpPr>
        <p:spPr>
          <a:xfrm>
            <a:off x="6513342" y="4805534"/>
            <a:ext cx="1907865" cy="1815882"/>
          </a:xfrm>
          <a:prstGeom prst="rect">
            <a:avLst/>
          </a:prstGeom>
          <a:solidFill>
            <a:schemeClr val="tx1"/>
          </a:solidFill>
        </p:spPr>
        <p:txBody>
          <a:bodyPr wrap="square" rtlCol="0">
            <a:spAutoFit/>
          </a:bodyPr>
          <a:lstStyle/>
          <a:p>
            <a:r>
              <a:rPr lang="en-US" sz="2800" dirty="0">
                <a:solidFill>
                  <a:schemeClr val="bg1"/>
                </a:solidFill>
                <a:latin typeface="Franklin Gothic Book" panose="020B0503020102020204" pitchFamily="34" charset="0"/>
                <a:cs typeface="Calibri" panose="020F0502020204030204" pitchFamily="34" charset="0"/>
              </a:rPr>
              <a:t>The Andalusia Star-News, July 2019</a:t>
            </a:r>
          </a:p>
        </p:txBody>
      </p:sp>
      <p:sp>
        <p:nvSpPr>
          <p:cNvPr id="30" name="TextBox 29">
            <a:extLst>
              <a:ext uri="{FF2B5EF4-FFF2-40B4-BE49-F238E27FC236}">
                <a16:creationId xmlns:a16="http://schemas.microsoft.com/office/drawing/2014/main" id="{524621E5-70F8-8A44-87EF-FCFEACBA4819}"/>
              </a:ext>
            </a:extLst>
          </p:cNvPr>
          <p:cNvSpPr txBox="1"/>
          <p:nvPr/>
        </p:nvSpPr>
        <p:spPr>
          <a:xfrm>
            <a:off x="4063504" y="934893"/>
            <a:ext cx="2863156" cy="1938992"/>
          </a:xfrm>
          <a:prstGeom prst="rect">
            <a:avLst/>
          </a:prstGeom>
          <a:solidFill>
            <a:schemeClr val="tx1"/>
          </a:solidFill>
        </p:spPr>
        <p:txBody>
          <a:bodyPr wrap="square" rtlCol="0">
            <a:spAutoFit/>
          </a:bodyPr>
          <a:lstStyle/>
          <a:p>
            <a:pPr algn="ctr"/>
            <a:r>
              <a:rPr lang="en-US" sz="4000" dirty="0">
                <a:solidFill>
                  <a:schemeClr val="bg1"/>
                </a:solidFill>
                <a:latin typeface="Franklin Gothic Book" panose="020B0503020102020204" pitchFamily="34" charset="0"/>
                <a:cs typeface="Calibri" panose="020F0502020204030204" pitchFamily="34" charset="0"/>
              </a:rPr>
              <a:t>The Finch Initiative </a:t>
            </a:r>
          </a:p>
          <a:p>
            <a:pPr algn="ctr"/>
            <a:r>
              <a:rPr lang="en-US" sz="4000" dirty="0">
                <a:solidFill>
                  <a:schemeClr val="bg1"/>
                </a:solidFill>
                <a:latin typeface="Franklin Gothic Book" panose="020B0503020102020204" pitchFamily="34" charset="0"/>
                <a:cs typeface="Calibri" panose="020F0502020204030204" pitchFamily="34" charset="0"/>
              </a:rPr>
              <a:t>in the News</a:t>
            </a:r>
          </a:p>
        </p:txBody>
      </p:sp>
    </p:spTree>
    <p:extLst>
      <p:ext uri="{BB962C8B-B14F-4D97-AF65-F5344CB8AC3E}">
        <p14:creationId xmlns:p14="http://schemas.microsoft.com/office/powerpoint/2010/main" val="465228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7765-6B12-F347-B87C-09FCC86720BB}"/>
              </a:ext>
            </a:extLst>
          </p:cNvPr>
          <p:cNvSpPr>
            <a:spLocks noGrp="1"/>
          </p:cNvSpPr>
          <p:nvPr>
            <p:ph type="title"/>
          </p:nvPr>
        </p:nvSpPr>
        <p:spPr>
          <a:xfrm>
            <a:off x="1295400" y="2686050"/>
            <a:ext cx="9601200" cy="1485900"/>
          </a:xfrm>
        </p:spPr>
        <p:txBody>
          <a:bodyPr>
            <a:noAutofit/>
          </a:bodyPr>
          <a:lstStyle/>
          <a:p>
            <a:pPr algn="ctr"/>
            <a:r>
              <a:rPr lang="en-US" sz="12500" dirty="0"/>
              <a:t>Q&amp;A</a:t>
            </a:r>
          </a:p>
        </p:txBody>
      </p:sp>
    </p:spTree>
    <p:extLst>
      <p:ext uri="{BB962C8B-B14F-4D97-AF65-F5344CB8AC3E}">
        <p14:creationId xmlns:p14="http://schemas.microsoft.com/office/powerpoint/2010/main" val="378995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State</a:t>
            </a:r>
          </a:p>
        </p:txBody>
      </p:sp>
    </p:spTree>
    <p:extLst>
      <p:ext uri="{BB962C8B-B14F-4D97-AF65-F5344CB8AC3E}">
        <p14:creationId xmlns:p14="http://schemas.microsoft.com/office/powerpoint/2010/main" val="91770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00493" y="-1"/>
            <a:ext cx="5232688" cy="6858001"/>
          </a:xfrm>
          <a:prstGeom prst="rect">
            <a:avLst/>
          </a:prstGeom>
        </p:spPr>
      </p:pic>
    </p:spTree>
    <p:extLst>
      <p:ext uri="{BB962C8B-B14F-4D97-AF65-F5344CB8AC3E}">
        <p14:creationId xmlns:p14="http://schemas.microsoft.com/office/powerpoint/2010/main" val="106017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1088" y="-1"/>
            <a:ext cx="8952047" cy="6858001"/>
          </a:xfrm>
          <a:prstGeom prst="rect">
            <a:avLst/>
          </a:prstGeom>
        </p:spPr>
      </p:pic>
    </p:spTree>
    <p:extLst>
      <p:ext uri="{BB962C8B-B14F-4D97-AF65-F5344CB8AC3E}">
        <p14:creationId xmlns:p14="http://schemas.microsoft.com/office/powerpoint/2010/main" val="1934603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32666" y="0"/>
            <a:ext cx="6240162" cy="6858000"/>
          </a:xfrm>
          <a:prstGeom prst="rect">
            <a:avLst/>
          </a:prstGeom>
        </p:spPr>
      </p:pic>
    </p:spTree>
    <p:extLst>
      <p:ext uri="{BB962C8B-B14F-4D97-AF65-F5344CB8AC3E}">
        <p14:creationId xmlns:p14="http://schemas.microsoft.com/office/powerpoint/2010/main" val="206771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Utilizing Non-Lawyers</a:t>
            </a:r>
          </a:p>
        </p:txBody>
      </p:sp>
    </p:spTree>
    <p:extLst>
      <p:ext uri="{BB962C8B-B14F-4D97-AF65-F5344CB8AC3E}">
        <p14:creationId xmlns:p14="http://schemas.microsoft.com/office/powerpoint/2010/main" val="179329471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Integra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2192</Words>
  <Application>Microsoft Macintosh PowerPoint</Application>
  <PresentationFormat>Widescreen</PresentationFormat>
  <Paragraphs>265</Paragraphs>
  <Slides>44</Slides>
  <Notes>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44</vt:i4>
      </vt:variant>
    </vt:vector>
  </HeadingPairs>
  <TitlesOfParts>
    <vt:vector size="58" baseType="lpstr">
      <vt:lpstr>-apple-system</vt:lpstr>
      <vt:lpstr>Arial</vt:lpstr>
      <vt:lpstr>Calibri</vt:lpstr>
      <vt:lpstr>Calibri Light</vt:lpstr>
      <vt:lpstr>Franklin Gothic Book</vt:lpstr>
      <vt:lpstr>Tw Cen MT</vt:lpstr>
      <vt:lpstr>Tw Cen MT Condensed</vt:lpstr>
      <vt:lpstr>Wingdings</vt:lpstr>
      <vt:lpstr>Wingdings 3</vt:lpstr>
      <vt:lpstr>Office Theme</vt:lpstr>
      <vt:lpstr>Retrospect</vt:lpstr>
      <vt:lpstr>Clarity</vt:lpstr>
      <vt:lpstr>Integral</vt:lpstr>
      <vt:lpstr>Crop</vt:lpstr>
      <vt:lpstr>Expanding Access to Civil  Legal Services for Rural and  Under-Served Populations  in Alabama</vt:lpstr>
      <vt:lpstr>Farah Majid Coordinating Project Attorney Legal Services Alabama</vt:lpstr>
      <vt:lpstr>Expanding Access to Civil Legal Services for Rural and  Under-Served Populations  in Alabama</vt:lpstr>
      <vt:lpstr>The Rural Economic Improvement Project</vt:lpstr>
      <vt:lpstr>The State</vt:lpstr>
      <vt:lpstr>PowerPoint Presentation</vt:lpstr>
      <vt:lpstr>PowerPoint Presentation</vt:lpstr>
      <vt:lpstr>PowerPoint Presentation</vt:lpstr>
      <vt:lpstr>Utilizing Non-Lawyers</vt:lpstr>
      <vt:lpstr>Utilizing Non-Lawyers</vt:lpstr>
      <vt:lpstr>Going Where  the Clients Are</vt:lpstr>
      <vt:lpstr>Black Belt Specific Initiatives</vt:lpstr>
      <vt:lpstr>Discovering Solutions</vt:lpstr>
      <vt:lpstr>Listening Sessions</vt:lpstr>
      <vt:lpstr>Other Innovations</vt:lpstr>
      <vt:lpstr>Tele-Legal Services</vt:lpstr>
      <vt:lpstr>Outreach to Judges/Clerks</vt:lpstr>
      <vt:lpstr>Questions?</vt:lpstr>
      <vt:lpstr>Steve Rygiel Director of the Legal Program Birmingham AIDS Outreach (BAO)</vt:lpstr>
      <vt:lpstr>Blackburn institute symposium August 24, 2019    </vt:lpstr>
      <vt:lpstr>The South is the epicenter of new HIV infections in the United States (Washington Post, 7/20/2012)</vt:lpstr>
      <vt:lpstr>AIDSVu is an interactive online mapping tool that visualizes the impact of the HIV epidemic on communities across the United States. https://aidsvu.org/</vt:lpstr>
      <vt:lpstr>Role of Stigma in Access to Services</vt:lpstr>
      <vt:lpstr>Medical advances still haven’t stopped HIV epidemic in Alabama (al.com, 8/11/2019)</vt:lpstr>
      <vt:lpstr>Providers want to find and stamp out HIV in rural Alabama (al.com, 8/12/2019)</vt:lpstr>
      <vt:lpstr>BAO Services &amp; Programs</vt:lpstr>
      <vt:lpstr>PowerPoint Presentation</vt:lpstr>
      <vt:lpstr>Grant Partnerships to Expand Access</vt:lpstr>
      <vt:lpstr>BAO Pro Bono Legal Services</vt:lpstr>
      <vt:lpstr>MAO’s Alabama e-Health Program: Transcending Barriers of Rural Healthcare </vt:lpstr>
      <vt:lpstr>Formation of a telemedical-legal partnership for  increasing access to health and justice in Alabama. Rygiel, S.D., Evans, S., Musgrove, K., Murphree, M., &amp; Batey, D.S. Medical Advocacy and Outreach of Alabama; Birmingham AIDS Outreach; University of Alabama at Birmingham; AIDS United   </vt:lpstr>
      <vt:lpstr>  CDC director praises Alabama HIV clinic ahead of campaign (Associated Press, 6/14/2019)  </vt:lpstr>
      <vt:lpstr>BAO-MAO Telelegal-Telemedical Partnership </vt:lpstr>
      <vt:lpstr>The Honorable Henry A. Callaway Chief U.S. Bankruptcy Judge for the Southern District of Alabama</vt:lpstr>
      <vt:lpstr>VIEW FROM THE BANKRUPTCY BENCH Henry Callaway, U.S. Bankruptcy Court  for the Southern District of Alabama</vt:lpstr>
      <vt:lpstr>Title Pawn Loans</vt:lpstr>
      <vt:lpstr>Too broke to file Bankruptcy?</vt:lpstr>
      <vt:lpstr>Possible Reasons For High 13 rate</vt:lpstr>
      <vt:lpstr>Rural access to bankruptcy courts </vt:lpstr>
      <vt:lpstr> WHAT’S COMING/POSSIBLE SOLUTIONS </vt:lpstr>
      <vt:lpstr>Glory McLaughlin Assistant Dean of Public Interest Law The University of Alabama School of Law</vt:lpstr>
      <vt:lpstr>The Finch Initiative</vt:lpstr>
      <vt:lpstr>PowerPoint Presentation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Access to Civil  Legal Services for Rural and  Under-Served Populations  in Alabama</dc:title>
  <dc:creator>Waggoner, Lita M</dc:creator>
  <cp:lastModifiedBy>Waggoner, Lita M</cp:lastModifiedBy>
  <cp:revision>10</cp:revision>
  <dcterms:created xsi:type="dcterms:W3CDTF">2019-08-16T20:18:17Z</dcterms:created>
  <dcterms:modified xsi:type="dcterms:W3CDTF">2019-08-16T22:08:30Z</dcterms:modified>
</cp:coreProperties>
</file>