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71" r:id="rId1"/>
    <p:sldMasterId id="2147483672" r:id="rId2"/>
  </p:sldMasterIdLst>
  <p:notesMasterIdLst>
    <p:notesMasterId r:id="rId19"/>
  </p:notesMasterIdLst>
  <p:sldIdLst>
    <p:sldId id="256" r:id="rId3"/>
    <p:sldId id="257" r:id="rId4"/>
    <p:sldId id="260" r:id="rId5"/>
    <p:sldId id="261" r:id="rId6"/>
    <p:sldId id="289" r:id="rId7"/>
    <p:sldId id="290" r:id="rId8"/>
    <p:sldId id="262" r:id="rId9"/>
    <p:sldId id="263" r:id="rId10"/>
    <p:sldId id="265" r:id="rId11"/>
    <p:sldId id="266" r:id="rId12"/>
    <p:sldId id="270" r:id="rId13"/>
    <p:sldId id="268" r:id="rId14"/>
    <p:sldId id="269" r:id="rId15"/>
    <p:sldId id="271" r:id="rId16"/>
    <p:sldId id="272" r:id="rId17"/>
    <p:sldId id="287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4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Microsoft Office User" initials="Office [6]" lastIdx="1" clrIdx="5">
    <p:extLst/>
  </p:cmAuthor>
  <p:cmAuthor id="7" name="Microsoft Office User" initials="Office [7]" lastIdx="1" clrIdx="6">
    <p:extLst/>
  </p:cmAuthor>
  <p:cmAuthor id="8" name="Microsoft Office User" initials="Office [8]" lastIdx="1" clrIdx="7">
    <p:extLst/>
  </p:cmAuthor>
  <p:cmAuthor id="9" name="Microsoft Office User" initials="Office [9]" lastIdx="1" clrIdx="8">
    <p:extLst/>
  </p:cmAuthor>
  <p:cmAuthor id="10" name="Microsoft Office User" initials="Office [10]" lastIdx="1" clrIdx="9">
    <p:extLst/>
  </p:cmAuthor>
  <p:cmAuthor id="11" name="Microsoft Office User" initials="Office [11]" lastIdx="1" clrIdx="10">
    <p:extLst/>
  </p:cmAuthor>
  <p:cmAuthor id="12" name="Microsoft Office User" initials="Office [12]" lastIdx="1" clrIdx="11">
    <p:extLst/>
  </p:cmAuthor>
  <p:cmAuthor id="13" name="Microsoft Office User" initials="Office [13]" lastIdx="1" clrIdx="12">
    <p:extLst/>
  </p:cmAuthor>
  <p:cmAuthor id="14" name="Microsoft Office User" initials="Office [14]" lastIdx="1" clrIdx="13">
    <p:extLst/>
  </p:cmAuthor>
  <p:cmAuthor id="15" name="Microsoft Office User" initials="Office [15]" lastIdx="1" clrIdx="1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0236"/>
  </p:normalViewPr>
  <p:slideViewPr>
    <p:cSldViewPr snapToGrid="0">
      <p:cViewPr>
        <p:scale>
          <a:sx n="89" d="100"/>
          <a:sy n="89" d="100"/>
        </p:scale>
        <p:origin x="144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1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7" name="Google Shape;54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6" name="Google Shape;7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1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9" name="Google Shape;58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Google Shape;662;p1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3" name="Google Shape;66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0" name="Google Shape;760;p1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1" name="Google Shape;76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4" name="Google Shape;8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25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2:notes"/>
          <p:cNvSpPr txBox="1">
            <a:spLocks noGrp="1"/>
          </p:cNvSpPr>
          <p:nvPr>
            <p:ph type="body" idx="1"/>
          </p:nvPr>
        </p:nvSpPr>
        <p:spPr>
          <a:xfrm>
            <a:off x="702311" y="4480004"/>
            <a:ext cx="5618479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:notes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2" cy="46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1" name="Google Shape;27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1" name="Google Shape;27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421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1" name="Google Shape;27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48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7" name="Google Shape;30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8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" name="Google Shape;38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1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0" name="Google Shape;48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358140" y="1212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58140" y="1212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58140" y="1212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358140" y="1212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791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839791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839791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58140" y="1212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70521" y="74437"/>
            <a:ext cx="1120509" cy="58056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1.png"/><Relationship Id="rId5" Type="http://schemas.openxmlformats.org/officeDocument/2006/relationships/image" Target="../media/image32.png"/><Relationship Id="rId6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jp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66"/>
            <a:ext cx="12192000" cy="6548438"/>
          </a:xfrm>
          <a:prstGeom prst="rect">
            <a:avLst/>
          </a:prstGeom>
        </p:spPr>
      </p:pic>
      <p:sp>
        <p:nvSpPr>
          <p:cNvPr id="171" name="Google Shape;171;p26"/>
          <p:cNvSpPr/>
          <p:nvPr/>
        </p:nvSpPr>
        <p:spPr>
          <a:xfrm>
            <a:off x="-15240" y="5588635"/>
            <a:ext cx="12207240" cy="12693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26"/>
          <p:cNvCxnSpPr/>
          <p:nvPr/>
        </p:nvCxnSpPr>
        <p:spPr>
          <a:xfrm>
            <a:off x="2328713" y="5952403"/>
            <a:ext cx="0" cy="56326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26"/>
          <p:cNvSpPr txBox="1"/>
          <p:nvPr/>
        </p:nvSpPr>
        <p:spPr>
          <a:xfrm>
            <a:off x="3001634" y="5704710"/>
            <a:ext cx="2330845" cy="751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Empowering youth to engage with and help solve their community’s  most stifling challenges.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5914111" y="5459962"/>
            <a:ext cx="2152843" cy="56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Providing a world-class, career-focused ECE-12 AND postsecondary education/credential.</a:t>
            </a:r>
            <a:endParaRPr/>
          </a:p>
        </p:txBody>
      </p:sp>
      <p:cxnSp>
        <p:nvCxnSpPr>
          <p:cNvPr id="175" name="Google Shape;175;p26"/>
          <p:cNvCxnSpPr/>
          <p:nvPr/>
        </p:nvCxnSpPr>
        <p:spPr>
          <a:xfrm>
            <a:off x="5276754" y="5927976"/>
            <a:ext cx="0" cy="56326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6" name="Google Shape;17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8054" y="5900312"/>
            <a:ext cx="713211" cy="71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33279" y="5869497"/>
            <a:ext cx="752701" cy="75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611201" y="5459962"/>
            <a:ext cx="1823101" cy="56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Identifying and leveraging ALL communities’ most precious assets.</a:t>
            </a:r>
            <a:endParaRPr/>
          </a:p>
        </p:txBody>
      </p:sp>
      <p:cxnSp>
        <p:nvCxnSpPr>
          <p:cNvPr id="179" name="Google Shape;179;p26"/>
          <p:cNvCxnSpPr/>
          <p:nvPr/>
        </p:nvCxnSpPr>
        <p:spPr>
          <a:xfrm>
            <a:off x="8026700" y="5994772"/>
            <a:ext cx="0" cy="56326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0" name="Google Shape;180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380" y="5893076"/>
            <a:ext cx="622595" cy="62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/>
          <p:nvPr/>
        </p:nvSpPr>
        <p:spPr>
          <a:xfrm>
            <a:off x="8676818" y="5459962"/>
            <a:ext cx="1448763" cy="56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Defining equity in terms of fairness AND ownership.</a:t>
            </a:r>
            <a:endParaRPr/>
          </a:p>
        </p:txBody>
      </p:sp>
      <p:cxnSp>
        <p:nvCxnSpPr>
          <p:cNvPr id="183" name="Google Shape;183;p26"/>
          <p:cNvCxnSpPr/>
          <p:nvPr/>
        </p:nvCxnSpPr>
        <p:spPr>
          <a:xfrm>
            <a:off x="10142765" y="5994772"/>
            <a:ext cx="0" cy="56326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p26"/>
          <p:cNvSpPr txBox="1"/>
          <p:nvPr/>
        </p:nvSpPr>
        <p:spPr>
          <a:xfrm>
            <a:off x="10822535" y="5418400"/>
            <a:ext cx="1448763" cy="56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Engaging cross-sector partners in catalytic ways.</a:t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16114" y="5927976"/>
            <a:ext cx="654516" cy="65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869497"/>
            <a:ext cx="687572" cy="687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298536" y="277297"/>
            <a:ext cx="8425705" cy="1500539"/>
            <a:chOff x="298536" y="277297"/>
            <a:chExt cx="8425705" cy="1500539"/>
          </a:xfrm>
        </p:grpSpPr>
        <p:sp>
          <p:nvSpPr>
            <p:cNvPr id="182" name="Google Shape;182;p26"/>
            <p:cNvSpPr/>
            <p:nvPr/>
          </p:nvSpPr>
          <p:spPr>
            <a:xfrm>
              <a:off x="298536" y="277297"/>
              <a:ext cx="8425705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School-Sharing Communities</a:t>
              </a:r>
              <a:endParaRPr sz="5400" b="1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717952" y="1069950"/>
              <a:ext cx="7362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1" dirty="0">
                  <a:solidFill>
                    <a:schemeClr val="bg1"/>
                  </a:solidFill>
                  <a:latin typeface="Georgia"/>
                  <a:ea typeface="Georgia"/>
                  <a:cs typeface="Georgia"/>
                  <a:sym typeface="Georgia"/>
                </a:rPr>
                <a:t>All the world is a laboratory to the inquiring mind.</a:t>
              </a:r>
              <a:r>
                <a:rPr lang="en-US" sz="2000" b="1" dirty="0">
                  <a:solidFill>
                    <a:schemeClr val="bg1"/>
                  </a:solidFill>
                  <a:latin typeface="Georgia"/>
                  <a:ea typeface="Georgia"/>
                  <a:cs typeface="Georgia"/>
                  <a:sym typeface="Georgia"/>
                </a:rPr>
                <a:t> ~Martin H. Fischer</a:t>
              </a:r>
              <a:r>
                <a:rPr lang="en-US" sz="20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6"/>
          <p:cNvSpPr/>
          <p:nvPr/>
        </p:nvSpPr>
        <p:spPr>
          <a:xfrm>
            <a:off x="409956" y="4205584"/>
            <a:ext cx="1069848" cy="10698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409956" y="5546177"/>
            <a:ext cx="1069848" cy="10698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6"/>
          <p:cNvSpPr txBox="1"/>
          <p:nvPr/>
        </p:nvSpPr>
        <p:spPr>
          <a:xfrm>
            <a:off x="293371" y="528123"/>
            <a:ext cx="106653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ARE YOUR COMMUNITY’S MOST PRESSING ISSUES?</a:t>
            </a:r>
            <a:endParaRPr/>
          </a:p>
        </p:txBody>
      </p:sp>
      <p:sp>
        <p:nvSpPr>
          <p:cNvPr id="552" name="Google Shape;552;p36"/>
          <p:cNvSpPr/>
          <p:nvPr/>
        </p:nvSpPr>
        <p:spPr>
          <a:xfrm>
            <a:off x="411190" y="2886424"/>
            <a:ext cx="1069848" cy="10698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6"/>
          <p:cNvSpPr txBox="1"/>
          <p:nvPr/>
        </p:nvSpPr>
        <p:spPr>
          <a:xfrm>
            <a:off x="1589272" y="5505537"/>
            <a:ext cx="45684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 learning needs to take place?</a:t>
            </a:r>
            <a:endParaRPr/>
          </a:p>
        </p:txBody>
      </p:sp>
      <p:sp>
        <p:nvSpPr>
          <p:cNvPr id="554" name="Google Shape;554;p36"/>
          <p:cNvSpPr txBox="1"/>
          <p:nvPr/>
        </p:nvSpPr>
        <p:spPr>
          <a:xfrm>
            <a:off x="1589272" y="5905723"/>
            <a:ext cx="489520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What is not known about this issue or how to resolve it? What’s the best plan of attack?</a:t>
            </a:r>
            <a:endParaRPr/>
          </a:p>
        </p:txBody>
      </p:sp>
      <p:cxnSp>
        <p:nvCxnSpPr>
          <p:cNvPr id="555" name="Google Shape;555;p36"/>
          <p:cNvCxnSpPr/>
          <p:nvPr/>
        </p:nvCxnSpPr>
        <p:spPr>
          <a:xfrm>
            <a:off x="1678493" y="5886995"/>
            <a:ext cx="48059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6" name="Google Shape;55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9884" y="4433993"/>
            <a:ext cx="956019" cy="956019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6"/>
          <p:cNvSpPr/>
          <p:nvPr/>
        </p:nvSpPr>
        <p:spPr>
          <a:xfrm>
            <a:off x="411190" y="1586689"/>
            <a:ext cx="1072169" cy="10721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6"/>
          <p:cNvSpPr txBox="1"/>
          <p:nvPr/>
        </p:nvSpPr>
        <p:spPr>
          <a:xfrm>
            <a:off x="1589272" y="1534975"/>
            <a:ext cx="46580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What’s holding your community back?</a:t>
            </a:r>
            <a:endParaRPr/>
          </a:p>
        </p:txBody>
      </p:sp>
      <p:sp>
        <p:nvSpPr>
          <p:cNvPr id="559" name="Google Shape;559;p36"/>
          <p:cNvSpPr txBox="1"/>
          <p:nvPr/>
        </p:nvSpPr>
        <p:spPr>
          <a:xfrm>
            <a:off x="1589271" y="1935161"/>
            <a:ext cx="4779541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Create a short-list of issues your community faces.</a:t>
            </a:r>
            <a:endParaRPr/>
          </a:p>
        </p:txBody>
      </p:sp>
      <p:cxnSp>
        <p:nvCxnSpPr>
          <p:cNvPr id="560" name="Google Shape;560;p36"/>
          <p:cNvCxnSpPr/>
          <p:nvPr/>
        </p:nvCxnSpPr>
        <p:spPr>
          <a:xfrm>
            <a:off x="1678493" y="1916433"/>
            <a:ext cx="48059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1" name="Google Shape;561;p36"/>
          <p:cNvSpPr txBox="1"/>
          <p:nvPr/>
        </p:nvSpPr>
        <p:spPr>
          <a:xfrm>
            <a:off x="1589272" y="2874047"/>
            <a:ext cx="46580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Which issues impact kids and families?</a:t>
            </a:r>
            <a:endParaRPr/>
          </a:p>
        </p:txBody>
      </p:sp>
      <p:cxnSp>
        <p:nvCxnSpPr>
          <p:cNvPr id="562" name="Google Shape;562;p36"/>
          <p:cNvCxnSpPr/>
          <p:nvPr/>
        </p:nvCxnSpPr>
        <p:spPr>
          <a:xfrm>
            <a:off x="1678493" y="3255505"/>
            <a:ext cx="48059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3" name="Google Shape;563;p36"/>
          <p:cNvSpPr txBox="1"/>
          <p:nvPr/>
        </p:nvSpPr>
        <p:spPr>
          <a:xfrm>
            <a:off x="1589271" y="4575413"/>
            <a:ext cx="477954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Narrow the list by what issues could have a catalytic effect if resolved or improved.</a:t>
            </a:r>
            <a:endParaRPr/>
          </a:p>
        </p:txBody>
      </p:sp>
      <p:cxnSp>
        <p:nvCxnSpPr>
          <p:cNvPr id="564" name="Google Shape;564;p36"/>
          <p:cNvCxnSpPr/>
          <p:nvPr/>
        </p:nvCxnSpPr>
        <p:spPr>
          <a:xfrm>
            <a:off x="1678493" y="4556685"/>
            <a:ext cx="48059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5" name="Google Shape;565;p36"/>
          <p:cNvSpPr txBox="1"/>
          <p:nvPr/>
        </p:nvSpPr>
        <p:spPr>
          <a:xfrm>
            <a:off x="296657" y="863395"/>
            <a:ext cx="117886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can youth TAKE THE LEAD on solving them?</a:t>
            </a:r>
            <a:endParaRPr/>
          </a:p>
        </p:txBody>
      </p:sp>
      <p:pic>
        <p:nvPicPr>
          <p:cNvPr id="566" name="Google Shape;566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086" y="4296339"/>
            <a:ext cx="888338" cy="888338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36"/>
          <p:cNvSpPr txBox="1"/>
          <p:nvPr/>
        </p:nvSpPr>
        <p:spPr>
          <a:xfrm>
            <a:off x="1623532" y="4205584"/>
            <a:ext cx="46580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 issues have the biggest upside?</a:t>
            </a:r>
            <a:endParaRPr/>
          </a:p>
        </p:txBody>
      </p:sp>
      <p:sp>
        <p:nvSpPr>
          <p:cNvPr id="568" name="Google Shape;568;p36"/>
          <p:cNvSpPr txBox="1"/>
          <p:nvPr/>
        </p:nvSpPr>
        <p:spPr>
          <a:xfrm>
            <a:off x="1576062" y="3258599"/>
            <a:ext cx="477954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Which issues either directly impact youth in the community?</a:t>
            </a:r>
            <a:endParaRPr/>
          </a:p>
        </p:txBody>
      </p:sp>
      <p:pic>
        <p:nvPicPr>
          <p:cNvPr id="569" name="Google Shape;569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956" y="5559617"/>
            <a:ext cx="1056408" cy="1056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885" y="1609819"/>
            <a:ext cx="1062479" cy="10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1671" y="2943043"/>
            <a:ext cx="904753" cy="90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73697" y="1808258"/>
            <a:ext cx="5557599" cy="420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 animBg="1"/>
      <p:bldP spid="550" grpId="0" animBg="1"/>
      <p:bldP spid="552" grpId="0" animBg="1"/>
      <p:bldP spid="553" grpId="0"/>
      <p:bldP spid="554" grpId="0"/>
      <p:bldP spid="561" grpId="0"/>
      <p:bldP spid="563" grpId="0"/>
      <p:bldP spid="567" grpId="0"/>
      <p:bldP spid="5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0"/>
          <p:cNvSpPr txBox="1"/>
          <p:nvPr/>
        </p:nvSpPr>
        <p:spPr>
          <a:xfrm>
            <a:off x="263875" y="528123"/>
            <a:ext cx="114861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HOMEOWNERS’ NET WORTH 36X RENTERS’</a:t>
            </a:r>
            <a:endParaRPr/>
          </a:p>
        </p:txBody>
      </p:sp>
      <p:sp>
        <p:nvSpPr>
          <p:cNvPr id="739" name="Google Shape;739;p40"/>
          <p:cNvSpPr txBox="1"/>
          <p:nvPr/>
        </p:nvSpPr>
        <p:spPr>
          <a:xfrm>
            <a:off x="293371" y="906243"/>
            <a:ext cx="117886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homeownership in America’s urban centers among black and </a:t>
            </a:r>
            <a:r>
              <a:rPr lang="en-US" sz="2400" dirty="0" err="1" smtClean="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Latinx</a:t>
            </a:r>
            <a:r>
              <a:rPr lang="en-US" sz="2400" dirty="0" smtClean="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families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drastically close the racial wealth disparities and elevate a range of social benefits.</a:t>
            </a:r>
            <a:endParaRPr dirty="0"/>
          </a:p>
        </p:txBody>
      </p:sp>
      <p:sp>
        <p:nvSpPr>
          <p:cNvPr id="740" name="Google Shape;740;p40"/>
          <p:cNvSpPr txBox="1"/>
          <p:nvPr/>
        </p:nvSpPr>
        <p:spPr>
          <a:xfrm>
            <a:off x="5903516" y="2227567"/>
            <a:ext cx="48023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Homeownership Boosts Social Outcomes</a:t>
            </a:r>
            <a:endParaRPr/>
          </a:p>
        </p:txBody>
      </p:sp>
      <p:sp>
        <p:nvSpPr>
          <p:cNvPr id="741" name="Google Shape;741;p40"/>
          <p:cNvSpPr txBox="1"/>
          <p:nvPr/>
        </p:nvSpPr>
        <p:spPr>
          <a:xfrm>
            <a:off x="5911136" y="2614968"/>
            <a:ext cx="6029404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Leads to better school performance among children and higher levels of civic engagement and social capital among adults</a:t>
            </a:r>
            <a:r>
              <a:rPr lang="en-US" sz="1700" baseline="30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1</a:t>
            </a:r>
            <a:endParaRPr sz="18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40"/>
          <p:cNvSpPr txBox="1"/>
          <p:nvPr/>
        </p:nvSpPr>
        <p:spPr>
          <a:xfrm>
            <a:off x="5894926" y="4957963"/>
            <a:ext cx="58551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Homeownership Improves Health Outcomes</a:t>
            </a:r>
            <a:endParaRPr/>
          </a:p>
        </p:txBody>
      </p:sp>
      <p:sp>
        <p:nvSpPr>
          <p:cNvPr id="743" name="Google Shape;743;p40"/>
          <p:cNvSpPr txBox="1"/>
          <p:nvPr/>
        </p:nvSpPr>
        <p:spPr>
          <a:xfrm>
            <a:off x="5894926" y="5350044"/>
            <a:ext cx="57474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Provides access to better quality health care</a:t>
            </a:r>
            <a:r>
              <a:rPr lang="en-US" sz="1700" baseline="30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3</a:t>
            </a:r>
            <a:endParaRPr/>
          </a:p>
        </p:txBody>
      </p:sp>
      <p:sp>
        <p:nvSpPr>
          <p:cNvPr id="744" name="Google Shape;744;p40"/>
          <p:cNvSpPr txBox="1"/>
          <p:nvPr/>
        </p:nvSpPr>
        <p:spPr>
          <a:xfrm>
            <a:off x="5894925" y="3551748"/>
            <a:ext cx="5833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Homeownership Enhances Wealth Creation</a:t>
            </a:r>
            <a:endParaRPr/>
          </a:p>
        </p:txBody>
      </p:sp>
      <p:sp>
        <p:nvSpPr>
          <p:cNvPr id="745" name="Google Shape;745;p40"/>
          <p:cNvSpPr txBox="1"/>
          <p:nvPr/>
        </p:nvSpPr>
        <p:spPr>
          <a:xfrm>
            <a:off x="5889752" y="3935637"/>
            <a:ext cx="58602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Enables wealth creation, which, in turn, leads to enhanced life satisfaction</a:t>
            </a:r>
            <a:r>
              <a:rPr lang="en-US" sz="1700" baseline="30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2</a:t>
            </a:r>
            <a:endParaRPr/>
          </a:p>
        </p:txBody>
      </p:sp>
      <p:sp>
        <p:nvSpPr>
          <p:cNvPr id="746" name="Google Shape;746;p40"/>
          <p:cNvSpPr/>
          <p:nvPr/>
        </p:nvSpPr>
        <p:spPr>
          <a:xfrm>
            <a:off x="4573905" y="2174161"/>
            <a:ext cx="1117264" cy="11172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40"/>
          <p:cNvSpPr/>
          <p:nvPr/>
        </p:nvSpPr>
        <p:spPr>
          <a:xfrm>
            <a:off x="4573905" y="3510528"/>
            <a:ext cx="1117264" cy="11172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40"/>
          <p:cNvSpPr/>
          <p:nvPr/>
        </p:nvSpPr>
        <p:spPr>
          <a:xfrm>
            <a:off x="4573905" y="4905898"/>
            <a:ext cx="1117264" cy="11172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9" name="Google Shape;74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6379" y="5178780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0487" y="3768948"/>
            <a:ext cx="597392" cy="59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263" y="2380182"/>
            <a:ext cx="678180" cy="678180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40"/>
          <p:cNvSpPr/>
          <p:nvPr/>
        </p:nvSpPr>
        <p:spPr>
          <a:xfrm>
            <a:off x="5889752" y="6635086"/>
            <a:ext cx="375716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BFBFB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Sources: 1. Schwartz (2010); 2. Chetty, Hendren, and Katz (2015); 3. Kling, Liebman, and Katz (2006) </a:t>
            </a:r>
            <a:endParaRPr/>
          </a:p>
        </p:txBody>
      </p:sp>
      <p:pic>
        <p:nvPicPr>
          <p:cNvPr id="753" name="Google Shape;753;p40"/>
          <p:cNvPicPr preferRelativeResize="0"/>
          <p:nvPr/>
        </p:nvPicPr>
        <p:blipFill rotWithShape="1">
          <a:blip r:embed="rId6">
            <a:alphaModFix amt="61000"/>
          </a:blip>
          <a:srcRect/>
          <a:stretch/>
        </p:blipFill>
        <p:spPr>
          <a:xfrm>
            <a:off x="13192" y="2168013"/>
            <a:ext cx="4457960" cy="4681876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40"/>
          <p:cNvSpPr/>
          <p:nvPr/>
        </p:nvSpPr>
        <p:spPr>
          <a:xfrm>
            <a:off x="4573905" y="6179802"/>
            <a:ext cx="3525432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Bramley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Karley, 2007;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Haurin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Parcel, and Haurin,2002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   Grinstein-Weiss et al., 2010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   Harkness and Newman, 2002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aseline="30000" dirty="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cxnSp>
        <p:nvCxnSpPr>
          <p:cNvPr id="755" name="Google Shape;755;p40"/>
          <p:cNvCxnSpPr/>
          <p:nvPr/>
        </p:nvCxnSpPr>
        <p:spPr>
          <a:xfrm>
            <a:off x="5911136" y="5358073"/>
            <a:ext cx="583890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6" name="Google Shape;756;p40"/>
          <p:cNvCxnSpPr/>
          <p:nvPr/>
        </p:nvCxnSpPr>
        <p:spPr>
          <a:xfrm>
            <a:off x="5889752" y="2627677"/>
            <a:ext cx="583890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7" name="Google Shape;757;p40"/>
          <p:cNvCxnSpPr/>
          <p:nvPr/>
        </p:nvCxnSpPr>
        <p:spPr>
          <a:xfrm>
            <a:off x="5911136" y="3951858"/>
            <a:ext cx="583890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1" name="Google Shape;591;p38"/>
          <p:cNvCxnSpPr/>
          <p:nvPr/>
        </p:nvCxnSpPr>
        <p:spPr>
          <a:xfrm>
            <a:off x="4129914" y="1923470"/>
            <a:ext cx="1" cy="464128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2" name="Google Shape;592;p38"/>
          <p:cNvSpPr txBox="1"/>
          <p:nvPr/>
        </p:nvSpPr>
        <p:spPr>
          <a:xfrm>
            <a:off x="1439169" y="2007865"/>
            <a:ext cx="14250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Strategy</a:t>
            </a:r>
            <a:endParaRPr/>
          </a:p>
        </p:txBody>
      </p:sp>
      <p:sp>
        <p:nvSpPr>
          <p:cNvPr id="593" name="Google Shape;593;p38"/>
          <p:cNvSpPr txBox="1"/>
          <p:nvPr/>
        </p:nvSpPr>
        <p:spPr>
          <a:xfrm>
            <a:off x="5340733" y="2014833"/>
            <a:ext cx="10831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Process</a:t>
            </a:r>
            <a:endParaRPr sz="1800" b="1">
              <a:solidFill>
                <a:srgbClr val="C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4" name="Google Shape;594;p38"/>
          <p:cNvSpPr txBox="1"/>
          <p:nvPr/>
        </p:nvSpPr>
        <p:spPr>
          <a:xfrm>
            <a:off x="9185207" y="2007865"/>
            <a:ext cx="22910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 UP’s Approach</a:t>
            </a:r>
            <a:endParaRPr sz="1800" b="1">
              <a:solidFill>
                <a:srgbClr val="C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5" name="Google Shape;595;p38"/>
          <p:cNvSpPr txBox="1"/>
          <p:nvPr/>
        </p:nvSpPr>
        <p:spPr>
          <a:xfrm>
            <a:off x="293371" y="528123"/>
            <a:ext cx="106653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WORLD-CLASS EDUCATION</a:t>
            </a:r>
            <a:endParaRPr/>
          </a:p>
        </p:txBody>
      </p:sp>
      <p:sp>
        <p:nvSpPr>
          <p:cNvPr id="596" name="Google Shape;596;p38"/>
          <p:cNvSpPr txBox="1"/>
          <p:nvPr/>
        </p:nvSpPr>
        <p:spPr>
          <a:xfrm>
            <a:off x="296657" y="863395"/>
            <a:ext cx="1178866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Providing a quality, career-focused and individualized early childhood through 12</a:t>
            </a:r>
            <a:r>
              <a:rPr lang="en-US" sz="2400" baseline="30000" dirty="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2400" dirty="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grade AND postsecondary education AND associated credential and/or certifications.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8585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7" name="Google Shape;597;p38"/>
          <p:cNvSpPr/>
          <p:nvPr/>
        </p:nvSpPr>
        <p:spPr>
          <a:xfrm>
            <a:off x="5342361" y="4851020"/>
            <a:ext cx="1427002" cy="1427002"/>
          </a:xfrm>
          <a:prstGeom prst="ellipse">
            <a:avLst/>
          </a:prstGeom>
          <a:noFill/>
          <a:ln w="20637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7" name="Google Shape;607;p38"/>
          <p:cNvCxnSpPr/>
          <p:nvPr/>
        </p:nvCxnSpPr>
        <p:spPr>
          <a:xfrm>
            <a:off x="8065574" y="1923470"/>
            <a:ext cx="1" cy="464128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1" name="Google Shape;631;p38"/>
          <p:cNvCxnSpPr/>
          <p:nvPr/>
        </p:nvCxnSpPr>
        <p:spPr>
          <a:xfrm>
            <a:off x="2094868" y="5043137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2" name="Google Shape;632;p38"/>
          <p:cNvCxnSpPr/>
          <p:nvPr/>
        </p:nvCxnSpPr>
        <p:spPr>
          <a:xfrm>
            <a:off x="1611083" y="5197204"/>
            <a:ext cx="260543" cy="340987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3" name="Google Shape;633;p38"/>
          <p:cNvCxnSpPr/>
          <p:nvPr/>
        </p:nvCxnSpPr>
        <p:spPr>
          <a:xfrm>
            <a:off x="6102156" y="5046676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4" name="Google Shape;634;p38"/>
          <p:cNvCxnSpPr/>
          <p:nvPr/>
        </p:nvCxnSpPr>
        <p:spPr>
          <a:xfrm>
            <a:off x="5618371" y="5200743"/>
            <a:ext cx="260543" cy="340987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5" name="Google Shape;635;p38"/>
          <p:cNvCxnSpPr/>
          <p:nvPr/>
        </p:nvCxnSpPr>
        <p:spPr>
          <a:xfrm>
            <a:off x="6099048" y="6470139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6" name="Google Shape;636;p38"/>
          <p:cNvCxnSpPr/>
          <p:nvPr/>
        </p:nvCxnSpPr>
        <p:spPr>
          <a:xfrm>
            <a:off x="10021015" y="5048015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7" name="Google Shape;637;p38"/>
          <p:cNvCxnSpPr/>
          <p:nvPr/>
        </p:nvCxnSpPr>
        <p:spPr>
          <a:xfrm>
            <a:off x="10021015" y="6470139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8" name="Google Shape;638;p38"/>
          <p:cNvCxnSpPr/>
          <p:nvPr/>
        </p:nvCxnSpPr>
        <p:spPr>
          <a:xfrm flipH="1">
            <a:off x="9104280" y="5834743"/>
            <a:ext cx="916735" cy="300148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9" name="Google Shape;639;p38"/>
          <p:cNvSpPr txBox="1"/>
          <p:nvPr/>
        </p:nvSpPr>
        <p:spPr>
          <a:xfrm>
            <a:off x="11612879" y="6564750"/>
            <a:ext cx="328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11</a:t>
            </a:fld>
            <a:endParaRPr sz="10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44" name="Google Shape;64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5821" y="5015924"/>
            <a:ext cx="1097194" cy="109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2604" y="5165024"/>
            <a:ext cx="1047327" cy="1047327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38"/>
          <p:cNvSpPr/>
          <p:nvPr/>
        </p:nvSpPr>
        <p:spPr>
          <a:xfrm>
            <a:off x="9266987" y="4981580"/>
            <a:ext cx="1427002" cy="1427002"/>
          </a:xfrm>
          <a:prstGeom prst="ellipse">
            <a:avLst/>
          </a:prstGeom>
          <a:noFill/>
          <a:ln w="20637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38"/>
          <p:cNvCxnSpPr/>
          <p:nvPr/>
        </p:nvCxnSpPr>
        <p:spPr>
          <a:xfrm>
            <a:off x="1865893" y="5095186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8" name="Google Shape;648;p38"/>
          <p:cNvCxnSpPr/>
          <p:nvPr/>
        </p:nvCxnSpPr>
        <p:spPr>
          <a:xfrm>
            <a:off x="1852186" y="6504165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2" name="Google Shape;652;p38"/>
          <p:cNvSpPr/>
          <p:nvPr/>
        </p:nvSpPr>
        <p:spPr>
          <a:xfrm>
            <a:off x="1294558" y="4956282"/>
            <a:ext cx="1427002" cy="1427002"/>
          </a:xfrm>
          <a:prstGeom prst="ellipse">
            <a:avLst/>
          </a:prstGeom>
          <a:noFill/>
          <a:ln w="20637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3" name="Google Shape;653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9393" y="5208769"/>
            <a:ext cx="926122" cy="9261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roup 70"/>
          <p:cNvGrpSpPr/>
          <p:nvPr/>
        </p:nvGrpSpPr>
        <p:grpSpPr>
          <a:xfrm>
            <a:off x="127234" y="2420985"/>
            <a:ext cx="4129914" cy="2251628"/>
            <a:chOff x="500658" y="2842893"/>
            <a:chExt cx="3629256" cy="1785932"/>
          </a:xfrm>
        </p:grpSpPr>
        <p:sp>
          <p:nvSpPr>
            <p:cNvPr id="72" name="Google Shape;495;p35"/>
            <p:cNvSpPr txBox="1"/>
            <p:nvPr/>
          </p:nvSpPr>
          <p:spPr>
            <a:xfrm>
              <a:off x="545063" y="3589129"/>
              <a:ext cx="358485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Exposes students to careers and experts</a:t>
              </a:r>
              <a:endParaRPr lang="en-US" dirty="0"/>
            </a:p>
          </p:txBody>
        </p:sp>
        <p:sp>
          <p:nvSpPr>
            <p:cNvPr id="73" name="Google Shape;507;p35"/>
            <p:cNvSpPr txBox="1"/>
            <p:nvPr/>
          </p:nvSpPr>
          <p:spPr>
            <a:xfrm>
              <a:off x="533683" y="3946516"/>
              <a:ext cx="35338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Couples</a:t>
              </a:r>
              <a:r>
                <a:rPr lang="en-US" b="1" i="1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the knowledge with the skills</a:t>
              </a:r>
              <a:endParaRPr lang="en-US" dirty="0"/>
            </a:p>
          </p:txBody>
        </p:sp>
        <p:sp>
          <p:nvSpPr>
            <p:cNvPr id="74" name="Google Shape;530;p35"/>
            <p:cNvSpPr txBox="1"/>
            <p:nvPr/>
          </p:nvSpPr>
          <p:spPr>
            <a:xfrm>
              <a:off x="527714" y="4316946"/>
              <a:ext cx="3539810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Provide the papers &amp; relationships that open doors</a:t>
              </a:r>
              <a:endParaRPr lang="en-US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00658" y="2842893"/>
              <a:ext cx="3349685" cy="1785932"/>
              <a:chOff x="500658" y="2842893"/>
              <a:chExt cx="3349685" cy="1785932"/>
            </a:xfrm>
          </p:grpSpPr>
          <p:sp>
            <p:nvSpPr>
              <p:cNvPr id="76" name="Google Shape;489;p35"/>
              <p:cNvSpPr txBox="1"/>
              <p:nvPr/>
            </p:nvSpPr>
            <p:spPr>
              <a:xfrm>
                <a:off x="542773" y="2842893"/>
                <a:ext cx="3259970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Expect great outcomes from ALL students</a:t>
                </a:r>
                <a:endParaRPr lang="en-US" dirty="0"/>
              </a:p>
            </p:txBody>
          </p:sp>
          <p:cxnSp>
            <p:nvCxnSpPr>
              <p:cNvPr id="77" name="Google Shape;490;p35"/>
              <p:cNvCxnSpPr/>
              <p:nvPr/>
            </p:nvCxnSpPr>
            <p:spPr>
              <a:xfrm rot="10800000" flipH="1">
                <a:off x="500658" y="31082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8" name="Google Shape;491;p35"/>
              <p:cNvSpPr/>
              <p:nvPr/>
            </p:nvSpPr>
            <p:spPr>
              <a:xfrm>
                <a:off x="544113" y="2917502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92;p35"/>
              <p:cNvSpPr txBox="1"/>
              <p:nvPr/>
            </p:nvSpPr>
            <p:spPr>
              <a:xfrm>
                <a:off x="545063" y="3180205"/>
                <a:ext cx="3148823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Personalized curriculum differentiates  </a:t>
                </a:r>
                <a:endParaRPr lang="en-US" dirty="0"/>
              </a:p>
            </p:txBody>
          </p:sp>
          <p:cxnSp>
            <p:nvCxnSpPr>
              <p:cNvPr id="80" name="Google Shape;493;p35"/>
              <p:cNvCxnSpPr/>
              <p:nvPr/>
            </p:nvCxnSpPr>
            <p:spPr>
              <a:xfrm rot="10800000" flipH="1">
                <a:off x="502948" y="34770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1" name="Google Shape;494;p35"/>
              <p:cNvSpPr/>
              <p:nvPr/>
            </p:nvSpPr>
            <p:spPr>
              <a:xfrm>
                <a:off x="546403" y="329355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2" name="Google Shape;496;p35"/>
              <p:cNvCxnSpPr/>
              <p:nvPr/>
            </p:nvCxnSpPr>
            <p:spPr>
              <a:xfrm rot="10800000" flipH="1">
                <a:off x="502948" y="3854518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3" name="Google Shape;497;p35"/>
              <p:cNvSpPr/>
              <p:nvPr/>
            </p:nvSpPr>
            <p:spPr>
              <a:xfrm>
                <a:off x="546403" y="3663738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4" name="Google Shape;508;p35"/>
              <p:cNvCxnSpPr/>
              <p:nvPr/>
            </p:nvCxnSpPr>
            <p:spPr>
              <a:xfrm rot="10800000" flipH="1">
                <a:off x="530211" y="425539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5" name="Google Shape;509;p35"/>
              <p:cNvSpPr/>
              <p:nvPr/>
            </p:nvSpPr>
            <p:spPr>
              <a:xfrm>
                <a:off x="537940" y="3998643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6" name="Google Shape;531;p35"/>
              <p:cNvCxnSpPr/>
              <p:nvPr/>
            </p:nvCxnSpPr>
            <p:spPr>
              <a:xfrm rot="10800000" flipH="1">
                <a:off x="548258" y="461558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7" name="Google Shape;532;p35"/>
              <p:cNvSpPr/>
              <p:nvPr/>
            </p:nvSpPr>
            <p:spPr>
              <a:xfrm>
                <a:off x="555019" y="439221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4218683" y="2414917"/>
            <a:ext cx="4129914" cy="2251628"/>
            <a:chOff x="500658" y="2842893"/>
            <a:chExt cx="3629256" cy="1785932"/>
          </a:xfrm>
        </p:grpSpPr>
        <p:sp>
          <p:nvSpPr>
            <p:cNvPr id="90" name="Google Shape;495;p35"/>
            <p:cNvSpPr txBox="1"/>
            <p:nvPr/>
          </p:nvSpPr>
          <p:spPr>
            <a:xfrm>
              <a:off x="545063" y="3589129"/>
              <a:ext cx="358485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Incorporate technology as needed</a:t>
              </a:r>
              <a:endParaRPr lang="en-US" dirty="0"/>
            </a:p>
          </p:txBody>
        </p:sp>
        <p:sp>
          <p:nvSpPr>
            <p:cNvPr id="91" name="Google Shape;507;p35"/>
            <p:cNvSpPr txBox="1"/>
            <p:nvPr/>
          </p:nvSpPr>
          <p:spPr>
            <a:xfrm>
              <a:off x="533683" y="3946516"/>
              <a:ext cx="35338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Engage a postsecondary partner</a:t>
              </a:r>
              <a:endParaRPr lang="en-US" dirty="0"/>
            </a:p>
          </p:txBody>
        </p:sp>
        <p:sp>
          <p:nvSpPr>
            <p:cNvPr id="92" name="Google Shape;530;p35"/>
            <p:cNvSpPr txBox="1"/>
            <p:nvPr/>
          </p:nvSpPr>
          <p:spPr>
            <a:xfrm>
              <a:off x="527714" y="4316946"/>
              <a:ext cx="3539810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Engage multiple workforce partners</a:t>
              </a:r>
              <a:endParaRPr lang="en-US" dirty="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500658" y="2842893"/>
              <a:ext cx="3349685" cy="1785932"/>
              <a:chOff x="500658" y="2842893"/>
              <a:chExt cx="3349685" cy="1785932"/>
            </a:xfrm>
          </p:grpSpPr>
          <p:sp>
            <p:nvSpPr>
              <p:cNvPr id="94" name="Google Shape;489;p35"/>
              <p:cNvSpPr txBox="1"/>
              <p:nvPr/>
            </p:nvSpPr>
            <p:spPr>
              <a:xfrm>
                <a:off x="542773" y="2842893"/>
                <a:ext cx="3259970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Break all learning down to standards</a:t>
                </a:r>
                <a:endParaRPr lang="en-US" dirty="0"/>
              </a:p>
            </p:txBody>
          </p:sp>
          <p:cxnSp>
            <p:nvCxnSpPr>
              <p:cNvPr id="95" name="Google Shape;490;p35"/>
              <p:cNvCxnSpPr/>
              <p:nvPr/>
            </p:nvCxnSpPr>
            <p:spPr>
              <a:xfrm rot="10800000" flipH="1">
                <a:off x="500658" y="31082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96" name="Google Shape;491;p35"/>
              <p:cNvSpPr/>
              <p:nvPr/>
            </p:nvSpPr>
            <p:spPr>
              <a:xfrm>
                <a:off x="544113" y="2917502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92;p35"/>
              <p:cNvSpPr txBox="1"/>
              <p:nvPr/>
            </p:nvSpPr>
            <p:spPr>
              <a:xfrm>
                <a:off x="545063" y="3180205"/>
                <a:ext cx="3148823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Delegate standards among adults and classes</a:t>
                </a:r>
                <a:endParaRPr lang="en-US" dirty="0"/>
              </a:p>
            </p:txBody>
          </p:sp>
          <p:cxnSp>
            <p:nvCxnSpPr>
              <p:cNvPr id="98" name="Google Shape;493;p35"/>
              <p:cNvCxnSpPr/>
              <p:nvPr/>
            </p:nvCxnSpPr>
            <p:spPr>
              <a:xfrm rot="10800000" flipH="1">
                <a:off x="502948" y="34770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99" name="Google Shape;494;p35"/>
              <p:cNvSpPr/>
              <p:nvPr/>
            </p:nvSpPr>
            <p:spPr>
              <a:xfrm>
                <a:off x="546403" y="329355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0" name="Google Shape;496;p35"/>
              <p:cNvCxnSpPr/>
              <p:nvPr/>
            </p:nvCxnSpPr>
            <p:spPr>
              <a:xfrm rot="10800000" flipH="1">
                <a:off x="502948" y="3854518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1" name="Google Shape;497;p35"/>
              <p:cNvSpPr/>
              <p:nvPr/>
            </p:nvSpPr>
            <p:spPr>
              <a:xfrm>
                <a:off x="546403" y="3663738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2" name="Google Shape;508;p35"/>
              <p:cNvCxnSpPr/>
              <p:nvPr/>
            </p:nvCxnSpPr>
            <p:spPr>
              <a:xfrm rot="10800000" flipH="1">
                <a:off x="530211" y="425539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509;p35"/>
              <p:cNvSpPr/>
              <p:nvPr/>
            </p:nvSpPr>
            <p:spPr>
              <a:xfrm>
                <a:off x="537940" y="3998643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4" name="Google Shape;531;p35"/>
              <p:cNvCxnSpPr/>
              <p:nvPr/>
            </p:nvCxnSpPr>
            <p:spPr>
              <a:xfrm rot="10800000" flipH="1">
                <a:off x="548258" y="461558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5" name="Google Shape;532;p35"/>
              <p:cNvSpPr/>
              <p:nvPr/>
            </p:nvSpPr>
            <p:spPr>
              <a:xfrm>
                <a:off x="555019" y="439221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8154856" y="2398996"/>
            <a:ext cx="4129914" cy="2464467"/>
            <a:chOff x="500658" y="2842893"/>
            <a:chExt cx="3629256" cy="1954750"/>
          </a:xfrm>
        </p:grpSpPr>
        <p:sp>
          <p:nvSpPr>
            <p:cNvPr id="107" name="Google Shape;495;p35"/>
            <p:cNvSpPr txBox="1"/>
            <p:nvPr/>
          </p:nvSpPr>
          <p:spPr>
            <a:xfrm>
              <a:off x="545063" y="3589129"/>
              <a:ext cx="358485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7800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Students learn from industry experts </a:t>
              </a:r>
              <a:endParaRPr lang="en-US" dirty="0"/>
            </a:p>
          </p:txBody>
        </p:sp>
        <p:sp>
          <p:nvSpPr>
            <p:cNvPr id="108" name="Google Shape;507;p35"/>
            <p:cNvSpPr txBox="1"/>
            <p:nvPr/>
          </p:nvSpPr>
          <p:spPr>
            <a:xfrm>
              <a:off x="533683" y="3946516"/>
              <a:ext cx="35338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Students receive industry credentials </a:t>
              </a:r>
              <a:endParaRPr lang="en-US" dirty="0"/>
            </a:p>
          </p:txBody>
        </p:sp>
        <p:sp>
          <p:nvSpPr>
            <p:cNvPr id="109" name="Google Shape;530;p35"/>
            <p:cNvSpPr txBox="1"/>
            <p:nvPr/>
          </p:nvSpPr>
          <p:spPr>
            <a:xfrm>
              <a:off x="527714" y="4316946"/>
              <a:ext cx="3489940" cy="480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Students graduate with </a:t>
              </a:r>
              <a:r>
                <a:rPr lang="en-US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a </a:t>
              </a:r>
              <a:r>
                <a:rPr lang="en-US" smtClean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diploma &amp; </a:t>
              </a:r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an associates degree</a:t>
              </a:r>
              <a:endParaRPr lang="en-US" dirty="0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500658" y="2842893"/>
              <a:ext cx="3349685" cy="1873467"/>
              <a:chOff x="500658" y="2842893"/>
              <a:chExt cx="3349685" cy="1873467"/>
            </a:xfrm>
          </p:grpSpPr>
          <p:sp>
            <p:nvSpPr>
              <p:cNvPr id="111" name="Google Shape;489;p35"/>
              <p:cNvSpPr txBox="1"/>
              <p:nvPr/>
            </p:nvSpPr>
            <p:spPr>
              <a:xfrm>
                <a:off x="542773" y="2842893"/>
                <a:ext cx="3259970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7800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Hired experienced certified teachers</a:t>
                </a:r>
                <a:endParaRPr lang="en-US" dirty="0"/>
              </a:p>
            </p:txBody>
          </p:sp>
          <p:cxnSp>
            <p:nvCxnSpPr>
              <p:cNvPr id="112" name="Google Shape;490;p35"/>
              <p:cNvCxnSpPr/>
              <p:nvPr/>
            </p:nvCxnSpPr>
            <p:spPr>
              <a:xfrm rot="10800000" flipH="1">
                <a:off x="500658" y="31082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13" name="Google Shape;491;p35"/>
              <p:cNvSpPr/>
              <p:nvPr/>
            </p:nvSpPr>
            <p:spPr>
              <a:xfrm>
                <a:off x="544113" y="2917502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492;p35"/>
              <p:cNvSpPr txBox="1"/>
              <p:nvPr/>
            </p:nvSpPr>
            <p:spPr>
              <a:xfrm>
                <a:off x="545063" y="3180205"/>
                <a:ext cx="3148823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7800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Deployed  a blended </a:t>
                </a:r>
                <a:r>
                  <a:rPr lang="en-US" dirty="0" smtClean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web-based</a:t>
                </a:r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 curriculum</a:t>
                </a:r>
                <a:endParaRPr lang="en-US" dirty="0"/>
              </a:p>
            </p:txBody>
          </p:sp>
          <p:cxnSp>
            <p:nvCxnSpPr>
              <p:cNvPr id="115" name="Google Shape;493;p35"/>
              <p:cNvCxnSpPr/>
              <p:nvPr/>
            </p:nvCxnSpPr>
            <p:spPr>
              <a:xfrm rot="10800000" flipH="1">
                <a:off x="502948" y="34770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16" name="Google Shape;494;p35"/>
              <p:cNvSpPr/>
              <p:nvPr/>
            </p:nvSpPr>
            <p:spPr>
              <a:xfrm>
                <a:off x="546403" y="329355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7" name="Google Shape;496;p35"/>
              <p:cNvCxnSpPr/>
              <p:nvPr/>
            </p:nvCxnSpPr>
            <p:spPr>
              <a:xfrm rot="10800000" flipH="1">
                <a:off x="502948" y="3854518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18" name="Google Shape;497;p35"/>
              <p:cNvSpPr/>
              <p:nvPr/>
            </p:nvSpPr>
            <p:spPr>
              <a:xfrm>
                <a:off x="546403" y="3663738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9" name="Google Shape;508;p35"/>
              <p:cNvCxnSpPr/>
              <p:nvPr/>
            </p:nvCxnSpPr>
            <p:spPr>
              <a:xfrm rot="10800000" flipH="1">
                <a:off x="530211" y="425539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20" name="Google Shape;509;p35"/>
              <p:cNvSpPr/>
              <p:nvPr/>
            </p:nvSpPr>
            <p:spPr>
              <a:xfrm>
                <a:off x="537940" y="3998643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1" name="Google Shape;531;p35"/>
              <p:cNvCxnSpPr/>
              <p:nvPr/>
            </p:nvCxnSpPr>
            <p:spPr>
              <a:xfrm rot="10800000" flipH="1">
                <a:off x="548258" y="4703118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22" name="Google Shape;532;p35"/>
              <p:cNvSpPr/>
              <p:nvPr/>
            </p:nvSpPr>
            <p:spPr>
              <a:xfrm>
                <a:off x="555019" y="439221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5" name="Google Shape;665;p39"/>
          <p:cNvCxnSpPr/>
          <p:nvPr/>
        </p:nvCxnSpPr>
        <p:spPr>
          <a:xfrm>
            <a:off x="4129914" y="1923470"/>
            <a:ext cx="1" cy="464128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6" name="Google Shape;666;p39"/>
          <p:cNvSpPr txBox="1"/>
          <p:nvPr/>
        </p:nvSpPr>
        <p:spPr>
          <a:xfrm>
            <a:off x="1439169" y="2007865"/>
            <a:ext cx="14250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Strategy</a:t>
            </a:r>
            <a:endParaRPr/>
          </a:p>
        </p:txBody>
      </p:sp>
      <p:sp>
        <p:nvSpPr>
          <p:cNvPr id="667" name="Google Shape;667;p39"/>
          <p:cNvSpPr txBox="1"/>
          <p:nvPr/>
        </p:nvSpPr>
        <p:spPr>
          <a:xfrm>
            <a:off x="5513261" y="2029210"/>
            <a:ext cx="9393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Process</a:t>
            </a:r>
            <a:endParaRPr sz="1800" b="1">
              <a:solidFill>
                <a:srgbClr val="C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8" name="Google Shape;668;p39"/>
          <p:cNvSpPr txBox="1"/>
          <p:nvPr/>
        </p:nvSpPr>
        <p:spPr>
          <a:xfrm>
            <a:off x="9185207" y="2007865"/>
            <a:ext cx="22910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 UP’s Approach</a:t>
            </a:r>
            <a:endParaRPr sz="1800" b="1">
              <a:solidFill>
                <a:srgbClr val="C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9" name="Google Shape;669;p39"/>
          <p:cNvSpPr txBox="1"/>
          <p:nvPr/>
        </p:nvSpPr>
        <p:spPr>
          <a:xfrm>
            <a:off x="293371" y="528123"/>
            <a:ext cx="106653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EQUITY = FAIRNESS </a:t>
            </a:r>
            <a:r>
              <a:rPr lang="en-US" sz="2400" b="1" u="sng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</a:t>
            </a:r>
            <a:r>
              <a:rPr lang="en-US" sz="2400" b="1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OWNERSHIP</a:t>
            </a:r>
            <a:endParaRPr/>
          </a:p>
        </p:txBody>
      </p:sp>
      <p:sp>
        <p:nvSpPr>
          <p:cNvPr id="670" name="Google Shape;670;p39"/>
          <p:cNvSpPr txBox="1"/>
          <p:nvPr/>
        </p:nvSpPr>
        <p:spPr>
          <a:xfrm>
            <a:off x="296657" y="863395"/>
            <a:ext cx="117886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Leveling the playing field by not only providing for fairness, but also ensuring some literal form of ownership of an asset (physical or intellectual).</a:t>
            </a:r>
            <a:endParaRPr/>
          </a:p>
        </p:txBody>
      </p:sp>
      <p:sp>
        <p:nvSpPr>
          <p:cNvPr id="671" name="Google Shape;671;p39"/>
          <p:cNvSpPr/>
          <p:nvPr/>
        </p:nvSpPr>
        <p:spPr>
          <a:xfrm>
            <a:off x="5342361" y="4851020"/>
            <a:ext cx="1427002" cy="1427002"/>
          </a:xfrm>
          <a:prstGeom prst="ellipse">
            <a:avLst/>
          </a:prstGeom>
          <a:noFill/>
          <a:ln w="20637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1" name="Google Shape;681;p39"/>
          <p:cNvCxnSpPr/>
          <p:nvPr/>
        </p:nvCxnSpPr>
        <p:spPr>
          <a:xfrm>
            <a:off x="8065574" y="1923470"/>
            <a:ext cx="1" cy="464128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5" name="Google Shape;705;p39"/>
          <p:cNvCxnSpPr/>
          <p:nvPr/>
        </p:nvCxnSpPr>
        <p:spPr>
          <a:xfrm>
            <a:off x="2094868" y="5043137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6" name="Google Shape;706;p39"/>
          <p:cNvCxnSpPr/>
          <p:nvPr/>
        </p:nvCxnSpPr>
        <p:spPr>
          <a:xfrm>
            <a:off x="1611083" y="5197204"/>
            <a:ext cx="260543" cy="340987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7" name="Google Shape;707;p39"/>
          <p:cNvCxnSpPr/>
          <p:nvPr/>
        </p:nvCxnSpPr>
        <p:spPr>
          <a:xfrm>
            <a:off x="6102156" y="5046676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8" name="Google Shape;708;p39"/>
          <p:cNvCxnSpPr/>
          <p:nvPr/>
        </p:nvCxnSpPr>
        <p:spPr>
          <a:xfrm>
            <a:off x="5618371" y="5200743"/>
            <a:ext cx="260543" cy="340987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9" name="Google Shape;709;p39"/>
          <p:cNvCxnSpPr/>
          <p:nvPr/>
        </p:nvCxnSpPr>
        <p:spPr>
          <a:xfrm>
            <a:off x="6099048" y="6470139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0" name="Google Shape;710;p39"/>
          <p:cNvCxnSpPr/>
          <p:nvPr/>
        </p:nvCxnSpPr>
        <p:spPr>
          <a:xfrm>
            <a:off x="10021015" y="5048015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1" name="Google Shape;711;p39"/>
          <p:cNvCxnSpPr/>
          <p:nvPr/>
        </p:nvCxnSpPr>
        <p:spPr>
          <a:xfrm>
            <a:off x="10021015" y="6470139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2" name="Google Shape;712;p39"/>
          <p:cNvCxnSpPr/>
          <p:nvPr/>
        </p:nvCxnSpPr>
        <p:spPr>
          <a:xfrm flipH="1">
            <a:off x="9104280" y="5834743"/>
            <a:ext cx="916735" cy="300148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3" name="Google Shape;713;p39"/>
          <p:cNvSpPr txBox="1"/>
          <p:nvPr/>
        </p:nvSpPr>
        <p:spPr>
          <a:xfrm>
            <a:off x="11612879" y="6564750"/>
            <a:ext cx="328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12</a:t>
            </a:fld>
            <a:endParaRPr sz="10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8" name="Google Shape;718;p39"/>
          <p:cNvSpPr/>
          <p:nvPr/>
        </p:nvSpPr>
        <p:spPr>
          <a:xfrm>
            <a:off x="9266987" y="4981580"/>
            <a:ext cx="1427002" cy="1427002"/>
          </a:xfrm>
          <a:prstGeom prst="ellipse">
            <a:avLst/>
          </a:prstGeom>
          <a:noFill/>
          <a:ln w="20637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9" name="Google Shape;719;p39"/>
          <p:cNvCxnSpPr/>
          <p:nvPr/>
        </p:nvCxnSpPr>
        <p:spPr>
          <a:xfrm>
            <a:off x="1865893" y="5095186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0" name="Google Shape;720;p39"/>
          <p:cNvCxnSpPr/>
          <p:nvPr/>
        </p:nvCxnSpPr>
        <p:spPr>
          <a:xfrm>
            <a:off x="1852186" y="6504165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4" name="Google Shape;724;p39"/>
          <p:cNvSpPr/>
          <p:nvPr/>
        </p:nvSpPr>
        <p:spPr>
          <a:xfrm>
            <a:off x="1294558" y="4956282"/>
            <a:ext cx="1427002" cy="1427002"/>
          </a:xfrm>
          <a:prstGeom prst="ellipse">
            <a:avLst/>
          </a:prstGeom>
          <a:noFill/>
          <a:ln w="20637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8" name="Google Shape;72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7749" y="5112270"/>
            <a:ext cx="904501" cy="90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7286" y="5224190"/>
            <a:ext cx="941781" cy="94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1443" y="5014843"/>
            <a:ext cx="1191827" cy="11918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roup 88"/>
          <p:cNvGrpSpPr/>
          <p:nvPr/>
        </p:nvGrpSpPr>
        <p:grpSpPr>
          <a:xfrm>
            <a:off x="127234" y="2420985"/>
            <a:ext cx="4129914" cy="2251628"/>
            <a:chOff x="500658" y="2842893"/>
            <a:chExt cx="3629256" cy="1785932"/>
          </a:xfrm>
        </p:grpSpPr>
        <p:sp>
          <p:nvSpPr>
            <p:cNvPr id="90" name="Google Shape;495;p35"/>
            <p:cNvSpPr txBox="1"/>
            <p:nvPr/>
          </p:nvSpPr>
          <p:spPr>
            <a:xfrm>
              <a:off x="545063" y="3589129"/>
              <a:ext cx="358485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Ownership addresses</a:t>
              </a:r>
              <a:r>
                <a:rPr lang="en-US" b="1" i="1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systemic</a:t>
              </a:r>
              <a:r>
                <a:rPr lang="en-US" b="1" i="1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disparities</a:t>
              </a:r>
              <a:endParaRPr lang="en-US" dirty="0"/>
            </a:p>
          </p:txBody>
        </p:sp>
        <p:sp>
          <p:nvSpPr>
            <p:cNvPr id="91" name="Google Shape;507;p35"/>
            <p:cNvSpPr txBox="1"/>
            <p:nvPr/>
          </p:nvSpPr>
          <p:spPr>
            <a:xfrm>
              <a:off x="533683" y="3946516"/>
              <a:ext cx="35338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Must be coupled with knowledge to sustain</a:t>
              </a:r>
            </a:p>
          </p:txBody>
        </p:sp>
        <p:sp>
          <p:nvSpPr>
            <p:cNvPr id="92" name="Google Shape;530;p35"/>
            <p:cNvSpPr txBox="1"/>
            <p:nvPr/>
          </p:nvSpPr>
          <p:spPr>
            <a:xfrm>
              <a:off x="527714" y="4316946"/>
              <a:ext cx="3539810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Positively aligns incentives. </a:t>
              </a:r>
              <a:endParaRPr lang="en-US" dirty="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500658" y="2842893"/>
              <a:ext cx="3349685" cy="1785932"/>
              <a:chOff x="500658" y="2842893"/>
              <a:chExt cx="3349685" cy="1785932"/>
            </a:xfrm>
          </p:grpSpPr>
          <p:sp>
            <p:nvSpPr>
              <p:cNvPr id="94" name="Google Shape;489;p35"/>
              <p:cNvSpPr txBox="1"/>
              <p:nvPr/>
            </p:nvSpPr>
            <p:spPr>
              <a:xfrm>
                <a:off x="542773" y="2842893"/>
                <a:ext cx="3259970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Education alone does NOT level the field</a:t>
                </a:r>
                <a:endParaRPr lang="en-US" dirty="0"/>
              </a:p>
            </p:txBody>
          </p:sp>
          <p:cxnSp>
            <p:nvCxnSpPr>
              <p:cNvPr id="95" name="Google Shape;490;p35"/>
              <p:cNvCxnSpPr/>
              <p:nvPr/>
            </p:nvCxnSpPr>
            <p:spPr>
              <a:xfrm rot="10800000" flipH="1">
                <a:off x="500658" y="31082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96" name="Google Shape;491;p35"/>
              <p:cNvSpPr/>
              <p:nvPr/>
            </p:nvSpPr>
            <p:spPr>
              <a:xfrm>
                <a:off x="544113" y="2917502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92;p35"/>
              <p:cNvSpPr txBox="1"/>
              <p:nvPr/>
            </p:nvSpPr>
            <p:spPr>
              <a:xfrm>
                <a:off x="545063" y="3180205"/>
                <a:ext cx="3148823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We often take pride in what we build/own</a:t>
                </a:r>
                <a:endParaRPr lang="en-US" dirty="0"/>
              </a:p>
            </p:txBody>
          </p:sp>
          <p:cxnSp>
            <p:nvCxnSpPr>
              <p:cNvPr id="98" name="Google Shape;493;p35"/>
              <p:cNvCxnSpPr/>
              <p:nvPr/>
            </p:nvCxnSpPr>
            <p:spPr>
              <a:xfrm rot="10800000" flipH="1">
                <a:off x="502948" y="34770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99" name="Google Shape;494;p35"/>
              <p:cNvSpPr/>
              <p:nvPr/>
            </p:nvSpPr>
            <p:spPr>
              <a:xfrm>
                <a:off x="546403" y="329355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0" name="Google Shape;496;p35"/>
              <p:cNvCxnSpPr/>
              <p:nvPr/>
            </p:nvCxnSpPr>
            <p:spPr>
              <a:xfrm rot="10800000" flipH="1">
                <a:off x="502948" y="3854518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1" name="Google Shape;497;p35"/>
              <p:cNvSpPr/>
              <p:nvPr/>
            </p:nvSpPr>
            <p:spPr>
              <a:xfrm>
                <a:off x="546403" y="3663738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2" name="Google Shape;508;p35"/>
              <p:cNvCxnSpPr/>
              <p:nvPr/>
            </p:nvCxnSpPr>
            <p:spPr>
              <a:xfrm rot="10800000" flipH="1">
                <a:off x="530211" y="425539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509;p35"/>
              <p:cNvSpPr/>
              <p:nvPr/>
            </p:nvSpPr>
            <p:spPr>
              <a:xfrm>
                <a:off x="537940" y="3998643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4" name="Google Shape;531;p35"/>
              <p:cNvCxnSpPr/>
              <p:nvPr/>
            </p:nvCxnSpPr>
            <p:spPr>
              <a:xfrm rot="10800000" flipH="1">
                <a:off x="548258" y="461558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5" name="Google Shape;532;p35"/>
              <p:cNvSpPr/>
              <p:nvPr/>
            </p:nvSpPr>
            <p:spPr>
              <a:xfrm>
                <a:off x="555019" y="439221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4208498" y="2402352"/>
            <a:ext cx="4129914" cy="2251628"/>
            <a:chOff x="500658" y="2842893"/>
            <a:chExt cx="3629256" cy="1785932"/>
          </a:xfrm>
        </p:grpSpPr>
        <p:sp>
          <p:nvSpPr>
            <p:cNvPr id="108" name="Google Shape;495;p35"/>
            <p:cNvSpPr txBox="1"/>
            <p:nvPr/>
          </p:nvSpPr>
          <p:spPr>
            <a:xfrm>
              <a:off x="545063" y="3589129"/>
              <a:ext cx="358485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Align with others who dream big</a:t>
              </a:r>
              <a:endParaRPr lang="en-US" dirty="0"/>
            </a:p>
          </p:txBody>
        </p:sp>
        <p:sp>
          <p:nvSpPr>
            <p:cNvPr id="109" name="Google Shape;507;p35"/>
            <p:cNvSpPr txBox="1"/>
            <p:nvPr/>
          </p:nvSpPr>
          <p:spPr>
            <a:xfrm>
              <a:off x="533683" y="3946516"/>
              <a:ext cx="35338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Find a way to pay for it</a:t>
              </a:r>
              <a:endParaRPr lang="en-US" dirty="0"/>
            </a:p>
          </p:txBody>
        </p:sp>
        <p:sp>
          <p:nvSpPr>
            <p:cNvPr id="110" name="Google Shape;530;p35"/>
            <p:cNvSpPr txBox="1"/>
            <p:nvPr/>
          </p:nvSpPr>
          <p:spPr>
            <a:xfrm>
              <a:off x="527714" y="4316946"/>
              <a:ext cx="3539810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Nudge, don’t budge, on this piece</a:t>
              </a:r>
              <a:endParaRPr lang="en-US" dirty="0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500658" y="2842893"/>
              <a:ext cx="3349685" cy="1785932"/>
              <a:chOff x="500658" y="2842893"/>
              <a:chExt cx="3349685" cy="1785932"/>
            </a:xfrm>
          </p:grpSpPr>
          <p:sp>
            <p:nvSpPr>
              <p:cNvPr id="112" name="Google Shape;489;p35"/>
              <p:cNvSpPr txBox="1"/>
              <p:nvPr/>
            </p:nvSpPr>
            <p:spPr>
              <a:xfrm>
                <a:off x="542773" y="2842893"/>
                <a:ext cx="3259970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Identify where the gap is</a:t>
                </a:r>
                <a:endParaRPr lang="en-US" dirty="0"/>
              </a:p>
            </p:txBody>
          </p:sp>
          <p:cxnSp>
            <p:nvCxnSpPr>
              <p:cNvPr id="113" name="Google Shape;490;p35"/>
              <p:cNvCxnSpPr/>
              <p:nvPr/>
            </p:nvCxnSpPr>
            <p:spPr>
              <a:xfrm rot="10800000" flipH="1">
                <a:off x="500658" y="31082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14" name="Google Shape;491;p35"/>
              <p:cNvSpPr/>
              <p:nvPr/>
            </p:nvSpPr>
            <p:spPr>
              <a:xfrm>
                <a:off x="544113" y="2917502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492;p35"/>
              <p:cNvSpPr txBox="1"/>
              <p:nvPr/>
            </p:nvSpPr>
            <p:spPr>
              <a:xfrm>
                <a:off x="545063" y="3180205"/>
                <a:ext cx="3148823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Examine what is possible - dream BIG</a:t>
                </a:r>
                <a:endParaRPr lang="en-US" dirty="0"/>
              </a:p>
            </p:txBody>
          </p:sp>
          <p:cxnSp>
            <p:nvCxnSpPr>
              <p:cNvPr id="116" name="Google Shape;493;p35"/>
              <p:cNvCxnSpPr/>
              <p:nvPr/>
            </p:nvCxnSpPr>
            <p:spPr>
              <a:xfrm rot="10800000" flipH="1">
                <a:off x="502948" y="34770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17" name="Google Shape;494;p35"/>
              <p:cNvSpPr/>
              <p:nvPr/>
            </p:nvSpPr>
            <p:spPr>
              <a:xfrm>
                <a:off x="546403" y="329355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8" name="Google Shape;496;p35"/>
              <p:cNvCxnSpPr/>
              <p:nvPr/>
            </p:nvCxnSpPr>
            <p:spPr>
              <a:xfrm rot="10800000" flipH="1">
                <a:off x="502948" y="3854518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19" name="Google Shape;497;p35"/>
              <p:cNvSpPr/>
              <p:nvPr/>
            </p:nvSpPr>
            <p:spPr>
              <a:xfrm>
                <a:off x="546403" y="3663738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0" name="Google Shape;508;p35"/>
              <p:cNvCxnSpPr/>
              <p:nvPr/>
            </p:nvCxnSpPr>
            <p:spPr>
              <a:xfrm rot="10800000" flipH="1">
                <a:off x="530211" y="425539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21" name="Google Shape;509;p35"/>
              <p:cNvSpPr/>
              <p:nvPr/>
            </p:nvSpPr>
            <p:spPr>
              <a:xfrm>
                <a:off x="537940" y="3998643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2" name="Google Shape;531;p35"/>
              <p:cNvCxnSpPr/>
              <p:nvPr/>
            </p:nvCxnSpPr>
            <p:spPr>
              <a:xfrm rot="10800000" flipH="1">
                <a:off x="548258" y="461558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23" name="Google Shape;532;p35"/>
              <p:cNvSpPr/>
              <p:nvPr/>
            </p:nvSpPr>
            <p:spPr>
              <a:xfrm>
                <a:off x="555019" y="439221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8189448" y="2392592"/>
            <a:ext cx="4129914" cy="2251628"/>
            <a:chOff x="500658" y="2842893"/>
            <a:chExt cx="3629256" cy="1785932"/>
          </a:xfrm>
        </p:grpSpPr>
        <p:sp>
          <p:nvSpPr>
            <p:cNvPr id="127" name="Google Shape;495;p35"/>
            <p:cNvSpPr txBox="1"/>
            <p:nvPr/>
          </p:nvSpPr>
          <p:spPr>
            <a:xfrm>
              <a:off x="545063" y="3589129"/>
              <a:ext cx="358485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Students “practice” ownership beforehand</a:t>
              </a:r>
              <a:endParaRPr lang="en-US" dirty="0"/>
            </a:p>
          </p:txBody>
        </p:sp>
        <p:sp>
          <p:nvSpPr>
            <p:cNvPr id="128" name="Google Shape;507;p35"/>
            <p:cNvSpPr txBox="1"/>
            <p:nvPr/>
          </p:nvSpPr>
          <p:spPr>
            <a:xfrm>
              <a:off x="533683" y="3946516"/>
              <a:ext cx="35338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Students earn a home &amp; rental property</a:t>
              </a:r>
            </a:p>
          </p:txBody>
        </p:sp>
        <p:sp>
          <p:nvSpPr>
            <p:cNvPr id="129" name="Google Shape;530;p35"/>
            <p:cNvSpPr txBox="1"/>
            <p:nvPr/>
          </p:nvSpPr>
          <p:spPr>
            <a:xfrm>
              <a:off x="527714" y="4316946"/>
              <a:ext cx="3539810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Home equity depends on youth leadership</a:t>
              </a:r>
              <a:endParaRPr lang="en-US" dirty="0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500658" y="2842893"/>
              <a:ext cx="3349685" cy="1785932"/>
              <a:chOff x="500658" y="2842893"/>
              <a:chExt cx="3349685" cy="1785932"/>
            </a:xfrm>
          </p:grpSpPr>
          <p:sp>
            <p:nvSpPr>
              <p:cNvPr id="131" name="Google Shape;489;p35"/>
              <p:cNvSpPr txBox="1"/>
              <p:nvPr/>
            </p:nvSpPr>
            <p:spPr>
              <a:xfrm>
                <a:off x="542773" y="2842893"/>
                <a:ext cx="3259970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Students are paid &amp; earn take-home pay</a:t>
                </a:r>
                <a:endParaRPr lang="en-US" dirty="0"/>
              </a:p>
            </p:txBody>
          </p:sp>
          <p:cxnSp>
            <p:nvCxnSpPr>
              <p:cNvPr id="132" name="Google Shape;490;p35"/>
              <p:cNvCxnSpPr/>
              <p:nvPr/>
            </p:nvCxnSpPr>
            <p:spPr>
              <a:xfrm rot="10800000" flipH="1">
                <a:off x="500658" y="31082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33" name="Google Shape;491;p35"/>
              <p:cNvSpPr/>
              <p:nvPr/>
            </p:nvSpPr>
            <p:spPr>
              <a:xfrm>
                <a:off x="544113" y="2917502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492;p35"/>
              <p:cNvSpPr txBox="1"/>
              <p:nvPr/>
            </p:nvSpPr>
            <p:spPr>
              <a:xfrm>
                <a:off x="545063" y="3180205"/>
                <a:ext cx="3148823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Students signed up for bank accounts</a:t>
                </a:r>
                <a:endParaRPr lang="en-US" dirty="0"/>
              </a:p>
            </p:txBody>
          </p:sp>
          <p:cxnSp>
            <p:nvCxnSpPr>
              <p:cNvPr id="135" name="Google Shape;493;p35"/>
              <p:cNvCxnSpPr/>
              <p:nvPr/>
            </p:nvCxnSpPr>
            <p:spPr>
              <a:xfrm rot="10800000" flipH="1">
                <a:off x="502948" y="34770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36" name="Google Shape;494;p35"/>
              <p:cNvSpPr/>
              <p:nvPr/>
            </p:nvSpPr>
            <p:spPr>
              <a:xfrm>
                <a:off x="546403" y="329355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7" name="Google Shape;496;p35"/>
              <p:cNvCxnSpPr/>
              <p:nvPr/>
            </p:nvCxnSpPr>
            <p:spPr>
              <a:xfrm rot="10800000" flipH="1">
                <a:off x="502948" y="3854518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38" name="Google Shape;497;p35"/>
              <p:cNvSpPr/>
              <p:nvPr/>
            </p:nvSpPr>
            <p:spPr>
              <a:xfrm>
                <a:off x="546403" y="3663738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9" name="Google Shape;508;p35"/>
              <p:cNvCxnSpPr/>
              <p:nvPr/>
            </p:nvCxnSpPr>
            <p:spPr>
              <a:xfrm rot="10800000" flipH="1">
                <a:off x="530211" y="425539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40" name="Google Shape;509;p35"/>
              <p:cNvSpPr/>
              <p:nvPr/>
            </p:nvSpPr>
            <p:spPr>
              <a:xfrm>
                <a:off x="537940" y="3998643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1" name="Google Shape;531;p35"/>
              <p:cNvCxnSpPr/>
              <p:nvPr/>
            </p:nvCxnSpPr>
            <p:spPr>
              <a:xfrm rot="10800000" flipH="1">
                <a:off x="548258" y="461558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42" name="Google Shape;532;p35"/>
              <p:cNvSpPr/>
              <p:nvPr/>
            </p:nvSpPr>
            <p:spPr>
              <a:xfrm>
                <a:off x="555019" y="439221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3" name="Google Shape;763;p41"/>
          <p:cNvCxnSpPr/>
          <p:nvPr/>
        </p:nvCxnSpPr>
        <p:spPr>
          <a:xfrm>
            <a:off x="4129914" y="1923470"/>
            <a:ext cx="1" cy="464128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4" name="Google Shape;764;p41"/>
          <p:cNvSpPr txBox="1"/>
          <p:nvPr/>
        </p:nvSpPr>
        <p:spPr>
          <a:xfrm>
            <a:off x="1439169" y="2007865"/>
            <a:ext cx="14250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Strategy</a:t>
            </a:r>
            <a:endParaRPr/>
          </a:p>
        </p:txBody>
      </p:sp>
      <p:sp>
        <p:nvSpPr>
          <p:cNvPr id="765" name="Google Shape;765;p41"/>
          <p:cNvSpPr txBox="1"/>
          <p:nvPr/>
        </p:nvSpPr>
        <p:spPr>
          <a:xfrm>
            <a:off x="5513261" y="2029210"/>
            <a:ext cx="9393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Process</a:t>
            </a:r>
            <a:endParaRPr sz="1800" b="1">
              <a:solidFill>
                <a:srgbClr val="C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6" name="Google Shape;766;p41"/>
          <p:cNvSpPr txBox="1"/>
          <p:nvPr/>
        </p:nvSpPr>
        <p:spPr>
          <a:xfrm>
            <a:off x="9185207" y="2007865"/>
            <a:ext cx="22910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 UP’s Approach</a:t>
            </a:r>
            <a:endParaRPr sz="1800" b="1">
              <a:solidFill>
                <a:srgbClr val="C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7" name="Google Shape;767;p41"/>
          <p:cNvSpPr txBox="1"/>
          <p:nvPr/>
        </p:nvSpPr>
        <p:spPr>
          <a:xfrm>
            <a:off x="293371" y="528123"/>
            <a:ext cx="106653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ENGAGE CROSS-SECTOR PARTNERS</a:t>
            </a:r>
            <a:endParaRPr/>
          </a:p>
        </p:txBody>
      </p:sp>
      <p:sp>
        <p:nvSpPr>
          <p:cNvPr id="768" name="Google Shape;768;p41"/>
          <p:cNvSpPr txBox="1"/>
          <p:nvPr/>
        </p:nvSpPr>
        <p:spPr>
          <a:xfrm>
            <a:off x="296657" y="863395"/>
            <a:ext cx="117886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Engaging public</a:t>
            </a:r>
            <a:r>
              <a:rPr lang="en-US" sz="2400" dirty="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private, and non-profit partners and individuals </a:t>
            </a:r>
            <a:r>
              <a:rPr lang="en-US" sz="2400" dirty="0" smtClean="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-US" sz="2400" dirty="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ways that are mutually beneficial and catalytic.</a:t>
            </a:r>
            <a:endParaRPr dirty="0"/>
          </a:p>
        </p:txBody>
      </p:sp>
      <p:sp>
        <p:nvSpPr>
          <p:cNvPr id="769" name="Google Shape;769;p41"/>
          <p:cNvSpPr/>
          <p:nvPr/>
        </p:nvSpPr>
        <p:spPr>
          <a:xfrm>
            <a:off x="5342361" y="4851020"/>
            <a:ext cx="1427002" cy="1427002"/>
          </a:xfrm>
          <a:prstGeom prst="ellipse">
            <a:avLst/>
          </a:prstGeom>
          <a:noFill/>
          <a:ln w="20637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9" name="Google Shape;779;p41"/>
          <p:cNvCxnSpPr/>
          <p:nvPr/>
        </p:nvCxnSpPr>
        <p:spPr>
          <a:xfrm>
            <a:off x="8065574" y="1923470"/>
            <a:ext cx="1" cy="464128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3" name="Google Shape;803;p41"/>
          <p:cNvCxnSpPr/>
          <p:nvPr/>
        </p:nvCxnSpPr>
        <p:spPr>
          <a:xfrm>
            <a:off x="2094868" y="5043137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4" name="Google Shape;804;p41"/>
          <p:cNvCxnSpPr/>
          <p:nvPr/>
        </p:nvCxnSpPr>
        <p:spPr>
          <a:xfrm>
            <a:off x="1611083" y="5197204"/>
            <a:ext cx="260543" cy="340987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5" name="Google Shape;805;p41"/>
          <p:cNvCxnSpPr/>
          <p:nvPr/>
        </p:nvCxnSpPr>
        <p:spPr>
          <a:xfrm>
            <a:off x="6102156" y="5046676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6" name="Google Shape;806;p41"/>
          <p:cNvCxnSpPr/>
          <p:nvPr/>
        </p:nvCxnSpPr>
        <p:spPr>
          <a:xfrm>
            <a:off x="5618371" y="5200743"/>
            <a:ext cx="260543" cy="340987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7" name="Google Shape;807;p41"/>
          <p:cNvCxnSpPr/>
          <p:nvPr/>
        </p:nvCxnSpPr>
        <p:spPr>
          <a:xfrm>
            <a:off x="6099048" y="6470139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8" name="Google Shape;808;p41"/>
          <p:cNvCxnSpPr/>
          <p:nvPr/>
        </p:nvCxnSpPr>
        <p:spPr>
          <a:xfrm>
            <a:off x="10021015" y="5048015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9" name="Google Shape;809;p41"/>
          <p:cNvCxnSpPr/>
          <p:nvPr/>
        </p:nvCxnSpPr>
        <p:spPr>
          <a:xfrm>
            <a:off x="10021015" y="6470139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0" name="Google Shape;810;p41"/>
          <p:cNvCxnSpPr/>
          <p:nvPr/>
        </p:nvCxnSpPr>
        <p:spPr>
          <a:xfrm flipH="1">
            <a:off x="9104280" y="5834743"/>
            <a:ext cx="916735" cy="300148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1" name="Google Shape;811;p41"/>
          <p:cNvSpPr txBox="1"/>
          <p:nvPr/>
        </p:nvSpPr>
        <p:spPr>
          <a:xfrm>
            <a:off x="11612879" y="6564750"/>
            <a:ext cx="328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13</a:t>
            </a:fld>
            <a:endParaRPr sz="10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16" name="Google Shape;816;p41"/>
          <p:cNvSpPr/>
          <p:nvPr/>
        </p:nvSpPr>
        <p:spPr>
          <a:xfrm>
            <a:off x="9266987" y="4981580"/>
            <a:ext cx="1427002" cy="1427002"/>
          </a:xfrm>
          <a:prstGeom prst="ellipse">
            <a:avLst/>
          </a:prstGeom>
          <a:noFill/>
          <a:ln w="20637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7" name="Google Shape;817;p41"/>
          <p:cNvCxnSpPr/>
          <p:nvPr/>
        </p:nvCxnSpPr>
        <p:spPr>
          <a:xfrm>
            <a:off x="1865893" y="5095186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8" name="Google Shape;818;p41"/>
          <p:cNvCxnSpPr/>
          <p:nvPr/>
        </p:nvCxnSpPr>
        <p:spPr>
          <a:xfrm>
            <a:off x="1852186" y="6504165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2" name="Google Shape;822;p41"/>
          <p:cNvSpPr/>
          <p:nvPr/>
        </p:nvSpPr>
        <p:spPr>
          <a:xfrm>
            <a:off x="1294558" y="4956282"/>
            <a:ext cx="1427002" cy="1427002"/>
          </a:xfrm>
          <a:prstGeom prst="ellipse">
            <a:avLst/>
          </a:prstGeom>
          <a:noFill/>
          <a:ln w="20637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6" name="Google Shape;82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6924" y="5205958"/>
            <a:ext cx="962270" cy="96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8480" y="5034122"/>
            <a:ext cx="955554" cy="95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2647" y="5206280"/>
            <a:ext cx="917046" cy="9170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roup 71"/>
          <p:cNvGrpSpPr/>
          <p:nvPr/>
        </p:nvGrpSpPr>
        <p:grpSpPr>
          <a:xfrm>
            <a:off x="127234" y="2420985"/>
            <a:ext cx="4129914" cy="2251628"/>
            <a:chOff x="500658" y="2842893"/>
            <a:chExt cx="3629256" cy="1785932"/>
          </a:xfrm>
        </p:grpSpPr>
        <p:sp>
          <p:nvSpPr>
            <p:cNvPr id="73" name="Google Shape;495;p35"/>
            <p:cNvSpPr txBox="1"/>
            <p:nvPr/>
          </p:nvSpPr>
          <p:spPr>
            <a:xfrm>
              <a:off x="545063" y="3589129"/>
              <a:ext cx="358485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Supports the partners bottom line</a:t>
              </a:r>
            </a:p>
          </p:txBody>
        </p:sp>
        <p:sp>
          <p:nvSpPr>
            <p:cNvPr id="74" name="Google Shape;507;p35"/>
            <p:cNvSpPr txBox="1"/>
            <p:nvPr/>
          </p:nvSpPr>
          <p:spPr>
            <a:xfrm>
              <a:off x="533683" y="3946516"/>
              <a:ext cx="35338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Provides an array of</a:t>
              </a:r>
              <a:r>
                <a:rPr lang="en-US" b="1" i="1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thought partners</a:t>
              </a:r>
            </a:p>
          </p:txBody>
        </p:sp>
        <p:sp>
          <p:nvSpPr>
            <p:cNvPr id="75" name="Google Shape;530;p35"/>
            <p:cNvSpPr txBox="1"/>
            <p:nvPr/>
          </p:nvSpPr>
          <p:spPr>
            <a:xfrm>
              <a:off x="527714" y="4316946"/>
              <a:ext cx="3539810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Authentically engages</a:t>
              </a:r>
              <a:r>
                <a:rPr lang="en-US" b="1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dedicated</a:t>
              </a:r>
              <a:r>
                <a:rPr lang="en-US" b="1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partners</a:t>
              </a:r>
              <a:endParaRPr lang="en-US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00658" y="2842893"/>
              <a:ext cx="3349685" cy="1785932"/>
              <a:chOff x="500658" y="2842893"/>
              <a:chExt cx="3349685" cy="1785932"/>
            </a:xfrm>
          </p:grpSpPr>
          <p:sp>
            <p:nvSpPr>
              <p:cNvPr id="77" name="Google Shape;489;p35"/>
              <p:cNvSpPr txBox="1"/>
              <p:nvPr/>
            </p:nvSpPr>
            <p:spPr>
              <a:xfrm>
                <a:off x="542773" y="2842893"/>
                <a:ext cx="3259970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Reduces the need for “hand-outs”</a:t>
                </a:r>
                <a:endParaRPr lang="en-US" dirty="0"/>
              </a:p>
            </p:txBody>
          </p:sp>
          <p:cxnSp>
            <p:nvCxnSpPr>
              <p:cNvPr id="78" name="Google Shape;490;p35"/>
              <p:cNvCxnSpPr/>
              <p:nvPr/>
            </p:nvCxnSpPr>
            <p:spPr>
              <a:xfrm rot="10800000" flipH="1">
                <a:off x="500658" y="31082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9" name="Google Shape;491;p35"/>
              <p:cNvSpPr/>
              <p:nvPr/>
            </p:nvSpPr>
            <p:spPr>
              <a:xfrm>
                <a:off x="544113" y="2917502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92;p35"/>
              <p:cNvSpPr txBox="1"/>
              <p:nvPr/>
            </p:nvSpPr>
            <p:spPr>
              <a:xfrm>
                <a:off x="545063" y="3180205"/>
                <a:ext cx="3148823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Requires partners to go beyond</a:t>
                </a:r>
                <a:endParaRPr lang="en-US" dirty="0"/>
              </a:p>
            </p:txBody>
          </p:sp>
          <p:cxnSp>
            <p:nvCxnSpPr>
              <p:cNvPr id="81" name="Google Shape;493;p35"/>
              <p:cNvCxnSpPr/>
              <p:nvPr/>
            </p:nvCxnSpPr>
            <p:spPr>
              <a:xfrm rot="10800000" flipH="1">
                <a:off x="502948" y="34770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2" name="Google Shape;494;p35"/>
              <p:cNvSpPr/>
              <p:nvPr/>
            </p:nvSpPr>
            <p:spPr>
              <a:xfrm>
                <a:off x="546403" y="329355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3" name="Google Shape;496;p35"/>
              <p:cNvCxnSpPr/>
              <p:nvPr/>
            </p:nvCxnSpPr>
            <p:spPr>
              <a:xfrm rot="10800000" flipH="1">
                <a:off x="502948" y="3854518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4" name="Google Shape;497;p35"/>
              <p:cNvSpPr/>
              <p:nvPr/>
            </p:nvSpPr>
            <p:spPr>
              <a:xfrm>
                <a:off x="546403" y="3663738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5" name="Google Shape;508;p35"/>
              <p:cNvCxnSpPr/>
              <p:nvPr/>
            </p:nvCxnSpPr>
            <p:spPr>
              <a:xfrm rot="10800000" flipH="1">
                <a:off x="530211" y="425539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6" name="Google Shape;509;p35"/>
              <p:cNvSpPr/>
              <p:nvPr/>
            </p:nvSpPr>
            <p:spPr>
              <a:xfrm>
                <a:off x="537940" y="3998643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7" name="Google Shape;531;p35"/>
              <p:cNvCxnSpPr/>
              <p:nvPr/>
            </p:nvCxnSpPr>
            <p:spPr>
              <a:xfrm rot="10800000" flipH="1">
                <a:off x="548258" y="461558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8" name="Google Shape;532;p35"/>
              <p:cNvSpPr/>
              <p:nvPr/>
            </p:nvSpPr>
            <p:spPr>
              <a:xfrm>
                <a:off x="555019" y="439221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4193364" y="2402817"/>
            <a:ext cx="4129914" cy="2251628"/>
            <a:chOff x="500658" y="2842893"/>
            <a:chExt cx="3629256" cy="1785932"/>
          </a:xfrm>
        </p:grpSpPr>
        <p:sp>
          <p:nvSpPr>
            <p:cNvPr id="91" name="Google Shape;495;p35"/>
            <p:cNvSpPr txBox="1"/>
            <p:nvPr/>
          </p:nvSpPr>
          <p:spPr>
            <a:xfrm>
              <a:off x="545063" y="3589129"/>
              <a:ext cx="358485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Formalize relationships if possible</a:t>
              </a:r>
              <a:endParaRPr lang="en-US" dirty="0"/>
            </a:p>
          </p:txBody>
        </p:sp>
        <p:sp>
          <p:nvSpPr>
            <p:cNvPr id="92" name="Google Shape;507;p35"/>
            <p:cNvSpPr txBox="1"/>
            <p:nvPr/>
          </p:nvSpPr>
          <p:spPr>
            <a:xfrm>
              <a:off x="533683" y="3946516"/>
              <a:ext cx="35338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Practice partnering in authentic ways</a:t>
              </a:r>
              <a:endParaRPr lang="en-US" dirty="0"/>
            </a:p>
          </p:txBody>
        </p:sp>
        <p:sp>
          <p:nvSpPr>
            <p:cNvPr id="93" name="Google Shape;530;p35"/>
            <p:cNvSpPr txBox="1"/>
            <p:nvPr/>
          </p:nvSpPr>
          <p:spPr>
            <a:xfrm>
              <a:off x="527714" y="4316946"/>
              <a:ext cx="3539810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Always follow through &amp; expect the same</a:t>
              </a:r>
              <a:endParaRPr lang="en-US" dirty="0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00658" y="2842893"/>
              <a:ext cx="3349685" cy="1785932"/>
              <a:chOff x="500658" y="2842893"/>
              <a:chExt cx="3349685" cy="1785932"/>
            </a:xfrm>
          </p:grpSpPr>
          <p:sp>
            <p:nvSpPr>
              <p:cNvPr id="95" name="Google Shape;489;p35"/>
              <p:cNvSpPr txBox="1"/>
              <p:nvPr/>
            </p:nvSpPr>
            <p:spPr>
              <a:xfrm>
                <a:off x="542773" y="2842893"/>
                <a:ext cx="3259970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Step back and assess where you are</a:t>
                </a:r>
                <a:endParaRPr lang="en-US" dirty="0"/>
              </a:p>
            </p:txBody>
          </p:sp>
          <p:cxnSp>
            <p:nvCxnSpPr>
              <p:cNvPr id="96" name="Google Shape;490;p35"/>
              <p:cNvCxnSpPr/>
              <p:nvPr/>
            </p:nvCxnSpPr>
            <p:spPr>
              <a:xfrm rot="10800000" flipH="1">
                <a:off x="500658" y="31082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97" name="Google Shape;491;p35"/>
              <p:cNvSpPr/>
              <p:nvPr/>
            </p:nvSpPr>
            <p:spPr>
              <a:xfrm>
                <a:off x="544113" y="2917502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92;p35"/>
              <p:cNvSpPr txBox="1"/>
              <p:nvPr/>
            </p:nvSpPr>
            <p:spPr>
              <a:xfrm>
                <a:off x="545063" y="3180205"/>
                <a:ext cx="3148823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Consider what you can offer others</a:t>
                </a:r>
                <a:endParaRPr lang="en-US" dirty="0"/>
              </a:p>
            </p:txBody>
          </p:sp>
          <p:cxnSp>
            <p:nvCxnSpPr>
              <p:cNvPr id="99" name="Google Shape;493;p35"/>
              <p:cNvCxnSpPr/>
              <p:nvPr/>
            </p:nvCxnSpPr>
            <p:spPr>
              <a:xfrm rot="10800000" flipH="1">
                <a:off x="502948" y="34770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0" name="Google Shape;494;p35"/>
              <p:cNvSpPr/>
              <p:nvPr/>
            </p:nvSpPr>
            <p:spPr>
              <a:xfrm>
                <a:off x="546403" y="329355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1" name="Google Shape;496;p35"/>
              <p:cNvCxnSpPr/>
              <p:nvPr/>
            </p:nvCxnSpPr>
            <p:spPr>
              <a:xfrm rot="10800000" flipH="1">
                <a:off x="502948" y="3854518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2" name="Google Shape;497;p35"/>
              <p:cNvSpPr/>
              <p:nvPr/>
            </p:nvSpPr>
            <p:spPr>
              <a:xfrm>
                <a:off x="546403" y="3663738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3" name="Google Shape;508;p35"/>
              <p:cNvCxnSpPr/>
              <p:nvPr/>
            </p:nvCxnSpPr>
            <p:spPr>
              <a:xfrm rot="10800000" flipH="1">
                <a:off x="530211" y="425539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4" name="Google Shape;509;p35"/>
              <p:cNvSpPr/>
              <p:nvPr/>
            </p:nvSpPr>
            <p:spPr>
              <a:xfrm>
                <a:off x="537940" y="3998643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5" name="Google Shape;531;p35"/>
              <p:cNvCxnSpPr/>
              <p:nvPr/>
            </p:nvCxnSpPr>
            <p:spPr>
              <a:xfrm rot="10800000" flipH="1">
                <a:off x="548258" y="461558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6" name="Google Shape;532;p35"/>
              <p:cNvSpPr/>
              <p:nvPr/>
            </p:nvSpPr>
            <p:spPr>
              <a:xfrm>
                <a:off x="555019" y="439221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8105599" y="2379191"/>
            <a:ext cx="4129914" cy="2251628"/>
            <a:chOff x="500658" y="2842893"/>
            <a:chExt cx="3629256" cy="1785932"/>
          </a:xfrm>
        </p:grpSpPr>
        <p:sp>
          <p:nvSpPr>
            <p:cNvPr id="110" name="Google Shape;495;p35"/>
            <p:cNvSpPr txBox="1"/>
            <p:nvPr/>
          </p:nvSpPr>
          <p:spPr>
            <a:xfrm>
              <a:off x="545063" y="3589129"/>
              <a:ext cx="358485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Made positive headlines wherever possible</a:t>
              </a:r>
              <a:endParaRPr lang="en-US" dirty="0"/>
            </a:p>
          </p:txBody>
        </p:sp>
        <p:sp>
          <p:nvSpPr>
            <p:cNvPr id="111" name="Google Shape;507;p35"/>
            <p:cNvSpPr txBox="1"/>
            <p:nvPr/>
          </p:nvSpPr>
          <p:spPr>
            <a:xfrm>
              <a:off x="533683" y="3946516"/>
              <a:ext cx="35338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Hired staff from within the community</a:t>
              </a:r>
              <a:endParaRPr lang="en-US" dirty="0"/>
            </a:p>
          </p:txBody>
        </p:sp>
        <p:sp>
          <p:nvSpPr>
            <p:cNvPr id="112" name="Google Shape;530;p35"/>
            <p:cNvSpPr txBox="1"/>
            <p:nvPr/>
          </p:nvSpPr>
          <p:spPr>
            <a:xfrm>
              <a:off x="527714" y="4316946"/>
              <a:ext cx="3539810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Engaged funding and technical partners</a:t>
              </a:r>
              <a:endParaRPr lang="en-US" dirty="0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500658" y="2842893"/>
              <a:ext cx="3349685" cy="1785932"/>
              <a:chOff x="500658" y="2842893"/>
              <a:chExt cx="3349685" cy="1785932"/>
            </a:xfrm>
          </p:grpSpPr>
          <p:sp>
            <p:nvSpPr>
              <p:cNvPr id="114" name="Google Shape;489;p35"/>
              <p:cNvSpPr txBox="1"/>
              <p:nvPr/>
            </p:nvSpPr>
            <p:spPr>
              <a:xfrm>
                <a:off x="542773" y="2842893"/>
                <a:ext cx="3259970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Spoke with 40+ members of Ensley+ community</a:t>
                </a:r>
                <a:endParaRPr lang="en-US" dirty="0"/>
              </a:p>
            </p:txBody>
          </p:sp>
          <p:cxnSp>
            <p:nvCxnSpPr>
              <p:cNvPr id="115" name="Google Shape;490;p35"/>
              <p:cNvCxnSpPr/>
              <p:nvPr/>
            </p:nvCxnSpPr>
            <p:spPr>
              <a:xfrm rot="10800000" flipH="1">
                <a:off x="500658" y="3198942"/>
                <a:ext cx="3302086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16" name="Google Shape;491;p35"/>
              <p:cNvSpPr/>
              <p:nvPr/>
            </p:nvSpPr>
            <p:spPr>
              <a:xfrm>
                <a:off x="544113" y="2917502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492;p35"/>
              <p:cNvSpPr txBox="1"/>
              <p:nvPr/>
            </p:nvSpPr>
            <p:spPr>
              <a:xfrm>
                <a:off x="545063" y="3230572"/>
                <a:ext cx="3148823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Assembled advisory subcommittees</a:t>
                </a:r>
                <a:endParaRPr lang="en-US" dirty="0"/>
              </a:p>
            </p:txBody>
          </p:sp>
          <p:cxnSp>
            <p:nvCxnSpPr>
              <p:cNvPr id="118" name="Google Shape;493;p35"/>
              <p:cNvCxnSpPr/>
              <p:nvPr/>
            </p:nvCxnSpPr>
            <p:spPr>
              <a:xfrm rot="10800000" flipH="1">
                <a:off x="502948" y="3517375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19" name="Google Shape;494;p35"/>
              <p:cNvSpPr/>
              <p:nvPr/>
            </p:nvSpPr>
            <p:spPr>
              <a:xfrm>
                <a:off x="546403" y="329355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0" name="Google Shape;496;p35"/>
              <p:cNvCxnSpPr/>
              <p:nvPr/>
            </p:nvCxnSpPr>
            <p:spPr>
              <a:xfrm rot="10800000" flipH="1">
                <a:off x="502948" y="3854518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21" name="Google Shape;497;p35"/>
              <p:cNvSpPr/>
              <p:nvPr/>
            </p:nvSpPr>
            <p:spPr>
              <a:xfrm>
                <a:off x="546403" y="3663738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2" name="Google Shape;508;p35"/>
              <p:cNvCxnSpPr/>
              <p:nvPr/>
            </p:nvCxnSpPr>
            <p:spPr>
              <a:xfrm rot="10800000" flipH="1">
                <a:off x="530211" y="425539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23" name="Google Shape;509;p35"/>
              <p:cNvSpPr/>
              <p:nvPr/>
            </p:nvSpPr>
            <p:spPr>
              <a:xfrm>
                <a:off x="537940" y="3998643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4" name="Google Shape;531;p35"/>
              <p:cNvCxnSpPr/>
              <p:nvPr/>
            </p:nvCxnSpPr>
            <p:spPr>
              <a:xfrm rot="10800000" flipH="1">
                <a:off x="548258" y="461558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25" name="Google Shape;532;p35"/>
              <p:cNvSpPr/>
              <p:nvPr/>
            </p:nvSpPr>
            <p:spPr>
              <a:xfrm>
                <a:off x="555019" y="439221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2"/>
          <p:cNvSpPr/>
          <p:nvPr/>
        </p:nvSpPr>
        <p:spPr>
          <a:xfrm>
            <a:off x="1" y="1286920"/>
            <a:ext cx="3598606" cy="55758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42"/>
          <p:cNvSpPr txBox="1"/>
          <p:nvPr/>
        </p:nvSpPr>
        <p:spPr>
          <a:xfrm>
            <a:off x="293371" y="1903233"/>
            <a:ext cx="35737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Commercial Builders and Developers</a:t>
            </a:r>
            <a:endParaRPr/>
          </a:p>
        </p:txBody>
      </p:sp>
      <p:sp>
        <p:nvSpPr>
          <p:cNvPr id="838" name="Google Shape;838;p42"/>
          <p:cNvSpPr txBox="1"/>
          <p:nvPr/>
        </p:nvSpPr>
        <p:spPr>
          <a:xfrm>
            <a:off x="293371" y="2358408"/>
            <a:ext cx="35737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Residential Builders</a:t>
            </a:r>
            <a:endParaRPr/>
          </a:p>
        </p:txBody>
      </p:sp>
      <p:sp>
        <p:nvSpPr>
          <p:cNvPr id="839" name="Google Shape;839;p42"/>
          <p:cNvSpPr txBox="1"/>
          <p:nvPr/>
        </p:nvSpPr>
        <p:spPr>
          <a:xfrm>
            <a:off x="304800" y="4979442"/>
            <a:ext cx="35737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Workforce Development</a:t>
            </a:r>
            <a:endParaRPr/>
          </a:p>
        </p:txBody>
      </p:sp>
      <p:sp>
        <p:nvSpPr>
          <p:cNvPr id="840" name="Google Shape;840;p42"/>
          <p:cNvSpPr txBox="1"/>
          <p:nvPr/>
        </p:nvSpPr>
        <p:spPr>
          <a:xfrm>
            <a:off x="304800" y="3295652"/>
            <a:ext cx="35737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Legal</a:t>
            </a:r>
            <a:endParaRPr/>
          </a:p>
        </p:txBody>
      </p:sp>
      <p:sp>
        <p:nvSpPr>
          <p:cNvPr id="841" name="Google Shape;841;p42"/>
          <p:cNvSpPr txBox="1"/>
          <p:nvPr/>
        </p:nvSpPr>
        <p:spPr>
          <a:xfrm>
            <a:off x="293370" y="1423068"/>
            <a:ext cx="35737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Funders: Foundations and Individuals</a:t>
            </a:r>
            <a:endParaRPr/>
          </a:p>
        </p:txBody>
      </p:sp>
      <p:sp>
        <p:nvSpPr>
          <p:cNvPr id="842" name="Google Shape;842;p42"/>
          <p:cNvSpPr txBox="1"/>
          <p:nvPr/>
        </p:nvSpPr>
        <p:spPr>
          <a:xfrm>
            <a:off x="304800" y="4516429"/>
            <a:ext cx="35737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Faith-Based Sector</a:t>
            </a:r>
            <a:endParaRPr/>
          </a:p>
        </p:txBody>
      </p:sp>
      <p:sp>
        <p:nvSpPr>
          <p:cNvPr id="843" name="Google Shape;843;p42"/>
          <p:cNvSpPr txBox="1"/>
          <p:nvPr/>
        </p:nvSpPr>
        <p:spPr>
          <a:xfrm>
            <a:off x="304800" y="5460748"/>
            <a:ext cx="35737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K-12 Education</a:t>
            </a:r>
            <a:endParaRPr/>
          </a:p>
        </p:txBody>
      </p:sp>
      <p:sp>
        <p:nvSpPr>
          <p:cNvPr id="844" name="Google Shape;844;p42"/>
          <p:cNvSpPr txBox="1"/>
          <p:nvPr/>
        </p:nvSpPr>
        <p:spPr>
          <a:xfrm>
            <a:off x="304800" y="5893873"/>
            <a:ext cx="35737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Higher Education</a:t>
            </a:r>
            <a:endParaRPr/>
          </a:p>
        </p:txBody>
      </p:sp>
      <p:sp>
        <p:nvSpPr>
          <p:cNvPr id="845" name="Google Shape;845;p42"/>
          <p:cNvSpPr txBox="1"/>
          <p:nvPr/>
        </p:nvSpPr>
        <p:spPr>
          <a:xfrm>
            <a:off x="3810266" y="1929653"/>
            <a:ext cx="8157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Site Safety Training, Retired Equipment and Excess Materials, Sponsorships, Expertise/Technical Assistance, Operations </a:t>
            </a:r>
            <a:endParaRPr/>
          </a:p>
        </p:txBody>
      </p:sp>
      <p:sp>
        <p:nvSpPr>
          <p:cNvPr id="846" name="Google Shape;846;p42"/>
          <p:cNvSpPr txBox="1"/>
          <p:nvPr/>
        </p:nvSpPr>
        <p:spPr>
          <a:xfrm>
            <a:off x="3801725" y="4922153"/>
            <a:ext cx="83374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Registered Apprenticeships, Credentialing, Workforce Training Materials, Soft-skills Training, Federal Sub-grant Opportunities</a:t>
            </a:r>
            <a:endParaRPr/>
          </a:p>
        </p:txBody>
      </p:sp>
      <p:sp>
        <p:nvSpPr>
          <p:cNvPr id="847" name="Google Shape;847;p42"/>
          <p:cNvSpPr txBox="1"/>
          <p:nvPr/>
        </p:nvSpPr>
        <p:spPr>
          <a:xfrm>
            <a:off x="3801732" y="4554311"/>
            <a:ext cx="79626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Build Volunteers, Mentors, Character-Development and Leadership Activities, Urban Young Life</a:t>
            </a:r>
            <a:endParaRPr/>
          </a:p>
        </p:txBody>
      </p:sp>
      <p:sp>
        <p:nvSpPr>
          <p:cNvPr id="848" name="Google Shape;848;p42"/>
          <p:cNvSpPr txBox="1"/>
          <p:nvPr/>
        </p:nvSpPr>
        <p:spPr>
          <a:xfrm>
            <a:off x="3797566" y="3262459"/>
            <a:ext cx="79626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Tax-Adjudication Title Work, Tax Credits (Alabama Scholarship Fund, New Markets, Historic, and Low-Income Housing), Liability,  Labor, Contracts and Deeds, and Non-profit Corporate Structure</a:t>
            </a:r>
            <a:endParaRPr/>
          </a:p>
        </p:txBody>
      </p:sp>
      <p:sp>
        <p:nvSpPr>
          <p:cNvPr id="849" name="Google Shape;849;p42"/>
          <p:cNvSpPr txBox="1"/>
          <p:nvPr/>
        </p:nvSpPr>
        <p:spPr>
          <a:xfrm>
            <a:off x="3801729" y="5950347"/>
            <a:ext cx="79626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Dual Enrollment Coursework, Post-secondary Industry Alignment, Transportation</a:t>
            </a:r>
            <a:endParaRPr sz="1200" b="1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850" name="Google Shape;850;p42"/>
          <p:cNvSpPr txBox="1"/>
          <p:nvPr/>
        </p:nvSpPr>
        <p:spPr>
          <a:xfrm>
            <a:off x="3797566" y="5406788"/>
            <a:ext cx="81442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High School Curriculum Development, Guidance on Blended Learning Models and Personalized Learning Plan Development, Private School Partnership, Linked Governance for Dept. of Revenue Tax Credit Scholarship Accreditation</a:t>
            </a:r>
            <a:endParaRPr/>
          </a:p>
        </p:txBody>
      </p:sp>
      <p:sp>
        <p:nvSpPr>
          <p:cNvPr id="851" name="Google Shape;851;p42"/>
          <p:cNvSpPr txBox="1"/>
          <p:nvPr/>
        </p:nvSpPr>
        <p:spPr>
          <a:xfrm>
            <a:off x="3801729" y="2364514"/>
            <a:ext cx="79626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17161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Training Expertise, Home Renovation Sponsorships, Retired Tools and Excess Materials, Building Curriculum</a:t>
            </a:r>
            <a:endParaRPr/>
          </a:p>
        </p:txBody>
      </p:sp>
      <p:sp>
        <p:nvSpPr>
          <p:cNvPr id="852" name="Google Shape;852;p42"/>
          <p:cNvSpPr txBox="1"/>
          <p:nvPr/>
        </p:nvSpPr>
        <p:spPr>
          <a:xfrm>
            <a:off x="3801726" y="3887919"/>
            <a:ext cx="7984517" cy="68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Counseling and Mental Health, Healthcare, Financial Literacy, Parent Trainings (Literacy, Budgeting, Discipline, etc), Mentoring Opportunities, Character-Development and Leadership, Service-Learning Opportunities</a:t>
            </a:r>
            <a:endParaRPr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</a:t>
            </a:r>
            <a:endParaRPr/>
          </a:p>
        </p:txBody>
      </p:sp>
      <p:sp>
        <p:nvSpPr>
          <p:cNvPr id="853" name="Google Shape;853;p42"/>
          <p:cNvSpPr txBox="1"/>
          <p:nvPr/>
        </p:nvSpPr>
        <p:spPr>
          <a:xfrm>
            <a:off x="304800" y="3887019"/>
            <a:ext cx="35737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Social Sector</a:t>
            </a:r>
            <a:endParaRPr/>
          </a:p>
        </p:txBody>
      </p:sp>
      <p:sp>
        <p:nvSpPr>
          <p:cNvPr id="854" name="Google Shape;854;p42"/>
          <p:cNvSpPr txBox="1"/>
          <p:nvPr/>
        </p:nvSpPr>
        <p:spPr>
          <a:xfrm>
            <a:off x="293370" y="2764357"/>
            <a:ext cx="35737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Civic and Municipal</a:t>
            </a:r>
            <a:endParaRPr/>
          </a:p>
        </p:txBody>
      </p:sp>
      <p:sp>
        <p:nvSpPr>
          <p:cNvPr id="855" name="Google Shape;855;p42"/>
          <p:cNvSpPr txBox="1"/>
          <p:nvPr/>
        </p:nvSpPr>
        <p:spPr>
          <a:xfrm>
            <a:off x="3810266" y="2805954"/>
            <a:ext cx="79626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Landbank Authority Properties, Transportation, Summer Jobs Funding, Housing and Community Development Funds </a:t>
            </a:r>
            <a:endParaRPr/>
          </a:p>
        </p:txBody>
      </p:sp>
      <p:cxnSp>
        <p:nvCxnSpPr>
          <p:cNvPr id="856" name="Google Shape;856;p42"/>
          <p:cNvCxnSpPr/>
          <p:nvPr/>
        </p:nvCxnSpPr>
        <p:spPr>
          <a:xfrm rot="10800000">
            <a:off x="357780" y="2285739"/>
            <a:ext cx="11406578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42"/>
          <p:cNvCxnSpPr/>
          <p:nvPr/>
        </p:nvCxnSpPr>
        <p:spPr>
          <a:xfrm rot="10800000">
            <a:off x="357780" y="3143125"/>
            <a:ext cx="11406578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8" name="Google Shape;858;p42"/>
          <p:cNvCxnSpPr/>
          <p:nvPr/>
        </p:nvCxnSpPr>
        <p:spPr>
          <a:xfrm rot="10800000">
            <a:off x="366321" y="3776183"/>
            <a:ext cx="11406578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42"/>
          <p:cNvCxnSpPr/>
          <p:nvPr/>
        </p:nvCxnSpPr>
        <p:spPr>
          <a:xfrm rot="10800000">
            <a:off x="353621" y="4425577"/>
            <a:ext cx="11406578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42"/>
          <p:cNvCxnSpPr/>
          <p:nvPr/>
        </p:nvCxnSpPr>
        <p:spPr>
          <a:xfrm rot="10800000">
            <a:off x="366321" y="1903233"/>
            <a:ext cx="11406578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42"/>
          <p:cNvCxnSpPr/>
          <p:nvPr/>
        </p:nvCxnSpPr>
        <p:spPr>
          <a:xfrm rot="10800000">
            <a:off x="366321" y="4893382"/>
            <a:ext cx="11406578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2" name="Google Shape;862;p42"/>
          <p:cNvCxnSpPr/>
          <p:nvPr/>
        </p:nvCxnSpPr>
        <p:spPr>
          <a:xfrm rot="10800000">
            <a:off x="366321" y="5359962"/>
            <a:ext cx="11406578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3" name="Google Shape;863;p42"/>
          <p:cNvCxnSpPr/>
          <p:nvPr/>
        </p:nvCxnSpPr>
        <p:spPr>
          <a:xfrm rot="10800000">
            <a:off x="366321" y="5849356"/>
            <a:ext cx="11406578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4" name="Google Shape;864;p42"/>
          <p:cNvCxnSpPr/>
          <p:nvPr/>
        </p:nvCxnSpPr>
        <p:spPr>
          <a:xfrm rot="10800000">
            <a:off x="296469" y="2764357"/>
            <a:ext cx="11406578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5" name="Google Shape;865;p42"/>
          <p:cNvSpPr txBox="1"/>
          <p:nvPr/>
        </p:nvSpPr>
        <p:spPr>
          <a:xfrm>
            <a:off x="293371" y="528123"/>
            <a:ext cx="111223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 dirty="0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CROSS-SECTOR PARTNERSHIP NEEDS AND </a:t>
            </a:r>
            <a:r>
              <a:rPr lang="en-US" sz="2400" b="1" cap="none" dirty="0" smtClean="0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SUPPORT </a:t>
            </a:r>
            <a:r>
              <a:rPr lang="en-US" sz="2400" b="1" cap="none" dirty="0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REQUESTS</a:t>
            </a:r>
            <a:endParaRPr dirty="0"/>
          </a:p>
        </p:txBody>
      </p:sp>
      <p:sp>
        <p:nvSpPr>
          <p:cNvPr id="866" name="Google Shape;866;p42"/>
          <p:cNvSpPr txBox="1"/>
          <p:nvPr/>
        </p:nvSpPr>
        <p:spPr>
          <a:xfrm>
            <a:off x="11612879" y="6564750"/>
            <a:ext cx="328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14</a:t>
            </a:fld>
            <a:endParaRPr sz="10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67" name="Google Shape;867;p42"/>
          <p:cNvSpPr txBox="1"/>
          <p:nvPr/>
        </p:nvSpPr>
        <p:spPr>
          <a:xfrm>
            <a:off x="3823610" y="1434581"/>
            <a:ext cx="79626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Start-up and operations funding, facility build-out, tax credit scholarship contributions, in-kind gifts </a:t>
            </a:r>
            <a:endParaRPr dirty="0"/>
          </a:p>
        </p:txBody>
      </p:sp>
      <p:cxnSp>
        <p:nvCxnSpPr>
          <p:cNvPr id="868" name="Google Shape;868;p42"/>
          <p:cNvCxnSpPr/>
          <p:nvPr/>
        </p:nvCxnSpPr>
        <p:spPr>
          <a:xfrm rot="10800000">
            <a:off x="366321" y="6331956"/>
            <a:ext cx="11406578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9" name="Google Shape;869;p42"/>
          <p:cNvSpPr txBox="1"/>
          <p:nvPr/>
        </p:nvSpPr>
        <p:spPr>
          <a:xfrm>
            <a:off x="304800" y="6376472"/>
            <a:ext cx="35737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Financial</a:t>
            </a:r>
            <a:endParaRPr/>
          </a:p>
        </p:txBody>
      </p:sp>
      <p:sp>
        <p:nvSpPr>
          <p:cNvPr id="870" name="Google Shape;870;p42"/>
          <p:cNvSpPr txBox="1"/>
          <p:nvPr/>
        </p:nvSpPr>
        <p:spPr>
          <a:xfrm>
            <a:off x="3801729" y="6401195"/>
            <a:ext cx="82835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Reinvestment Act Funds, Refinance Loans, CDFI Start-up Assistance, Low-interest Community Development Loans</a:t>
            </a:r>
            <a:endParaRPr sz="1200" b="1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871" name="Google Shape;871;p42"/>
          <p:cNvSpPr txBox="1"/>
          <p:nvPr/>
        </p:nvSpPr>
        <p:spPr>
          <a:xfrm>
            <a:off x="296657" y="863395"/>
            <a:ext cx="117886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UP seeks partners across numerous public, non-profit, and private sector fields.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79"/>
            <a:ext cx="12192000" cy="6548438"/>
          </a:xfrm>
          <a:prstGeom prst="rect">
            <a:avLst/>
          </a:prstGeom>
        </p:spPr>
      </p:pic>
      <p:sp>
        <p:nvSpPr>
          <p:cNvPr id="171" name="Google Shape;171;p26"/>
          <p:cNvSpPr/>
          <p:nvPr/>
        </p:nvSpPr>
        <p:spPr>
          <a:xfrm>
            <a:off x="-15240" y="5588635"/>
            <a:ext cx="12207240" cy="12693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26"/>
          <p:cNvCxnSpPr/>
          <p:nvPr/>
        </p:nvCxnSpPr>
        <p:spPr>
          <a:xfrm>
            <a:off x="2328713" y="5952403"/>
            <a:ext cx="0" cy="56326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26"/>
          <p:cNvSpPr txBox="1"/>
          <p:nvPr/>
        </p:nvSpPr>
        <p:spPr>
          <a:xfrm>
            <a:off x="3001634" y="5704710"/>
            <a:ext cx="2330845" cy="751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Empowering youth to engage with and help solve their community’s  most stifling challenges.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5914111" y="5459962"/>
            <a:ext cx="2152843" cy="56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Providing a world-class, career-focused ECE-12 AND postsecondary education/credential.</a:t>
            </a:r>
            <a:endParaRPr/>
          </a:p>
        </p:txBody>
      </p:sp>
      <p:cxnSp>
        <p:nvCxnSpPr>
          <p:cNvPr id="175" name="Google Shape;175;p26"/>
          <p:cNvCxnSpPr/>
          <p:nvPr/>
        </p:nvCxnSpPr>
        <p:spPr>
          <a:xfrm>
            <a:off x="5276754" y="5927976"/>
            <a:ext cx="0" cy="56326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6" name="Google Shape;17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8054" y="5900312"/>
            <a:ext cx="713211" cy="71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33279" y="5869497"/>
            <a:ext cx="752701" cy="75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611201" y="5459962"/>
            <a:ext cx="1823101" cy="56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Identifying and leveraging ALL communities’ most precious assets.</a:t>
            </a:r>
            <a:endParaRPr/>
          </a:p>
        </p:txBody>
      </p:sp>
      <p:cxnSp>
        <p:nvCxnSpPr>
          <p:cNvPr id="179" name="Google Shape;179;p26"/>
          <p:cNvCxnSpPr/>
          <p:nvPr/>
        </p:nvCxnSpPr>
        <p:spPr>
          <a:xfrm>
            <a:off x="8026700" y="5994772"/>
            <a:ext cx="0" cy="56326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0" name="Google Shape;180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380" y="5893076"/>
            <a:ext cx="622595" cy="62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/>
          <p:nvPr/>
        </p:nvSpPr>
        <p:spPr>
          <a:xfrm>
            <a:off x="8676818" y="5459962"/>
            <a:ext cx="1448763" cy="56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Defining equity in terms of fairness AND ownership.</a:t>
            </a:r>
            <a:endParaRPr/>
          </a:p>
        </p:txBody>
      </p:sp>
      <p:sp>
        <p:nvSpPr>
          <p:cNvPr id="182" name="Google Shape;182;p26"/>
          <p:cNvSpPr/>
          <p:nvPr/>
        </p:nvSpPr>
        <p:spPr>
          <a:xfrm>
            <a:off x="298536" y="277297"/>
            <a:ext cx="842570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School-Sharing Communities</a:t>
            </a:r>
            <a:endParaRPr sz="5400" b="1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Google Shape;183;p26"/>
          <p:cNvCxnSpPr/>
          <p:nvPr/>
        </p:nvCxnSpPr>
        <p:spPr>
          <a:xfrm>
            <a:off x="10142765" y="5994772"/>
            <a:ext cx="0" cy="56326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p26"/>
          <p:cNvSpPr txBox="1"/>
          <p:nvPr/>
        </p:nvSpPr>
        <p:spPr>
          <a:xfrm>
            <a:off x="10822535" y="5418400"/>
            <a:ext cx="1448763" cy="56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Engaging cross-sector partners in catalytic ways.</a:t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16114" y="5927976"/>
            <a:ext cx="654516" cy="65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869497"/>
            <a:ext cx="687572" cy="6875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16561" y="1648542"/>
            <a:ext cx="5773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Any Questions?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0" y="0"/>
            <a:ext cx="12192000" cy="69158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51" y="1972471"/>
            <a:ext cx="3193576" cy="403097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4071582" y="2160098"/>
            <a:ext cx="776102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School-sharing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shifts the burden of education from schools alone to the greater community, engaging citizens and businesses in the great </a:t>
            </a: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duty and privilege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educating children and preparing our future leaders and workforce. </a:t>
            </a:r>
            <a:endParaRPr/>
          </a:p>
        </p:txBody>
      </p:sp>
      <p:grpSp>
        <p:nvGrpSpPr>
          <p:cNvPr id="196" name="Google Shape;196;p27"/>
          <p:cNvGrpSpPr/>
          <p:nvPr/>
        </p:nvGrpSpPr>
        <p:grpSpPr>
          <a:xfrm>
            <a:off x="4383457" y="4640239"/>
            <a:ext cx="1334956" cy="1371599"/>
            <a:chOff x="1564" y="801277"/>
            <a:chExt cx="2073938" cy="2073938"/>
          </a:xfrm>
        </p:grpSpPr>
        <p:sp>
          <p:nvSpPr>
            <p:cNvPr id="197" name="Google Shape;197;p27"/>
            <p:cNvSpPr/>
            <p:nvPr/>
          </p:nvSpPr>
          <p:spPr>
            <a:xfrm>
              <a:off x="1564" y="801277"/>
              <a:ext cx="2073938" cy="207393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102805" y="902518"/>
              <a:ext cx="1871456" cy="1871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Educators</a:t>
              </a:r>
              <a:endParaRPr/>
            </a:p>
          </p:txBody>
        </p:sp>
      </p:grpSp>
      <p:grpSp>
        <p:nvGrpSpPr>
          <p:cNvPr id="199" name="Google Shape;199;p27"/>
          <p:cNvGrpSpPr/>
          <p:nvPr/>
        </p:nvGrpSpPr>
        <p:grpSpPr>
          <a:xfrm>
            <a:off x="5913418" y="5046191"/>
            <a:ext cx="630024" cy="668876"/>
            <a:chOff x="2243907" y="1236804"/>
            <a:chExt cx="1202884" cy="1202884"/>
          </a:xfrm>
        </p:grpSpPr>
        <p:sp>
          <p:nvSpPr>
            <p:cNvPr id="200" name="Google Shape;200;p27"/>
            <p:cNvSpPr/>
            <p:nvPr/>
          </p:nvSpPr>
          <p:spPr>
            <a:xfrm>
              <a:off x="2243907" y="1236804"/>
              <a:ext cx="1202884" cy="1202884"/>
            </a:xfrm>
            <a:prstGeom prst="mathPlus">
              <a:avLst>
                <a:gd name="adj1" fmla="val 2352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2403349" y="1696787"/>
              <a:ext cx="884000" cy="282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27"/>
          <p:cNvGrpSpPr/>
          <p:nvPr/>
        </p:nvGrpSpPr>
        <p:grpSpPr>
          <a:xfrm>
            <a:off x="6782937" y="4640239"/>
            <a:ext cx="1795433" cy="1317008"/>
            <a:chOff x="3615195" y="801277"/>
            <a:chExt cx="2073938" cy="2073938"/>
          </a:xfrm>
        </p:grpSpPr>
        <p:sp>
          <p:nvSpPr>
            <p:cNvPr id="203" name="Google Shape;203;p27"/>
            <p:cNvSpPr/>
            <p:nvPr/>
          </p:nvSpPr>
          <p:spPr>
            <a:xfrm>
              <a:off x="3615195" y="801277"/>
              <a:ext cx="2073938" cy="207393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3716436" y="902518"/>
              <a:ext cx="1871456" cy="1871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Communities/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Private Sector</a:t>
              </a:r>
              <a:endParaRPr/>
            </a:p>
          </p:txBody>
        </p:sp>
      </p:grpSp>
      <p:grpSp>
        <p:nvGrpSpPr>
          <p:cNvPr id="205" name="Google Shape;205;p27"/>
          <p:cNvGrpSpPr/>
          <p:nvPr/>
        </p:nvGrpSpPr>
        <p:grpSpPr>
          <a:xfrm>
            <a:off x="8790069" y="4964305"/>
            <a:ext cx="630024" cy="668876"/>
            <a:chOff x="5857537" y="1236804"/>
            <a:chExt cx="1202884" cy="1202884"/>
          </a:xfrm>
        </p:grpSpPr>
        <p:sp>
          <p:nvSpPr>
            <p:cNvPr id="206" name="Google Shape;206;p27"/>
            <p:cNvSpPr/>
            <p:nvPr/>
          </p:nvSpPr>
          <p:spPr>
            <a:xfrm>
              <a:off x="5857537" y="1236804"/>
              <a:ext cx="1202884" cy="1202884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6016979" y="1484598"/>
              <a:ext cx="884000" cy="707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27"/>
          <p:cNvGrpSpPr/>
          <p:nvPr/>
        </p:nvGrpSpPr>
        <p:grpSpPr>
          <a:xfrm>
            <a:off x="9608027" y="4626591"/>
            <a:ext cx="1937982" cy="1405720"/>
            <a:chOff x="4232249" y="604928"/>
            <a:chExt cx="2073938" cy="2073938"/>
          </a:xfrm>
        </p:grpSpPr>
        <p:sp>
          <p:nvSpPr>
            <p:cNvPr id="209" name="Google Shape;209;p27"/>
            <p:cNvSpPr/>
            <p:nvPr/>
          </p:nvSpPr>
          <p:spPr>
            <a:xfrm>
              <a:off x="4232249" y="604928"/>
              <a:ext cx="2073938" cy="207393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4333488" y="706169"/>
              <a:ext cx="1871456" cy="1871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School-Sharing Communities</a:t>
              </a:r>
              <a:endParaRPr/>
            </a:p>
          </p:txBody>
        </p:sp>
      </p:grpSp>
      <p:pic>
        <p:nvPicPr>
          <p:cNvPr id="211" name="Google Shape;21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9826" y="413648"/>
            <a:ext cx="1120509" cy="58056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/>
        </p:nvSpPr>
        <p:spPr>
          <a:xfrm>
            <a:off x="293371" y="528123"/>
            <a:ext cx="106653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SCHOOL-SHARING COMMUNITIES</a:t>
            </a:r>
            <a:endParaRPr/>
          </a:p>
        </p:txBody>
      </p:sp>
      <p:sp>
        <p:nvSpPr>
          <p:cNvPr id="213" name="Google Shape;213;p27"/>
          <p:cNvSpPr txBox="1"/>
          <p:nvPr/>
        </p:nvSpPr>
        <p:spPr>
          <a:xfrm>
            <a:off x="296657" y="914195"/>
            <a:ext cx="117886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a class project to a living organization.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0" descr="mage result for ensley alabama"/>
          <p:cNvPicPr preferRelativeResize="0"/>
          <p:nvPr/>
        </p:nvPicPr>
        <p:blipFill rotWithShape="1">
          <a:blip r:embed="rId3">
            <a:alphaModFix/>
          </a:blip>
          <a:srcRect l="6126" t="16266" b="26962"/>
          <a:stretch/>
        </p:blipFill>
        <p:spPr>
          <a:xfrm>
            <a:off x="0" y="1375860"/>
            <a:ext cx="12192000" cy="548214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0"/>
          <p:cNvSpPr txBox="1"/>
          <p:nvPr/>
        </p:nvSpPr>
        <p:spPr>
          <a:xfrm>
            <a:off x="293371" y="528123"/>
            <a:ext cx="106653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VISION FOR YOUTH AND COMMUNITIES</a:t>
            </a:r>
            <a:endParaRPr/>
          </a:p>
        </p:txBody>
      </p:sp>
      <p:sp>
        <p:nvSpPr>
          <p:cNvPr id="255" name="Google Shape;255;p30"/>
          <p:cNvSpPr txBox="1"/>
          <p:nvPr/>
        </p:nvSpPr>
        <p:spPr>
          <a:xfrm>
            <a:off x="296657" y="914195"/>
            <a:ext cx="117886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UP empowers and equips youth and communities to determine their future.</a:t>
            </a:r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1800380" y="2894888"/>
            <a:ext cx="3983047" cy="30625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6430515" y="2894888"/>
            <a:ext cx="3983047" cy="30625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0"/>
          <p:cNvSpPr/>
          <p:nvPr/>
        </p:nvSpPr>
        <p:spPr>
          <a:xfrm>
            <a:off x="7849188" y="2322350"/>
            <a:ext cx="1117264" cy="11172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0"/>
          <p:cNvSpPr/>
          <p:nvPr/>
        </p:nvSpPr>
        <p:spPr>
          <a:xfrm>
            <a:off x="3233271" y="2322350"/>
            <a:ext cx="1117264" cy="11172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0"/>
          <p:cNvSpPr txBox="1"/>
          <p:nvPr/>
        </p:nvSpPr>
        <p:spPr>
          <a:xfrm>
            <a:off x="1800379" y="3746609"/>
            <a:ext cx="39830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Youth</a:t>
            </a:r>
            <a:endParaRPr/>
          </a:p>
        </p:txBody>
      </p:sp>
      <p:sp>
        <p:nvSpPr>
          <p:cNvPr id="261" name="Google Shape;261;p30"/>
          <p:cNvSpPr txBox="1"/>
          <p:nvPr/>
        </p:nvSpPr>
        <p:spPr>
          <a:xfrm>
            <a:off x="2136596" y="4474855"/>
            <a:ext cx="327745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G</a:t>
            </a:r>
            <a:r>
              <a:rPr lang="en-US" sz="1700" dirty="0" smtClean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ain </a:t>
            </a:r>
            <a:r>
              <a:rPr lang="en-US" sz="1700" dirty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all the tools necessary to lead successful lives.</a:t>
            </a:r>
            <a:endParaRPr dirty="0"/>
          </a:p>
        </p:txBody>
      </p:sp>
      <p:cxnSp>
        <p:nvCxnSpPr>
          <p:cNvPr id="262" name="Google Shape;262;p30"/>
          <p:cNvCxnSpPr/>
          <p:nvPr/>
        </p:nvCxnSpPr>
        <p:spPr>
          <a:xfrm>
            <a:off x="2256894" y="4242883"/>
            <a:ext cx="304357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3" name="Google Shape;263;p30"/>
          <p:cNvSpPr txBox="1"/>
          <p:nvPr/>
        </p:nvSpPr>
        <p:spPr>
          <a:xfrm>
            <a:off x="6430514" y="3746609"/>
            <a:ext cx="39830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Communities</a:t>
            </a:r>
            <a:endParaRPr/>
          </a:p>
        </p:txBody>
      </p:sp>
      <p:sp>
        <p:nvSpPr>
          <p:cNvPr id="264" name="Google Shape;264;p30"/>
          <p:cNvSpPr txBox="1"/>
          <p:nvPr/>
        </p:nvSpPr>
        <p:spPr>
          <a:xfrm>
            <a:off x="6611687" y="4474855"/>
            <a:ext cx="3620700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smtClean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Gain a critical </a:t>
            </a:r>
            <a:r>
              <a:rPr lang="en-US" sz="1700" dirty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mass of </a:t>
            </a:r>
            <a:r>
              <a:rPr lang="en-US" sz="1700" dirty="0" smtClean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effective leaders to direct </a:t>
            </a:r>
            <a:r>
              <a:rPr lang="en-US" sz="1700" dirty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longer-term </a:t>
            </a:r>
            <a:r>
              <a:rPr lang="en-US" sz="1700" dirty="0" smtClean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community revitalization.</a:t>
            </a:r>
            <a:endParaRPr dirty="0"/>
          </a:p>
        </p:txBody>
      </p:sp>
      <p:cxnSp>
        <p:nvCxnSpPr>
          <p:cNvPr id="265" name="Google Shape;265;p30"/>
          <p:cNvCxnSpPr/>
          <p:nvPr/>
        </p:nvCxnSpPr>
        <p:spPr>
          <a:xfrm>
            <a:off x="6886969" y="4242883"/>
            <a:ext cx="304357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6" name="Google Shape;26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345752" y="2427860"/>
            <a:ext cx="859145" cy="85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0206" y="2343343"/>
            <a:ext cx="943662" cy="94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/>
          <p:nvPr/>
        </p:nvSpPr>
        <p:spPr>
          <a:xfrm>
            <a:off x="12447359" y="5801571"/>
            <a:ext cx="7959141" cy="4798424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1"/>
          <p:cNvSpPr txBox="1"/>
          <p:nvPr/>
        </p:nvSpPr>
        <p:spPr>
          <a:xfrm>
            <a:off x="293371" y="528123"/>
            <a:ext cx="106653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EXISTING SINGLE-SECTOR SOLUTIONS ARE FLAWED</a:t>
            </a:r>
            <a:endParaRPr/>
          </a:p>
        </p:txBody>
      </p:sp>
      <p:sp>
        <p:nvSpPr>
          <p:cNvPr id="303" name="Google Shape;303;p31"/>
          <p:cNvSpPr txBox="1"/>
          <p:nvPr/>
        </p:nvSpPr>
        <p:spPr>
          <a:xfrm>
            <a:off x="296657" y="914195"/>
            <a:ext cx="117886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Addressing one aspect of poverty at a time does little to change it.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8842"/>
            <a:ext cx="12192000" cy="3922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/>
          <p:nvPr/>
        </p:nvSpPr>
        <p:spPr>
          <a:xfrm>
            <a:off x="12447359" y="5801571"/>
            <a:ext cx="7959141" cy="4798424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1"/>
          <p:cNvSpPr txBox="1"/>
          <p:nvPr/>
        </p:nvSpPr>
        <p:spPr>
          <a:xfrm>
            <a:off x="293371" y="528123"/>
            <a:ext cx="106653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EXISTING SINGLE-SECTOR SOLUTIONS ARE FLAWED</a:t>
            </a:r>
            <a:endParaRPr/>
          </a:p>
        </p:txBody>
      </p:sp>
      <p:sp>
        <p:nvSpPr>
          <p:cNvPr id="303" name="Google Shape;303;p31"/>
          <p:cNvSpPr txBox="1"/>
          <p:nvPr/>
        </p:nvSpPr>
        <p:spPr>
          <a:xfrm>
            <a:off x="296657" y="914195"/>
            <a:ext cx="117886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Addressing one aspect of poverty at a time does little to change it.</a:t>
            </a:r>
            <a:endParaRPr/>
          </a:p>
        </p:txBody>
      </p:sp>
      <p:grpSp>
        <p:nvGrpSpPr>
          <p:cNvPr id="17" name="Group 16"/>
          <p:cNvGrpSpPr/>
          <p:nvPr/>
        </p:nvGrpSpPr>
        <p:grpSpPr>
          <a:xfrm>
            <a:off x="1939159" y="1294843"/>
            <a:ext cx="8384174" cy="1334976"/>
            <a:chOff x="6477225" y="1447496"/>
            <a:chExt cx="5325569" cy="1334976"/>
          </a:xfrm>
        </p:grpSpPr>
        <p:sp>
          <p:nvSpPr>
            <p:cNvPr id="18" name="Google Shape;278;p31"/>
            <p:cNvSpPr/>
            <p:nvPr/>
          </p:nvSpPr>
          <p:spPr>
            <a:xfrm>
              <a:off x="6477225" y="1488244"/>
              <a:ext cx="5325569" cy="12942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91;p31"/>
            <p:cNvSpPr txBox="1"/>
            <p:nvPr/>
          </p:nvSpPr>
          <p:spPr>
            <a:xfrm>
              <a:off x="6600810" y="1447496"/>
              <a:ext cx="52019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US" sz="2000" b="1" dirty="0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AFFORDABLE HOUSING</a:t>
              </a:r>
            </a:p>
            <a:p>
              <a:r>
                <a:rPr lang="en-US" sz="2400" i="1" dirty="0">
                  <a:solidFill>
                    <a:schemeClr val="lt1"/>
                  </a:solidFill>
                </a:rPr>
                <a:t>does not provide jobs or </a:t>
              </a:r>
              <a:r>
                <a:rPr lang="en-US" sz="2400" i="1" dirty="0" smtClean="0">
                  <a:solidFill>
                    <a:schemeClr val="lt1"/>
                  </a:solidFill>
                </a:rPr>
                <a:t>education.</a:t>
              </a:r>
              <a:endParaRPr lang="en-US" sz="2000" i="1" dirty="0">
                <a:solidFill>
                  <a:schemeClr val="lt1"/>
                </a:solidFill>
                <a:ea typeface="Montserrat SemiBold"/>
                <a:cs typeface="Montserrat SemiBold"/>
                <a:sym typeface="Montserrat SemiBold"/>
              </a:endParaRPr>
            </a:p>
            <a:p>
              <a:pPr lvl="0"/>
              <a:endParaRPr lang="en-US" sz="20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" b="4498"/>
          <a:stretch/>
        </p:blipFill>
        <p:spPr>
          <a:xfrm>
            <a:off x="1631274" y="2050489"/>
            <a:ext cx="8999943" cy="46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/>
          <p:nvPr/>
        </p:nvSpPr>
        <p:spPr>
          <a:xfrm>
            <a:off x="12447359" y="5801571"/>
            <a:ext cx="7959141" cy="4798424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1"/>
          <p:cNvSpPr txBox="1"/>
          <p:nvPr/>
        </p:nvSpPr>
        <p:spPr>
          <a:xfrm>
            <a:off x="293371" y="528123"/>
            <a:ext cx="106653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EXISTING SINGLE-SECTOR SOLUTIONS ARE FLAWED</a:t>
            </a:r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931275" y="1301709"/>
            <a:ext cx="8403021" cy="1334976"/>
            <a:chOff x="6477225" y="1447496"/>
            <a:chExt cx="5325569" cy="1334976"/>
          </a:xfrm>
        </p:grpSpPr>
        <p:sp>
          <p:nvSpPr>
            <p:cNvPr id="278" name="Google Shape;278;p31"/>
            <p:cNvSpPr/>
            <p:nvPr/>
          </p:nvSpPr>
          <p:spPr>
            <a:xfrm>
              <a:off x="6477225" y="1488244"/>
              <a:ext cx="5325569" cy="12942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1"/>
            <p:cNvSpPr txBox="1"/>
            <p:nvPr/>
          </p:nvSpPr>
          <p:spPr>
            <a:xfrm>
              <a:off x="6600810" y="1447496"/>
              <a:ext cx="52019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WORKFORCE </a:t>
              </a:r>
              <a:r>
                <a:rPr lang="en-US" sz="2000" b="1" dirty="0" smtClean="0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DEVELOPMENT</a:t>
              </a:r>
            </a:p>
            <a:p>
              <a:r>
                <a:rPr lang="en-US" sz="2400" i="1" dirty="0">
                  <a:solidFill>
                    <a:schemeClr val="lt1"/>
                  </a:solidFill>
                  <a:latin typeface="+mn-lt"/>
                </a:rPr>
                <a:t>fails to address educational attainment gaps and character.  </a:t>
              </a:r>
              <a:endParaRPr lang="en-US" sz="2400" i="1" dirty="0">
                <a:solidFill>
                  <a:schemeClr val="lt1"/>
                </a:solidFill>
                <a:latin typeface="+mn-lt"/>
                <a:ea typeface="Montserrat SemiBold"/>
                <a:cs typeface="Montserrat SemiBold"/>
                <a:sym typeface="Montserrat SemiBold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3" name="Google Shape;303;p31"/>
          <p:cNvSpPr txBox="1"/>
          <p:nvPr/>
        </p:nvSpPr>
        <p:spPr>
          <a:xfrm>
            <a:off x="296657" y="914195"/>
            <a:ext cx="117886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Addressing one aspect of poverty at a time does little to change it.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67" y="2041162"/>
            <a:ext cx="9539835" cy="47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Google Shape;309;p32"/>
          <p:cNvCxnSpPr/>
          <p:nvPr/>
        </p:nvCxnSpPr>
        <p:spPr>
          <a:xfrm>
            <a:off x="4129914" y="1923470"/>
            <a:ext cx="1" cy="464128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32"/>
          <p:cNvSpPr txBox="1"/>
          <p:nvPr/>
        </p:nvSpPr>
        <p:spPr>
          <a:xfrm>
            <a:off x="1439169" y="2007865"/>
            <a:ext cx="14250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Strategy</a:t>
            </a:r>
            <a:endParaRPr/>
          </a:p>
        </p:txBody>
      </p:sp>
      <p:sp>
        <p:nvSpPr>
          <p:cNvPr id="311" name="Google Shape;311;p32"/>
          <p:cNvSpPr txBox="1"/>
          <p:nvPr/>
        </p:nvSpPr>
        <p:spPr>
          <a:xfrm>
            <a:off x="5405299" y="2029200"/>
            <a:ext cx="104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Process</a:t>
            </a:r>
            <a:endParaRPr sz="1800" b="1">
              <a:solidFill>
                <a:srgbClr val="C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2" name="Google Shape;312;p32"/>
          <p:cNvSpPr txBox="1"/>
          <p:nvPr/>
        </p:nvSpPr>
        <p:spPr>
          <a:xfrm>
            <a:off x="9185207" y="2007865"/>
            <a:ext cx="22910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 UP’s Approach</a:t>
            </a:r>
            <a:endParaRPr sz="1800" b="1">
              <a:solidFill>
                <a:srgbClr val="C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3" name="Google Shape;313;p32"/>
          <p:cNvSpPr txBox="1"/>
          <p:nvPr/>
        </p:nvSpPr>
        <p:spPr>
          <a:xfrm>
            <a:off x="293371" y="528123"/>
            <a:ext cx="106653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 dirty="0" smtClean="0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COMMUNITY ASSETS</a:t>
            </a:r>
            <a:endParaRPr dirty="0"/>
          </a:p>
        </p:txBody>
      </p:sp>
      <p:sp>
        <p:nvSpPr>
          <p:cNvPr id="314" name="Google Shape;314;p32"/>
          <p:cNvSpPr txBox="1"/>
          <p:nvPr/>
        </p:nvSpPr>
        <p:spPr>
          <a:xfrm>
            <a:off x="296657" y="863395"/>
            <a:ext cx="117886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Identifying and leveraging community assets to revitalize from within.</a:t>
            </a:r>
            <a:endParaRPr dirty="0"/>
          </a:p>
        </p:txBody>
      </p:sp>
      <p:cxnSp>
        <p:nvCxnSpPr>
          <p:cNvPr id="325" name="Google Shape;325;p32"/>
          <p:cNvCxnSpPr/>
          <p:nvPr/>
        </p:nvCxnSpPr>
        <p:spPr>
          <a:xfrm>
            <a:off x="8065574" y="1923470"/>
            <a:ext cx="1" cy="464128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" name="Google Shape;353;p32"/>
          <p:cNvCxnSpPr/>
          <p:nvPr/>
        </p:nvCxnSpPr>
        <p:spPr>
          <a:xfrm>
            <a:off x="6099048" y="6470139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4" name="Google Shape;354;p32"/>
          <p:cNvCxnSpPr/>
          <p:nvPr/>
        </p:nvCxnSpPr>
        <p:spPr>
          <a:xfrm>
            <a:off x="10021015" y="5048015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5" name="Google Shape;355;p32"/>
          <p:cNvCxnSpPr/>
          <p:nvPr/>
        </p:nvCxnSpPr>
        <p:spPr>
          <a:xfrm>
            <a:off x="10021015" y="6470139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6" name="Google Shape;356;p32"/>
          <p:cNvCxnSpPr/>
          <p:nvPr/>
        </p:nvCxnSpPr>
        <p:spPr>
          <a:xfrm flipH="1">
            <a:off x="9104280" y="5834743"/>
            <a:ext cx="916735" cy="300148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7" name="Google Shape;357;p32"/>
          <p:cNvSpPr txBox="1"/>
          <p:nvPr/>
        </p:nvSpPr>
        <p:spPr>
          <a:xfrm>
            <a:off x="11612879" y="6564750"/>
            <a:ext cx="328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6</a:t>
            </a:fld>
            <a:endParaRPr sz="10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62" name="Google Shape;36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4115" y="5430077"/>
            <a:ext cx="621923" cy="62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5273" y="5157552"/>
            <a:ext cx="1047327" cy="1047327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2"/>
          <p:cNvSpPr/>
          <p:nvPr/>
        </p:nvSpPr>
        <p:spPr>
          <a:xfrm>
            <a:off x="9266987" y="4981580"/>
            <a:ext cx="1427002" cy="1427002"/>
          </a:xfrm>
          <a:prstGeom prst="ellipse">
            <a:avLst/>
          </a:prstGeom>
          <a:noFill/>
          <a:ln w="20637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2"/>
          <p:cNvSpPr txBox="1"/>
          <p:nvPr/>
        </p:nvSpPr>
        <p:spPr>
          <a:xfrm>
            <a:off x="10591578" y="5413448"/>
            <a:ext cx="15107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830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Local Funders and Partners</a:t>
            </a:r>
            <a:endParaRPr/>
          </a:p>
        </p:txBody>
      </p:sp>
      <p:sp>
        <p:nvSpPr>
          <p:cNvPr id="366" name="Google Shape;366;p32"/>
          <p:cNvSpPr txBox="1"/>
          <p:nvPr/>
        </p:nvSpPr>
        <p:spPr>
          <a:xfrm>
            <a:off x="7772318" y="5413448"/>
            <a:ext cx="15107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830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National Foundations</a:t>
            </a:r>
            <a:endParaRPr sz="12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cxnSp>
        <p:nvCxnSpPr>
          <p:cNvPr id="368" name="Google Shape;368;p32"/>
          <p:cNvCxnSpPr/>
          <p:nvPr/>
        </p:nvCxnSpPr>
        <p:spPr>
          <a:xfrm>
            <a:off x="1852186" y="6504165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" name="Group 7"/>
          <p:cNvGrpSpPr/>
          <p:nvPr/>
        </p:nvGrpSpPr>
        <p:grpSpPr>
          <a:xfrm>
            <a:off x="1388705" y="5027537"/>
            <a:ext cx="1427002" cy="1427002"/>
            <a:chOff x="1294558" y="4956282"/>
            <a:chExt cx="1427002" cy="1427002"/>
          </a:xfrm>
        </p:grpSpPr>
        <p:cxnSp>
          <p:nvCxnSpPr>
            <p:cNvPr id="349" name="Google Shape;349;p32"/>
            <p:cNvCxnSpPr/>
            <p:nvPr/>
          </p:nvCxnSpPr>
          <p:spPr>
            <a:xfrm>
              <a:off x="2094868" y="5043137"/>
              <a:ext cx="0" cy="221545"/>
            </a:xfrm>
            <a:prstGeom prst="straightConnector1">
              <a:avLst/>
            </a:prstGeom>
            <a:noFill/>
            <a:ln w="476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0" name="Google Shape;350;p32"/>
            <p:cNvCxnSpPr/>
            <p:nvPr/>
          </p:nvCxnSpPr>
          <p:spPr>
            <a:xfrm>
              <a:off x="1611083" y="5197204"/>
              <a:ext cx="260543" cy="340987"/>
            </a:xfrm>
            <a:prstGeom prst="straightConnector1">
              <a:avLst/>
            </a:prstGeom>
            <a:noFill/>
            <a:ln w="476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7" name="Google Shape;367;p32"/>
            <p:cNvCxnSpPr/>
            <p:nvPr/>
          </p:nvCxnSpPr>
          <p:spPr>
            <a:xfrm>
              <a:off x="1865893" y="5095186"/>
              <a:ext cx="0" cy="221545"/>
            </a:xfrm>
            <a:prstGeom prst="straightConnector1">
              <a:avLst/>
            </a:prstGeom>
            <a:noFill/>
            <a:ln w="476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72" name="Google Shape;372;p32"/>
            <p:cNvSpPr/>
            <p:nvPr/>
          </p:nvSpPr>
          <p:spPr>
            <a:xfrm>
              <a:off x="1294558" y="4956282"/>
              <a:ext cx="1427002" cy="1427002"/>
            </a:xfrm>
            <a:prstGeom prst="ellipse">
              <a:avLst/>
            </a:prstGeom>
            <a:noFill/>
            <a:ln w="2063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3" name="Google Shape;373;p3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72889" y="5034091"/>
              <a:ext cx="1095096" cy="10950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5355537" y="4977414"/>
            <a:ext cx="1427002" cy="1427002"/>
            <a:chOff x="5342361" y="4851020"/>
            <a:chExt cx="1427002" cy="1427002"/>
          </a:xfrm>
        </p:grpSpPr>
        <p:sp>
          <p:nvSpPr>
            <p:cNvPr id="315" name="Google Shape;315;p32"/>
            <p:cNvSpPr/>
            <p:nvPr/>
          </p:nvSpPr>
          <p:spPr>
            <a:xfrm>
              <a:off x="5342361" y="4851020"/>
              <a:ext cx="1427002" cy="1427002"/>
            </a:xfrm>
            <a:prstGeom prst="ellipse">
              <a:avLst/>
            </a:prstGeom>
            <a:noFill/>
            <a:ln w="2063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1" name="Google Shape;351;p32"/>
            <p:cNvCxnSpPr/>
            <p:nvPr/>
          </p:nvCxnSpPr>
          <p:spPr>
            <a:xfrm>
              <a:off x="6102156" y="5046676"/>
              <a:ext cx="0" cy="221545"/>
            </a:xfrm>
            <a:prstGeom prst="straightConnector1">
              <a:avLst/>
            </a:prstGeom>
            <a:noFill/>
            <a:ln w="476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2" name="Google Shape;352;p32"/>
            <p:cNvCxnSpPr/>
            <p:nvPr/>
          </p:nvCxnSpPr>
          <p:spPr>
            <a:xfrm>
              <a:off x="5618371" y="5200743"/>
              <a:ext cx="260543" cy="340987"/>
            </a:xfrm>
            <a:prstGeom prst="straightConnector1">
              <a:avLst/>
            </a:prstGeom>
            <a:noFill/>
            <a:ln w="476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377" name="Google Shape;377;p3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50745" y="4996181"/>
              <a:ext cx="1208698" cy="12086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" name="Group 71"/>
          <p:cNvGrpSpPr/>
          <p:nvPr/>
        </p:nvGrpSpPr>
        <p:grpSpPr>
          <a:xfrm>
            <a:off x="217414" y="2479215"/>
            <a:ext cx="4129914" cy="2251628"/>
            <a:chOff x="500658" y="2842893"/>
            <a:chExt cx="3629256" cy="1785932"/>
          </a:xfrm>
        </p:grpSpPr>
        <p:sp>
          <p:nvSpPr>
            <p:cNvPr id="73" name="Google Shape;495;p35"/>
            <p:cNvSpPr txBox="1"/>
            <p:nvPr/>
          </p:nvSpPr>
          <p:spPr>
            <a:xfrm>
              <a:off x="545063" y="3589129"/>
              <a:ext cx="358485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Accelerates launch, expansion, and scaling</a:t>
              </a:r>
              <a:endParaRPr lang="en-US" dirty="0"/>
            </a:p>
          </p:txBody>
        </p:sp>
        <p:sp>
          <p:nvSpPr>
            <p:cNvPr id="74" name="Google Shape;507;p35"/>
            <p:cNvSpPr txBox="1"/>
            <p:nvPr/>
          </p:nvSpPr>
          <p:spPr>
            <a:xfrm>
              <a:off x="533683" y="3946516"/>
              <a:ext cx="35338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Requires community collaboration</a:t>
              </a:r>
              <a:endParaRPr lang="en-US" dirty="0"/>
            </a:p>
          </p:txBody>
        </p:sp>
        <p:sp>
          <p:nvSpPr>
            <p:cNvPr id="75" name="Google Shape;530;p35"/>
            <p:cNvSpPr txBox="1"/>
            <p:nvPr/>
          </p:nvSpPr>
          <p:spPr>
            <a:xfrm>
              <a:off x="527714" y="4316946"/>
              <a:ext cx="3539810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Authentically engages dedicated partners</a:t>
              </a:r>
              <a:endParaRPr lang="en-US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00658" y="2842893"/>
              <a:ext cx="3349685" cy="1785932"/>
              <a:chOff x="500658" y="2842893"/>
              <a:chExt cx="3349685" cy="1785932"/>
            </a:xfrm>
          </p:grpSpPr>
          <p:sp>
            <p:nvSpPr>
              <p:cNvPr id="77" name="Google Shape;489;p35"/>
              <p:cNvSpPr txBox="1"/>
              <p:nvPr/>
            </p:nvSpPr>
            <p:spPr>
              <a:xfrm>
                <a:off x="542773" y="2842893"/>
                <a:ext cx="3259970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A dignified, strengths-based approach</a:t>
                </a:r>
                <a:endParaRPr lang="en-US" dirty="0"/>
              </a:p>
            </p:txBody>
          </p:sp>
          <p:cxnSp>
            <p:nvCxnSpPr>
              <p:cNvPr id="78" name="Google Shape;490;p35"/>
              <p:cNvCxnSpPr/>
              <p:nvPr/>
            </p:nvCxnSpPr>
            <p:spPr>
              <a:xfrm rot="10800000" flipH="1">
                <a:off x="500658" y="31082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9" name="Google Shape;491;p35"/>
              <p:cNvSpPr/>
              <p:nvPr/>
            </p:nvSpPr>
            <p:spPr>
              <a:xfrm>
                <a:off x="544113" y="2917502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92;p35"/>
              <p:cNvSpPr txBox="1"/>
              <p:nvPr/>
            </p:nvSpPr>
            <p:spPr>
              <a:xfrm>
                <a:off x="545063" y="3180205"/>
                <a:ext cx="3148823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Leverages each community’s uniqueness </a:t>
                </a:r>
                <a:endParaRPr lang="en-US" dirty="0"/>
              </a:p>
            </p:txBody>
          </p:sp>
          <p:cxnSp>
            <p:nvCxnSpPr>
              <p:cNvPr id="81" name="Google Shape;493;p35"/>
              <p:cNvCxnSpPr/>
              <p:nvPr/>
            </p:nvCxnSpPr>
            <p:spPr>
              <a:xfrm rot="10800000" flipH="1">
                <a:off x="502948" y="34770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2" name="Google Shape;494;p35"/>
              <p:cNvSpPr/>
              <p:nvPr/>
            </p:nvSpPr>
            <p:spPr>
              <a:xfrm>
                <a:off x="546403" y="329355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3" name="Google Shape;496;p35"/>
              <p:cNvCxnSpPr/>
              <p:nvPr/>
            </p:nvCxnSpPr>
            <p:spPr>
              <a:xfrm rot="10800000" flipH="1">
                <a:off x="502948" y="3854518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4" name="Google Shape;497;p35"/>
              <p:cNvSpPr/>
              <p:nvPr/>
            </p:nvSpPr>
            <p:spPr>
              <a:xfrm>
                <a:off x="546403" y="3663738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5" name="Google Shape;508;p35"/>
              <p:cNvCxnSpPr/>
              <p:nvPr/>
            </p:nvCxnSpPr>
            <p:spPr>
              <a:xfrm rot="10800000" flipH="1">
                <a:off x="530211" y="425539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6" name="Google Shape;509;p35"/>
              <p:cNvSpPr/>
              <p:nvPr/>
            </p:nvSpPr>
            <p:spPr>
              <a:xfrm>
                <a:off x="537940" y="3998643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7" name="Google Shape;531;p35"/>
              <p:cNvCxnSpPr/>
              <p:nvPr/>
            </p:nvCxnSpPr>
            <p:spPr>
              <a:xfrm rot="10800000" flipH="1">
                <a:off x="548258" y="461558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8" name="Google Shape;532;p35"/>
              <p:cNvSpPr/>
              <p:nvPr/>
            </p:nvSpPr>
            <p:spPr>
              <a:xfrm>
                <a:off x="555019" y="439221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8208108" y="2457109"/>
            <a:ext cx="4129914" cy="2251628"/>
            <a:chOff x="500658" y="2842893"/>
            <a:chExt cx="3629256" cy="1785932"/>
          </a:xfrm>
        </p:grpSpPr>
        <p:sp>
          <p:nvSpPr>
            <p:cNvPr id="90" name="Google Shape;495;p35"/>
            <p:cNvSpPr txBox="1"/>
            <p:nvPr/>
          </p:nvSpPr>
          <p:spPr>
            <a:xfrm>
              <a:off x="545063" y="3589129"/>
              <a:ext cx="358485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Made positive headlines wherever possible</a:t>
              </a:r>
              <a:endParaRPr lang="en-US" dirty="0"/>
            </a:p>
          </p:txBody>
        </p:sp>
        <p:sp>
          <p:nvSpPr>
            <p:cNvPr id="91" name="Google Shape;507;p35"/>
            <p:cNvSpPr txBox="1"/>
            <p:nvPr/>
          </p:nvSpPr>
          <p:spPr>
            <a:xfrm>
              <a:off x="533683" y="3946516"/>
              <a:ext cx="35338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Hired staff from within the community</a:t>
              </a:r>
              <a:endParaRPr lang="en-US" dirty="0"/>
            </a:p>
          </p:txBody>
        </p:sp>
        <p:sp>
          <p:nvSpPr>
            <p:cNvPr id="92" name="Google Shape;530;p35"/>
            <p:cNvSpPr txBox="1"/>
            <p:nvPr/>
          </p:nvSpPr>
          <p:spPr>
            <a:xfrm>
              <a:off x="527714" y="4316946"/>
              <a:ext cx="3539810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Engaged funding and technical partners</a:t>
              </a:r>
              <a:endParaRPr lang="en-US" dirty="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500658" y="2842893"/>
              <a:ext cx="3629256" cy="1785932"/>
              <a:chOff x="500658" y="2842893"/>
              <a:chExt cx="3629256" cy="1785932"/>
            </a:xfrm>
          </p:grpSpPr>
          <p:sp>
            <p:nvSpPr>
              <p:cNvPr id="94" name="Google Shape;489;p35"/>
              <p:cNvSpPr txBox="1"/>
              <p:nvPr/>
            </p:nvSpPr>
            <p:spPr>
              <a:xfrm>
                <a:off x="542773" y="2842893"/>
                <a:ext cx="3587141" cy="337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Spoke with 40+ members of Ensley+ community</a:t>
                </a:r>
                <a:endParaRPr lang="en-US" dirty="0"/>
              </a:p>
            </p:txBody>
          </p:sp>
          <p:cxnSp>
            <p:nvCxnSpPr>
              <p:cNvPr id="95" name="Google Shape;490;p35"/>
              <p:cNvCxnSpPr/>
              <p:nvPr/>
            </p:nvCxnSpPr>
            <p:spPr>
              <a:xfrm rot="10800000" flipH="1">
                <a:off x="500658" y="31082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96" name="Google Shape;491;p35"/>
              <p:cNvSpPr/>
              <p:nvPr/>
            </p:nvSpPr>
            <p:spPr>
              <a:xfrm>
                <a:off x="544113" y="2917502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92;p35"/>
              <p:cNvSpPr txBox="1"/>
              <p:nvPr/>
            </p:nvSpPr>
            <p:spPr>
              <a:xfrm>
                <a:off x="545063" y="3180205"/>
                <a:ext cx="3148823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Assembled advisory subcommittees</a:t>
                </a:r>
                <a:endParaRPr lang="en-US" dirty="0"/>
              </a:p>
            </p:txBody>
          </p:sp>
          <p:cxnSp>
            <p:nvCxnSpPr>
              <p:cNvPr id="98" name="Google Shape;493;p35"/>
              <p:cNvCxnSpPr/>
              <p:nvPr/>
            </p:nvCxnSpPr>
            <p:spPr>
              <a:xfrm rot="10800000" flipH="1">
                <a:off x="502948" y="34770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99" name="Google Shape;494;p35"/>
              <p:cNvSpPr/>
              <p:nvPr/>
            </p:nvSpPr>
            <p:spPr>
              <a:xfrm>
                <a:off x="546403" y="329355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0" name="Google Shape;496;p35"/>
              <p:cNvCxnSpPr/>
              <p:nvPr/>
            </p:nvCxnSpPr>
            <p:spPr>
              <a:xfrm rot="10800000" flipH="1">
                <a:off x="502948" y="3854518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1" name="Google Shape;497;p35"/>
              <p:cNvSpPr/>
              <p:nvPr/>
            </p:nvSpPr>
            <p:spPr>
              <a:xfrm>
                <a:off x="546403" y="3663738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2" name="Google Shape;508;p35"/>
              <p:cNvCxnSpPr/>
              <p:nvPr/>
            </p:nvCxnSpPr>
            <p:spPr>
              <a:xfrm rot="10800000" flipH="1">
                <a:off x="530211" y="425539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509;p35"/>
              <p:cNvSpPr/>
              <p:nvPr/>
            </p:nvSpPr>
            <p:spPr>
              <a:xfrm>
                <a:off x="537940" y="3998643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4" name="Google Shape;531;p35"/>
              <p:cNvCxnSpPr/>
              <p:nvPr/>
            </p:nvCxnSpPr>
            <p:spPr>
              <a:xfrm rot="10800000" flipH="1">
                <a:off x="548258" y="461558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5" name="Google Shape;532;p35"/>
              <p:cNvSpPr/>
              <p:nvPr/>
            </p:nvSpPr>
            <p:spPr>
              <a:xfrm>
                <a:off x="555019" y="439221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4262470" y="2471659"/>
            <a:ext cx="3971126" cy="1797516"/>
            <a:chOff x="457243" y="2842893"/>
            <a:chExt cx="3629256" cy="1425742"/>
          </a:xfrm>
        </p:grpSpPr>
        <p:sp>
          <p:nvSpPr>
            <p:cNvPr id="111" name="Google Shape;495;p35"/>
            <p:cNvSpPr txBox="1"/>
            <p:nvPr/>
          </p:nvSpPr>
          <p:spPr>
            <a:xfrm>
              <a:off x="501648" y="3589129"/>
              <a:ext cx="358485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Build awareness, advocacy, &amp; coalitions</a:t>
              </a:r>
            </a:p>
          </p:txBody>
        </p:sp>
        <p:sp>
          <p:nvSpPr>
            <p:cNvPr id="112" name="Google Shape;507;p35"/>
            <p:cNvSpPr txBox="1"/>
            <p:nvPr/>
          </p:nvSpPr>
          <p:spPr>
            <a:xfrm>
              <a:off x="533683" y="3946516"/>
              <a:ext cx="35338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Partnership-building and collaboration</a:t>
              </a:r>
              <a:endParaRPr lang="en-US" dirty="0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457243" y="2842893"/>
              <a:ext cx="3629254" cy="1425742"/>
              <a:chOff x="457243" y="2842893"/>
              <a:chExt cx="3629254" cy="1425742"/>
            </a:xfrm>
          </p:grpSpPr>
          <p:sp>
            <p:nvSpPr>
              <p:cNvPr id="114" name="Google Shape;489;p35"/>
              <p:cNvSpPr txBox="1"/>
              <p:nvPr/>
            </p:nvSpPr>
            <p:spPr>
              <a:xfrm>
                <a:off x="542772" y="2842893"/>
                <a:ext cx="3543725" cy="3628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Asset Mapping- a listening tour</a:t>
                </a:r>
                <a:endParaRPr lang="en-US" dirty="0"/>
              </a:p>
            </p:txBody>
          </p:sp>
          <p:cxnSp>
            <p:nvCxnSpPr>
              <p:cNvPr id="115" name="Google Shape;490;p35"/>
              <p:cNvCxnSpPr/>
              <p:nvPr/>
            </p:nvCxnSpPr>
            <p:spPr>
              <a:xfrm rot="10800000" flipH="1">
                <a:off x="457243" y="31082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16" name="Google Shape;491;p35"/>
              <p:cNvSpPr/>
              <p:nvPr/>
            </p:nvSpPr>
            <p:spPr>
              <a:xfrm>
                <a:off x="544113" y="2917502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492;p35"/>
              <p:cNvSpPr txBox="1"/>
              <p:nvPr/>
            </p:nvSpPr>
            <p:spPr>
              <a:xfrm>
                <a:off x="545063" y="3180205"/>
                <a:ext cx="3148823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Community visioning and trust-building</a:t>
                </a:r>
              </a:p>
            </p:txBody>
          </p:sp>
          <p:cxnSp>
            <p:nvCxnSpPr>
              <p:cNvPr id="118" name="Google Shape;493;p35"/>
              <p:cNvCxnSpPr/>
              <p:nvPr/>
            </p:nvCxnSpPr>
            <p:spPr>
              <a:xfrm rot="10800000" flipH="1">
                <a:off x="459533" y="34770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19" name="Google Shape;494;p35"/>
              <p:cNvSpPr/>
              <p:nvPr/>
            </p:nvSpPr>
            <p:spPr>
              <a:xfrm>
                <a:off x="546403" y="329355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0" name="Google Shape;496;p35"/>
              <p:cNvCxnSpPr/>
              <p:nvPr/>
            </p:nvCxnSpPr>
            <p:spPr>
              <a:xfrm rot="10800000" flipH="1">
                <a:off x="459533" y="3854518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21" name="Google Shape;497;p35"/>
              <p:cNvSpPr/>
              <p:nvPr/>
            </p:nvSpPr>
            <p:spPr>
              <a:xfrm>
                <a:off x="546403" y="3663738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2" name="Google Shape;508;p35"/>
              <p:cNvCxnSpPr/>
              <p:nvPr/>
            </p:nvCxnSpPr>
            <p:spPr>
              <a:xfrm rot="10800000" flipH="1">
                <a:off x="486796" y="4255393"/>
                <a:ext cx="3302084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23" name="Google Shape;509;p35"/>
              <p:cNvSpPr/>
              <p:nvPr/>
            </p:nvSpPr>
            <p:spPr>
              <a:xfrm>
                <a:off x="537940" y="3998643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3"/>
          <p:cNvSpPr/>
          <p:nvPr/>
        </p:nvSpPr>
        <p:spPr>
          <a:xfrm>
            <a:off x="409956" y="4205584"/>
            <a:ext cx="1069848" cy="10698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3"/>
          <p:cNvSpPr/>
          <p:nvPr/>
        </p:nvSpPr>
        <p:spPr>
          <a:xfrm>
            <a:off x="409956" y="5546177"/>
            <a:ext cx="1069848" cy="10698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3"/>
          <p:cNvSpPr txBox="1"/>
          <p:nvPr/>
        </p:nvSpPr>
        <p:spPr>
          <a:xfrm>
            <a:off x="293371" y="528123"/>
            <a:ext cx="106653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 dirty="0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ASSET MAPPING PROCESS</a:t>
            </a:r>
            <a:endParaRPr dirty="0"/>
          </a:p>
        </p:txBody>
      </p:sp>
      <p:sp>
        <p:nvSpPr>
          <p:cNvPr id="386" name="Google Shape;386;p33"/>
          <p:cNvSpPr/>
          <p:nvPr/>
        </p:nvSpPr>
        <p:spPr>
          <a:xfrm>
            <a:off x="411190" y="2886424"/>
            <a:ext cx="1069848" cy="10698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3"/>
          <p:cNvSpPr txBox="1"/>
          <p:nvPr/>
        </p:nvSpPr>
        <p:spPr>
          <a:xfrm>
            <a:off x="1589272" y="5505537"/>
            <a:ext cx="33256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 else can you tap into?</a:t>
            </a:r>
            <a:endParaRPr/>
          </a:p>
        </p:txBody>
      </p:sp>
      <p:sp>
        <p:nvSpPr>
          <p:cNvPr id="388" name="Google Shape;388;p33"/>
          <p:cNvSpPr txBox="1"/>
          <p:nvPr/>
        </p:nvSpPr>
        <p:spPr>
          <a:xfrm>
            <a:off x="1589272" y="5905723"/>
            <a:ext cx="489520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Who else shares your passion? What dignified resources could you tap into?</a:t>
            </a:r>
            <a:endParaRPr/>
          </a:p>
        </p:txBody>
      </p:sp>
      <p:cxnSp>
        <p:nvCxnSpPr>
          <p:cNvPr id="389" name="Google Shape;389;p33"/>
          <p:cNvCxnSpPr/>
          <p:nvPr/>
        </p:nvCxnSpPr>
        <p:spPr>
          <a:xfrm>
            <a:off x="1678493" y="5886995"/>
            <a:ext cx="48059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0" name="Google Shape;390;p33" descr="A close up of a logo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84" y="4350776"/>
            <a:ext cx="782390" cy="78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9884" y="4433993"/>
            <a:ext cx="956019" cy="95601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3"/>
          <p:cNvSpPr/>
          <p:nvPr/>
        </p:nvSpPr>
        <p:spPr>
          <a:xfrm>
            <a:off x="411190" y="1586689"/>
            <a:ext cx="1072169" cy="10721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3"/>
          <p:cNvSpPr txBox="1"/>
          <p:nvPr/>
        </p:nvSpPr>
        <p:spPr>
          <a:xfrm>
            <a:off x="1589272" y="1534975"/>
            <a:ext cx="46580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Who should you be listening to?</a:t>
            </a:r>
            <a:endParaRPr/>
          </a:p>
        </p:txBody>
      </p:sp>
      <p:sp>
        <p:nvSpPr>
          <p:cNvPr id="394" name="Google Shape;394;p33"/>
          <p:cNvSpPr txBox="1"/>
          <p:nvPr/>
        </p:nvSpPr>
        <p:spPr>
          <a:xfrm>
            <a:off x="1589271" y="1935161"/>
            <a:ext cx="477954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Describe the type of people or name specific </a:t>
            </a:r>
            <a:r>
              <a:rPr lang="en-US" sz="1700" dirty="0" smtClean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community roles/titles </a:t>
            </a:r>
            <a:r>
              <a:rPr lang="en-US" sz="1700" dirty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you would want to hear from.</a:t>
            </a:r>
            <a:endParaRPr dirty="0"/>
          </a:p>
        </p:txBody>
      </p:sp>
      <p:cxnSp>
        <p:nvCxnSpPr>
          <p:cNvPr id="395" name="Google Shape;395;p33"/>
          <p:cNvCxnSpPr/>
          <p:nvPr/>
        </p:nvCxnSpPr>
        <p:spPr>
          <a:xfrm>
            <a:off x="1678493" y="1916433"/>
            <a:ext cx="48059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6" name="Google Shape;396;p33"/>
          <p:cNvSpPr txBox="1"/>
          <p:nvPr/>
        </p:nvSpPr>
        <p:spPr>
          <a:xfrm>
            <a:off x="1589272" y="2874047"/>
            <a:ext cx="46580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 should you be asking?</a:t>
            </a:r>
            <a:endParaRPr dirty="0"/>
          </a:p>
        </p:txBody>
      </p:sp>
      <p:sp>
        <p:nvSpPr>
          <p:cNvPr id="397" name="Google Shape;397;p33"/>
          <p:cNvSpPr txBox="1"/>
          <p:nvPr/>
        </p:nvSpPr>
        <p:spPr>
          <a:xfrm>
            <a:off x="1589271" y="3261533"/>
            <a:ext cx="477954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What desk research needs to be done prior to engagement? What do you want to learn from folks? </a:t>
            </a:r>
            <a:endParaRPr dirty="0"/>
          </a:p>
        </p:txBody>
      </p:sp>
      <p:cxnSp>
        <p:nvCxnSpPr>
          <p:cNvPr id="398" name="Google Shape;398;p33"/>
          <p:cNvCxnSpPr/>
          <p:nvPr/>
        </p:nvCxnSpPr>
        <p:spPr>
          <a:xfrm>
            <a:off x="1678493" y="3255505"/>
            <a:ext cx="48059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9" name="Google Shape;399;p33"/>
          <p:cNvSpPr txBox="1"/>
          <p:nvPr/>
        </p:nvSpPr>
        <p:spPr>
          <a:xfrm>
            <a:off x="1589272" y="4175227"/>
            <a:ext cx="46580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 existing resources can be leveraged?</a:t>
            </a:r>
            <a:endParaRPr/>
          </a:p>
        </p:txBody>
      </p:sp>
      <p:sp>
        <p:nvSpPr>
          <p:cNvPr id="400" name="Google Shape;400;p33"/>
          <p:cNvSpPr txBox="1"/>
          <p:nvPr/>
        </p:nvSpPr>
        <p:spPr>
          <a:xfrm>
            <a:off x="1589271" y="4575413"/>
            <a:ext cx="477954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What facilities, organizations, and human assets in your community can be engaged towards solutions?</a:t>
            </a:r>
            <a:endParaRPr/>
          </a:p>
        </p:txBody>
      </p:sp>
      <p:cxnSp>
        <p:nvCxnSpPr>
          <p:cNvPr id="401" name="Google Shape;401;p33"/>
          <p:cNvCxnSpPr/>
          <p:nvPr/>
        </p:nvCxnSpPr>
        <p:spPr>
          <a:xfrm>
            <a:off x="1678493" y="4556685"/>
            <a:ext cx="48059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2" name="Google Shape;40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290" y="5553311"/>
            <a:ext cx="912420" cy="9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3"/>
          <p:cNvSpPr txBox="1"/>
          <p:nvPr/>
        </p:nvSpPr>
        <p:spPr>
          <a:xfrm>
            <a:off x="296657" y="863395"/>
            <a:ext cx="117886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starting with inclusive inquiry, you naturally build allies and legitimacy in the community.</a:t>
            </a:r>
            <a:endParaRPr/>
          </a:p>
        </p:txBody>
      </p:sp>
      <p:pic>
        <p:nvPicPr>
          <p:cNvPr id="404" name="Google Shape;404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6006" y="1708008"/>
            <a:ext cx="888338" cy="888338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3"/>
          <p:cNvSpPr/>
          <p:nvPr/>
        </p:nvSpPr>
        <p:spPr>
          <a:xfrm>
            <a:off x="607295" y="2779078"/>
            <a:ext cx="66576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pic>
        <p:nvPicPr>
          <p:cNvPr id="406" name="Google Shape;406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9120" y="1325060"/>
            <a:ext cx="4043485" cy="539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4" y="151280"/>
            <a:ext cx="84582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 animBg="1"/>
      <p:bldP spid="384" grpId="0" animBg="1"/>
      <p:bldP spid="386" grpId="0" animBg="1"/>
      <p:bldP spid="387" grpId="0"/>
      <p:bldP spid="388" grpId="0"/>
      <p:bldP spid="396" grpId="0"/>
      <p:bldP spid="397" grpId="0"/>
      <p:bldP spid="399" grpId="0"/>
      <p:bldP spid="400" grpId="0"/>
      <p:bldP spid="4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2" name="Google Shape;482;p35"/>
          <p:cNvCxnSpPr/>
          <p:nvPr/>
        </p:nvCxnSpPr>
        <p:spPr>
          <a:xfrm>
            <a:off x="4129914" y="1923470"/>
            <a:ext cx="1" cy="464128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3" name="Google Shape;483;p35"/>
          <p:cNvSpPr txBox="1"/>
          <p:nvPr/>
        </p:nvSpPr>
        <p:spPr>
          <a:xfrm>
            <a:off x="1439169" y="2007865"/>
            <a:ext cx="14250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Strategy</a:t>
            </a:r>
            <a:endParaRPr/>
          </a:p>
        </p:txBody>
      </p:sp>
      <p:sp>
        <p:nvSpPr>
          <p:cNvPr id="484" name="Google Shape;484;p35"/>
          <p:cNvSpPr txBox="1"/>
          <p:nvPr/>
        </p:nvSpPr>
        <p:spPr>
          <a:xfrm>
            <a:off x="5513261" y="2029210"/>
            <a:ext cx="9393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Process</a:t>
            </a:r>
            <a:endParaRPr/>
          </a:p>
        </p:txBody>
      </p:sp>
      <p:sp>
        <p:nvSpPr>
          <p:cNvPr id="485" name="Google Shape;485;p35"/>
          <p:cNvSpPr txBox="1"/>
          <p:nvPr/>
        </p:nvSpPr>
        <p:spPr>
          <a:xfrm>
            <a:off x="9104280" y="2023707"/>
            <a:ext cx="22910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 UP’s Approach</a:t>
            </a:r>
            <a:endParaRPr sz="1800" b="1">
              <a:solidFill>
                <a:srgbClr val="C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6" name="Google Shape;486;p35"/>
          <p:cNvSpPr txBox="1"/>
          <p:nvPr/>
        </p:nvSpPr>
        <p:spPr>
          <a:xfrm>
            <a:off x="293371" y="528123"/>
            <a:ext cx="106653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solidFill>
                  <a:srgbClr val="0C0C0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EMPOWERING YOUTH AND COMMUNITIES</a:t>
            </a:r>
            <a:endParaRPr/>
          </a:p>
        </p:txBody>
      </p:sp>
      <p:sp>
        <p:nvSpPr>
          <p:cNvPr id="487" name="Google Shape;487;p35"/>
          <p:cNvSpPr txBox="1"/>
          <p:nvPr/>
        </p:nvSpPr>
        <p:spPr>
          <a:xfrm>
            <a:off x="296657" y="863395"/>
            <a:ext cx="117886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Tackling a </a:t>
            </a:r>
            <a:r>
              <a:rPr lang="en-US" sz="2400" dirty="0">
                <a:solidFill>
                  <a:srgbClr val="58585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community’s most pressing issues by empowering and engaging those from within.</a:t>
            </a:r>
            <a:endParaRPr dirty="0"/>
          </a:p>
        </p:txBody>
      </p:sp>
      <p:cxnSp>
        <p:nvCxnSpPr>
          <p:cNvPr id="498" name="Google Shape;498;p35"/>
          <p:cNvCxnSpPr/>
          <p:nvPr/>
        </p:nvCxnSpPr>
        <p:spPr>
          <a:xfrm>
            <a:off x="8065574" y="1923470"/>
            <a:ext cx="1" cy="464128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1" name="Google Shape;521;p35"/>
          <p:cNvCxnSpPr/>
          <p:nvPr/>
        </p:nvCxnSpPr>
        <p:spPr>
          <a:xfrm>
            <a:off x="2094868" y="5043137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2" name="Google Shape;522;p35"/>
          <p:cNvCxnSpPr/>
          <p:nvPr/>
        </p:nvCxnSpPr>
        <p:spPr>
          <a:xfrm>
            <a:off x="1611083" y="5197204"/>
            <a:ext cx="260543" cy="340987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6" name="Google Shape;526;p35"/>
          <p:cNvCxnSpPr/>
          <p:nvPr/>
        </p:nvCxnSpPr>
        <p:spPr>
          <a:xfrm>
            <a:off x="10021015" y="5048015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7" name="Google Shape;527;p35"/>
          <p:cNvCxnSpPr/>
          <p:nvPr/>
        </p:nvCxnSpPr>
        <p:spPr>
          <a:xfrm>
            <a:off x="10021015" y="6470139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8" name="Google Shape;528;p35"/>
          <p:cNvCxnSpPr/>
          <p:nvPr/>
        </p:nvCxnSpPr>
        <p:spPr>
          <a:xfrm flipH="1">
            <a:off x="9104280" y="5834743"/>
            <a:ext cx="916735" cy="300148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9" name="Google Shape;529;p35"/>
          <p:cNvSpPr txBox="1"/>
          <p:nvPr/>
        </p:nvSpPr>
        <p:spPr>
          <a:xfrm>
            <a:off x="11612879" y="6564750"/>
            <a:ext cx="328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8</a:t>
            </a:fld>
            <a:endParaRPr sz="10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7414" y="2479215"/>
            <a:ext cx="4129914" cy="2251628"/>
            <a:chOff x="500658" y="2842893"/>
            <a:chExt cx="3629256" cy="1785932"/>
          </a:xfrm>
        </p:grpSpPr>
        <p:sp>
          <p:nvSpPr>
            <p:cNvPr id="495" name="Google Shape;495;p35"/>
            <p:cNvSpPr txBox="1"/>
            <p:nvPr/>
          </p:nvSpPr>
          <p:spPr>
            <a:xfrm>
              <a:off x="545063" y="3589129"/>
              <a:ext cx="358485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Replaces</a:t>
              </a:r>
              <a:r>
                <a:rPr lang="en-US" b="1" i="1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brain drain with energetic leadership</a:t>
              </a:r>
              <a:endParaRPr dirty="0"/>
            </a:p>
          </p:txBody>
        </p:sp>
        <p:sp>
          <p:nvSpPr>
            <p:cNvPr id="507" name="Google Shape;507;p35"/>
            <p:cNvSpPr txBox="1"/>
            <p:nvPr/>
          </p:nvSpPr>
          <p:spPr>
            <a:xfrm>
              <a:off x="533683" y="3946516"/>
              <a:ext cx="35338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Reframes</a:t>
              </a:r>
              <a:r>
                <a:rPr lang="en-US" b="1" i="1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</a:t>
              </a:r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challenges as learning opportunities</a:t>
              </a:r>
              <a:endParaRPr dirty="0"/>
            </a:p>
          </p:txBody>
        </p:sp>
        <p:sp>
          <p:nvSpPr>
            <p:cNvPr id="530" name="Google Shape;530;p35"/>
            <p:cNvSpPr txBox="1"/>
            <p:nvPr/>
          </p:nvSpPr>
          <p:spPr>
            <a:xfrm>
              <a:off x="527714" y="4316946"/>
              <a:ext cx="3539810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Establishes critical mass for long-term change</a:t>
              </a:r>
              <a:endParaRPr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00658" y="2842893"/>
              <a:ext cx="3349685" cy="1785932"/>
              <a:chOff x="500658" y="2842893"/>
              <a:chExt cx="3349685" cy="1785932"/>
            </a:xfrm>
          </p:grpSpPr>
          <p:sp>
            <p:nvSpPr>
              <p:cNvPr id="489" name="Google Shape;489;p35"/>
              <p:cNvSpPr txBox="1"/>
              <p:nvPr/>
            </p:nvSpPr>
            <p:spPr>
              <a:xfrm>
                <a:off x="542773" y="2842893"/>
                <a:ext cx="3259970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Eliminates the need for Superman</a:t>
                </a:r>
                <a:endParaRPr dirty="0"/>
              </a:p>
            </p:txBody>
          </p:sp>
          <p:cxnSp>
            <p:nvCxnSpPr>
              <p:cNvPr id="490" name="Google Shape;490;p35"/>
              <p:cNvCxnSpPr/>
              <p:nvPr/>
            </p:nvCxnSpPr>
            <p:spPr>
              <a:xfrm rot="10800000" flipH="1">
                <a:off x="500658" y="31082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91" name="Google Shape;491;p35"/>
              <p:cNvSpPr/>
              <p:nvPr/>
            </p:nvSpPr>
            <p:spPr>
              <a:xfrm>
                <a:off x="544113" y="2917502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35"/>
              <p:cNvSpPr txBox="1"/>
              <p:nvPr/>
            </p:nvSpPr>
            <p:spPr>
              <a:xfrm>
                <a:off x="545063" y="3180205"/>
                <a:ext cx="3148823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Develops empathy and understanding </a:t>
                </a:r>
                <a:endParaRPr dirty="0"/>
              </a:p>
            </p:txBody>
          </p:sp>
          <p:cxnSp>
            <p:nvCxnSpPr>
              <p:cNvPr id="493" name="Google Shape;493;p35"/>
              <p:cNvCxnSpPr/>
              <p:nvPr/>
            </p:nvCxnSpPr>
            <p:spPr>
              <a:xfrm rot="10800000" flipH="1">
                <a:off x="502948" y="34770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94" name="Google Shape;494;p35"/>
              <p:cNvSpPr/>
              <p:nvPr/>
            </p:nvSpPr>
            <p:spPr>
              <a:xfrm>
                <a:off x="546403" y="329355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96" name="Google Shape;496;p35"/>
              <p:cNvCxnSpPr/>
              <p:nvPr/>
            </p:nvCxnSpPr>
            <p:spPr>
              <a:xfrm rot="10800000" flipH="1">
                <a:off x="502948" y="3854518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97" name="Google Shape;497;p35"/>
              <p:cNvSpPr/>
              <p:nvPr/>
            </p:nvSpPr>
            <p:spPr>
              <a:xfrm>
                <a:off x="546403" y="3663738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08" name="Google Shape;508;p35"/>
              <p:cNvCxnSpPr/>
              <p:nvPr/>
            </p:nvCxnSpPr>
            <p:spPr>
              <a:xfrm rot="10800000" flipH="1">
                <a:off x="530211" y="425539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09" name="Google Shape;509;p35"/>
              <p:cNvSpPr/>
              <p:nvPr/>
            </p:nvSpPr>
            <p:spPr>
              <a:xfrm>
                <a:off x="537940" y="3998643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31" name="Google Shape;531;p35"/>
              <p:cNvCxnSpPr/>
              <p:nvPr/>
            </p:nvCxnSpPr>
            <p:spPr>
              <a:xfrm rot="10800000" flipH="1">
                <a:off x="548258" y="4615583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32" name="Google Shape;532;p35"/>
              <p:cNvSpPr/>
              <p:nvPr/>
            </p:nvSpPr>
            <p:spPr>
              <a:xfrm>
                <a:off x="555019" y="439221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324970" y="4976903"/>
            <a:ext cx="1427002" cy="1840664"/>
            <a:chOff x="5342361" y="4851020"/>
            <a:chExt cx="1427002" cy="1840664"/>
          </a:xfrm>
        </p:grpSpPr>
        <p:sp>
          <p:nvSpPr>
            <p:cNvPr id="488" name="Google Shape;488;p35"/>
            <p:cNvSpPr/>
            <p:nvPr/>
          </p:nvSpPr>
          <p:spPr>
            <a:xfrm>
              <a:off x="5342361" y="4851020"/>
              <a:ext cx="1427002" cy="1427002"/>
            </a:xfrm>
            <a:prstGeom prst="ellipse">
              <a:avLst/>
            </a:prstGeom>
            <a:noFill/>
            <a:ln w="2063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3" name="Google Shape;523;p35"/>
            <p:cNvCxnSpPr/>
            <p:nvPr/>
          </p:nvCxnSpPr>
          <p:spPr>
            <a:xfrm>
              <a:off x="6102156" y="5046676"/>
              <a:ext cx="0" cy="221545"/>
            </a:xfrm>
            <a:prstGeom prst="straightConnector1">
              <a:avLst/>
            </a:prstGeom>
            <a:noFill/>
            <a:ln w="476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4" name="Google Shape;524;p35"/>
            <p:cNvCxnSpPr/>
            <p:nvPr/>
          </p:nvCxnSpPr>
          <p:spPr>
            <a:xfrm>
              <a:off x="5618371" y="5200743"/>
              <a:ext cx="260543" cy="340987"/>
            </a:xfrm>
            <a:prstGeom prst="straightConnector1">
              <a:avLst/>
            </a:prstGeom>
            <a:noFill/>
            <a:ln w="476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5" name="Google Shape;525;p35"/>
            <p:cNvCxnSpPr/>
            <p:nvPr/>
          </p:nvCxnSpPr>
          <p:spPr>
            <a:xfrm>
              <a:off x="6099048" y="6470139"/>
              <a:ext cx="0" cy="221545"/>
            </a:xfrm>
            <a:prstGeom prst="straightConnector1">
              <a:avLst/>
            </a:prstGeom>
            <a:noFill/>
            <a:ln w="476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534" name="Google Shape;534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25821" y="5015924"/>
              <a:ext cx="1097194" cy="1097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5" name="Google Shape;535;p35"/>
          <p:cNvSpPr/>
          <p:nvPr/>
        </p:nvSpPr>
        <p:spPr>
          <a:xfrm>
            <a:off x="9266987" y="4981580"/>
            <a:ext cx="1427002" cy="1427002"/>
          </a:xfrm>
          <a:prstGeom prst="ellipse">
            <a:avLst/>
          </a:prstGeom>
          <a:noFill/>
          <a:ln w="20637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6" name="Google Shape;536;p35"/>
          <p:cNvCxnSpPr/>
          <p:nvPr/>
        </p:nvCxnSpPr>
        <p:spPr>
          <a:xfrm>
            <a:off x="1865893" y="5095186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7" name="Google Shape;537;p35"/>
          <p:cNvCxnSpPr/>
          <p:nvPr/>
        </p:nvCxnSpPr>
        <p:spPr>
          <a:xfrm>
            <a:off x="1852186" y="6504165"/>
            <a:ext cx="0" cy="221545"/>
          </a:xfrm>
          <a:prstGeom prst="straightConnector1">
            <a:avLst/>
          </a:prstGeom>
          <a:noFill/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1" name="Google Shape;541;p35"/>
          <p:cNvSpPr/>
          <p:nvPr/>
        </p:nvSpPr>
        <p:spPr>
          <a:xfrm>
            <a:off x="1294558" y="4956282"/>
            <a:ext cx="1427002" cy="1427002"/>
          </a:xfrm>
          <a:prstGeom prst="ellipse">
            <a:avLst/>
          </a:prstGeom>
          <a:noFill/>
          <a:ln w="20637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3381" y="5030403"/>
            <a:ext cx="1329356" cy="132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8816" y="5126707"/>
            <a:ext cx="1087597" cy="10875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roup 67"/>
          <p:cNvGrpSpPr/>
          <p:nvPr/>
        </p:nvGrpSpPr>
        <p:grpSpPr>
          <a:xfrm>
            <a:off x="4167174" y="2457109"/>
            <a:ext cx="3971126" cy="1797516"/>
            <a:chOff x="457243" y="2842893"/>
            <a:chExt cx="3629256" cy="1425742"/>
          </a:xfrm>
        </p:grpSpPr>
        <p:sp>
          <p:nvSpPr>
            <p:cNvPr id="69" name="Google Shape;495;p35"/>
            <p:cNvSpPr txBox="1"/>
            <p:nvPr/>
          </p:nvSpPr>
          <p:spPr>
            <a:xfrm>
              <a:off x="501648" y="3589129"/>
              <a:ext cx="358485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Build aspirations and expose the possible</a:t>
              </a:r>
              <a:endParaRPr lang="en-US" dirty="0"/>
            </a:p>
          </p:txBody>
        </p:sp>
        <p:sp>
          <p:nvSpPr>
            <p:cNvPr id="70" name="Google Shape;507;p35"/>
            <p:cNvSpPr txBox="1"/>
            <p:nvPr/>
          </p:nvSpPr>
          <p:spPr>
            <a:xfrm>
              <a:off x="533683" y="3946516"/>
              <a:ext cx="35338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Partnership-building and collaboration</a:t>
              </a:r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457243" y="2842893"/>
              <a:ext cx="3629254" cy="1425742"/>
              <a:chOff x="457243" y="2842893"/>
              <a:chExt cx="3629254" cy="1425742"/>
            </a:xfrm>
          </p:grpSpPr>
          <p:sp>
            <p:nvSpPr>
              <p:cNvPr id="73" name="Google Shape;489;p35"/>
              <p:cNvSpPr txBox="1"/>
              <p:nvPr/>
            </p:nvSpPr>
            <p:spPr>
              <a:xfrm>
                <a:off x="542772" y="2842893"/>
                <a:ext cx="3543725" cy="3628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Recruit those who are falling through the cracks</a:t>
                </a:r>
                <a:endParaRPr lang="en-US" dirty="0"/>
              </a:p>
            </p:txBody>
          </p:sp>
          <p:cxnSp>
            <p:nvCxnSpPr>
              <p:cNvPr id="74" name="Google Shape;490;p35"/>
              <p:cNvCxnSpPr/>
              <p:nvPr/>
            </p:nvCxnSpPr>
            <p:spPr>
              <a:xfrm rot="10800000" flipH="1">
                <a:off x="457243" y="31082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5" name="Google Shape;491;p35"/>
              <p:cNvSpPr/>
              <p:nvPr/>
            </p:nvSpPr>
            <p:spPr>
              <a:xfrm>
                <a:off x="544113" y="2917502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92;p35"/>
              <p:cNvSpPr txBox="1"/>
              <p:nvPr/>
            </p:nvSpPr>
            <p:spPr>
              <a:xfrm>
                <a:off x="545063" y="3180205"/>
                <a:ext cx="3148823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Engage families in the bigger vision</a:t>
                </a:r>
                <a:endParaRPr lang="en-US" dirty="0"/>
              </a:p>
            </p:txBody>
          </p:sp>
          <p:cxnSp>
            <p:nvCxnSpPr>
              <p:cNvPr id="77" name="Google Shape;493;p35"/>
              <p:cNvCxnSpPr/>
              <p:nvPr/>
            </p:nvCxnSpPr>
            <p:spPr>
              <a:xfrm rot="10800000" flipH="1">
                <a:off x="459533" y="34770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8" name="Google Shape;494;p35"/>
              <p:cNvSpPr/>
              <p:nvPr/>
            </p:nvSpPr>
            <p:spPr>
              <a:xfrm>
                <a:off x="546403" y="329355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9" name="Google Shape;496;p35"/>
              <p:cNvCxnSpPr/>
              <p:nvPr/>
            </p:nvCxnSpPr>
            <p:spPr>
              <a:xfrm rot="10800000" flipH="1">
                <a:off x="459533" y="3854518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0" name="Google Shape;497;p35"/>
              <p:cNvSpPr/>
              <p:nvPr/>
            </p:nvSpPr>
            <p:spPr>
              <a:xfrm>
                <a:off x="546403" y="3663738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1" name="Google Shape;508;p35"/>
              <p:cNvCxnSpPr/>
              <p:nvPr/>
            </p:nvCxnSpPr>
            <p:spPr>
              <a:xfrm rot="10800000" flipH="1">
                <a:off x="486796" y="4255393"/>
                <a:ext cx="3302084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2" name="Google Shape;509;p35"/>
              <p:cNvSpPr/>
              <p:nvPr/>
            </p:nvSpPr>
            <p:spPr>
              <a:xfrm>
                <a:off x="537940" y="3998643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8244907" y="2452791"/>
            <a:ext cx="3971126" cy="1797516"/>
            <a:chOff x="457243" y="2842893"/>
            <a:chExt cx="3629256" cy="1425742"/>
          </a:xfrm>
        </p:grpSpPr>
        <p:sp>
          <p:nvSpPr>
            <p:cNvPr id="96" name="Google Shape;495;p35"/>
            <p:cNvSpPr txBox="1"/>
            <p:nvPr/>
          </p:nvSpPr>
          <p:spPr>
            <a:xfrm>
              <a:off x="501648" y="3589129"/>
              <a:ext cx="358485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Hired staff from within the community</a:t>
              </a:r>
              <a:endParaRPr lang="en-US" dirty="0"/>
            </a:p>
          </p:txBody>
        </p:sp>
        <p:sp>
          <p:nvSpPr>
            <p:cNvPr id="97" name="Google Shape;507;p35"/>
            <p:cNvSpPr txBox="1"/>
            <p:nvPr/>
          </p:nvSpPr>
          <p:spPr>
            <a:xfrm>
              <a:off x="533683" y="3946516"/>
              <a:ext cx="35338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8308" lvl="0"/>
              <a:r>
                <a:rPr lang="en-US" dirty="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Ensley/ Western area focus for launch</a:t>
              </a:r>
              <a:endParaRPr lang="en-US" dirty="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457243" y="2842893"/>
              <a:ext cx="3629254" cy="1425742"/>
              <a:chOff x="457243" y="2842893"/>
              <a:chExt cx="3629254" cy="1425742"/>
            </a:xfrm>
          </p:grpSpPr>
          <p:sp>
            <p:nvSpPr>
              <p:cNvPr id="99" name="Google Shape;489;p35"/>
              <p:cNvSpPr txBox="1"/>
              <p:nvPr/>
            </p:nvSpPr>
            <p:spPr>
              <a:xfrm>
                <a:off x="542772" y="2842893"/>
                <a:ext cx="3543725" cy="3628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Vision: “… to determine their future</a:t>
                </a:r>
                <a:r>
                  <a:rPr lang="en-US" dirty="0" smtClean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.”</a:t>
                </a:r>
              </a:p>
            </p:txBody>
          </p:sp>
          <p:cxnSp>
            <p:nvCxnSpPr>
              <p:cNvPr id="100" name="Google Shape;490;p35"/>
              <p:cNvCxnSpPr/>
              <p:nvPr/>
            </p:nvCxnSpPr>
            <p:spPr>
              <a:xfrm rot="10800000" flipH="1">
                <a:off x="457243" y="31082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1" name="Google Shape;491;p35"/>
              <p:cNvSpPr/>
              <p:nvPr/>
            </p:nvSpPr>
            <p:spPr>
              <a:xfrm>
                <a:off x="544113" y="2917502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492;p35"/>
              <p:cNvSpPr txBox="1"/>
              <p:nvPr/>
            </p:nvSpPr>
            <p:spPr>
              <a:xfrm>
                <a:off x="545063" y="3180205"/>
                <a:ext cx="3148823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78308" lvl="0"/>
                <a:r>
                  <a:rPr lang="en-US" dirty="0">
                    <a:solidFill>
                      <a:schemeClr val="dk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Pilot to Boot Camp to Enrollment</a:t>
                </a:r>
                <a:endParaRPr lang="en-US" dirty="0"/>
              </a:p>
            </p:txBody>
          </p:sp>
          <p:cxnSp>
            <p:nvCxnSpPr>
              <p:cNvPr id="103" name="Google Shape;493;p35"/>
              <p:cNvCxnSpPr/>
              <p:nvPr/>
            </p:nvCxnSpPr>
            <p:spPr>
              <a:xfrm rot="10800000" flipH="1">
                <a:off x="459533" y="3477082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4" name="Google Shape;494;p35"/>
              <p:cNvSpPr/>
              <p:nvPr/>
            </p:nvSpPr>
            <p:spPr>
              <a:xfrm>
                <a:off x="546403" y="3293559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5" name="Google Shape;496;p35"/>
              <p:cNvCxnSpPr/>
              <p:nvPr/>
            </p:nvCxnSpPr>
            <p:spPr>
              <a:xfrm rot="10800000" flipH="1">
                <a:off x="459533" y="3854518"/>
                <a:ext cx="3302085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6" name="Google Shape;497;p35"/>
              <p:cNvSpPr/>
              <p:nvPr/>
            </p:nvSpPr>
            <p:spPr>
              <a:xfrm>
                <a:off x="546403" y="3663738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7" name="Google Shape;508;p35"/>
              <p:cNvCxnSpPr/>
              <p:nvPr/>
            </p:nvCxnSpPr>
            <p:spPr>
              <a:xfrm rot="10800000" flipH="1">
                <a:off x="486796" y="4255393"/>
                <a:ext cx="3302084" cy="13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509;p35"/>
              <p:cNvSpPr/>
              <p:nvPr/>
            </p:nvSpPr>
            <p:spPr>
              <a:xfrm>
                <a:off x="537940" y="3998643"/>
                <a:ext cx="153465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5787</TotalTime>
  <Words>1465</Words>
  <Application>Microsoft Macintosh PowerPoint</Application>
  <PresentationFormat>Widescreen</PresentationFormat>
  <Paragraphs>223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Avenir</vt:lpstr>
      <vt:lpstr>Calibri</vt:lpstr>
      <vt:lpstr>Georgia</vt:lpstr>
      <vt:lpstr>Montserrat ExtraBold</vt:lpstr>
      <vt:lpstr>Montserrat SemiBold</vt:lpstr>
      <vt:lpstr>Source Sans Pro</vt:lpstr>
      <vt:lpstr>Source Sans Pro Light</vt:lpstr>
      <vt:lpstr>Source Sans Pro SemiBold</vt:lpstr>
      <vt:lpstr>Times New Roman</vt:lpstr>
      <vt:lpstr>Arial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33</cp:revision>
  <dcterms:modified xsi:type="dcterms:W3CDTF">2019-08-15T18:42:19Z</dcterms:modified>
</cp:coreProperties>
</file>