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554" r:id="rId2"/>
    <p:sldId id="557" r:id="rId3"/>
    <p:sldId id="1295" r:id="rId4"/>
    <p:sldId id="1296" r:id="rId5"/>
    <p:sldId id="560" r:id="rId6"/>
    <p:sldId id="1297" r:id="rId7"/>
    <p:sldId id="1298" r:id="rId8"/>
    <p:sldId id="1299" r:id="rId9"/>
    <p:sldId id="1302" r:id="rId10"/>
    <p:sldId id="1301" r:id="rId11"/>
    <p:sldId id="1300" r:id="rId12"/>
    <p:sldId id="1329" r:id="rId13"/>
    <p:sldId id="1303" r:id="rId14"/>
    <p:sldId id="1308" r:id="rId15"/>
    <p:sldId id="1307" r:id="rId16"/>
    <p:sldId id="1305" r:id="rId17"/>
    <p:sldId id="1306" r:id="rId18"/>
    <p:sldId id="1327" r:id="rId19"/>
    <p:sldId id="1304" r:id="rId20"/>
    <p:sldId id="1331" r:id="rId21"/>
    <p:sldId id="1332" r:id="rId22"/>
    <p:sldId id="1333" r:id="rId23"/>
    <p:sldId id="1334" r:id="rId24"/>
    <p:sldId id="1335" r:id="rId25"/>
    <p:sldId id="1336" r:id="rId26"/>
    <p:sldId id="1337" r:id="rId27"/>
    <p:sldId id="1338" r:id="rId28"/>
    <p:sldId id="1339" r:id="rId29"/>
    <p:sldId id="1340" r:id="rId30"/>
    <p:sldId id="1341" r:id="rId31"/>
    <p:sldId id="1342" r:id="rId32"/>
    <p:sldId id="1343" r:id="rId33"/>
    <p:sldId id="1324" r:id="rId34"/>
    <p:sldId id="1344" r:id="rId35"/>
    <p:sldId id="1311" r:id="rId36"/>
    <p:sldId id="559"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ary Zipper" initials="HZ" lastIdx="3" clrIdx="0">
    <p:extLst>
      <p:ext uri="{19B8F6BF-5375-455C-9EA6-DF929625EA0E}">
        <p15:presenceInfo xmlns:p15="http://schemas.microsoft.com/office/powerpoint/2012/main" userId="S-1-5-21-694836955-110353503-2000617318-1661" providerId="AD"/>
      </p:ext>
    </p:extLst>
  </p:cmAuthor>
  <p:cmAuthor id="2" name="Ryan Sprinkle" initials="RS" lastIdx="1" clrIdx="1">
    <p:extLst>
      <p:ext uri="{19B8F6BF-5375-455C-9EA6-DF929625EA0E}">
        <p15:presenceInfo xmlns:p15="http://schemas.microsoft.com/office/powerpoint/2012/main" userId="S-1-5-21-694836955-110353503-2000617318-3664" providerId="AD"/>
      </p:ext>
    </p:extLst>
  </p:cmAuthor>
  <p:cmAuthor id="3" name="Smith, Dawson" initials="SD" lastIdx="1" clrIdx="2">
    <p:extLst>
      <p:ext uri="{19B8F6BF-5375-455C-9EA6-DF929625EA0E}">
        <p15:presenceInfo xmlns:p15="http://schemas.microsoft.com/office/powerpoint/2012/main" userId="S-1-5-21-3325685961-202941231-2026508581-255272" providerId="AD"/>
      </p:ext>
    </p:extLst>
  </p:cmAuthor>
  <p:cmAuthor id="4" name="Ryan Sprinkle" initials="RS [2]" lastIdx="4" clrIdx="3">
    <p:extLst>
      <p:ext uri="{19B8F6BF-5375-455C-9EA6-DF929625EA0E}">
        <p15:presenceInfo xmlns:p15="http://schemas.microsoft.com/office/powerpoint/2012/main" userId="S::RSprinkle@stroudwater.com::62ed8b18-09eb-491d-b8e3-836ce1fd14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70" autoAdjust="0"/>
  </p:normalViewPr>
  <p:slideViewPr>
    <p:cSldViewPr snapToGrid="0">
      <p:cViewPr varScale="1">
        <p:scale>
          <a:sx n="110" d="100"/>
          <a:sy n="110" d="100"/>
        </p:scale>
        <p:origin x="16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sommer\Documents\Habersham\Retreat\Medicare%20Margins%202007%20to%202016%20&amp;%202018%20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Medicare</a:t>
            </a:r>
            <a:r>
              <a:rPr lang="en-US" baseline="0" dirty="0"/>
              <a:t> Margins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Sheet1!$B$7</c:f>
              <c:strCache>
                <c:ptCount val="1"/>
                <c:pt idx="0">
                  <c:v>All (exc. CAHs)</c:v>
                </c:pt>
              </c:strCache>
            </c:strRef>
          </c:tx>
          <c:spPr>
            <a:ln w="28575" cap="rnd">
              <a:solidFill>
                <a:schemeClr val="accent1"/>
              </a:solidFill>
              <a:round/>
            </a:ln>
            <a:effectLst/>
          </c:spPr>
          <c:marker>
            <c:symbol val="none"/>
          </c:marker>
          <c:dPt>
            <c:idx val="10"/>
            <c:marker>
              <c:symbol val="none"/>
            </c:marker>
            <c:bubble3D val="0"/>
            <c:extLst>
              <c:ext xmlns:c16="http://schemas.microsoft.com/office/drawing/2014/chart" uri="{C3380CC4-5D6E-409C-BE32-E72D297353CC}">
                <c16:uniqueId val="{00000000-1B4D-4644-A3C9-925569597F9A}"/>
              </c:ext>
            </c:extLst>
          </c:dPt>
          <c:cat>
            <c:strRef>
              <c:f>Sheet1!$C$5:$N$5</c:f>
              <c:strCache>
                <c:ptCount val="12"/>
                <c:pt idx="0">
                  <c:v>2007</c:v>
                </c:pt>
                <c:pt idx="1">
                  <c:v>2008</c:v>
                </c:pt>
                <c:pt idx="2">
                  <c:v>2009</c:v>
                </c:pt>
                <c:pt idx="3">
                  <c:v>2010</c:v>
                </c:pt>
                <c:pt idx="4">
                  <c:v>2011</c:v>
                </c:pt>
                <c:pt idx="5">
                  <c:v>2012</c:v>
                </c:pt>
                <c:pt idx="6">
                  <c:v>2013</c:v>
                </c:pt>
                <c:pt idx="7">
                  <c:v>2014</c:v>
                </c:pt>
                <c:pt idx="8">
                  <c:v>2015</c:v>
                </c:pt>
                <c:pt idx="9">
                  <c:v>2016 P</c:v>
                </c:pt>
                <c:pt idx="10">
                  <c:v>2017 P</c:v>
                </c:pt>
                <c:pt idx="11">
                  <c:v>2018 P</c:v>
                </c:pt>
              </c:strCache>
            </c:strRef>
          </c:cat>
          <c:val>
            <c:numRef>
              <c:f>Sheet1!$C$7:$M$7</c:f>
              <c:numCache>
                <c:formatCode>0.0%</c:formatCode>
                <c:ptCount val="11"/>
                <c:pt idx="0">
                  <c:v>-6.0999999999999999E-2</c:v>
                </c:pt>
                <c:pt idx="1">
                  <c:v>-7.2999999999999995E-2</c:v>
                </c:pt>
                <c:pt idx="2">
                  <c:v>-5.3999999999999999E-2</c:v>
                </c:pt>
                <c:pt idx="3">
                  <c:v>-4.7E-2</c:v>
                </c:pt>
                <c:pt idx="4">
                  <c:v>-5.5E-2</c:v>
                </c:pt>
                <c:pt idx="5">
                  <c:v>-5.3999999999999999E-2</c:v>
                </c:pt>
                <c:pt idx="6">
                  <c:v>-5.3999999999999999E-2</c:v>
                </c:pt>
                <c:pt idx="7">
                  <c:v>-5.8000000000000003E-2</c:v>
                </c:pt>
                <c:pt idx="8">
                  <c:v>-7.5999999999999998E-2</c:v>
                </c:pt>
                <c:pt idx="9">
                  <c:v>-9.6000000000000002E-2</c:v>
                </c:pt>
              </c:numCache>
            </c:numRef>
          </c:val>
          <c:smooth val="0"/>
          <c:extLst>
            <c:ext xmlns:c16="http://schemas.microsoft.com/office/drawing/2014/chart" uri="{C3380CC4-5D6E-409C-BE32-E72D297353CC}">
              <c16:uniqueId val="{00000001-1B4D-4644-A3C9-925569597F9A}"/>
            </c:ext>
          </c:extLst>
        </c:ser>
        <c:ser>
          <c:idx val="1"/>
          <c:order val="1"/>
          <c:tx>
            <c:strRef>
              <c:f>Sheet1!$B$8</c:f>
              <c:strCache>
                <c:ptCount val="1"/>
                <c:pt idx="0">
                  <c:v>NFP</c:v>
                </c:pt>
              </c:strCache>
            </c:strRef>
          </c:tx>
          <c:spPr>
            <a:ln w="28575" cap="rnd">
              <a:solidFill>
                <a:srgbClr val="92D050"/>
              </a:solidFill>
              <a:round/>
            </a:ln>
            <a:effectLst/>
          </c:spPr>
          <c:marker>
            <c:symbol val="none"/>
          </c:marker>
          <c:cat>
            <c:strRef>
              <c:f>Sheet1!$C$5:$N$5</c:f>
              <c:strCache>
                <c:ptCount val="12"/>
                <c:pt idx="0">
                  <c:v>2007</c:v>
                </c:pt>
                <c:pt idx="1">
                  <c:v>2008</c:v>
                </c:pt>
                <c:pt idx="2">
                  <c:v>2009</c:v>
                </c:pt>
                <c:pt idx="3">
                  <c:v>2010</c:v>
                </c:pt>
                <c:pt idx="4">
                  <c:v>2011</c:v>
                </c:pt>
                <c:pt idx="5">
                  <c:v>2012</c:v>
                </c:pt>
                <c:pt idx="6">
                  <c:v>2013</c:v>
                </c:pt>
                <c:pt idx="7">
                  <c:v>2014</c:v>
                </c:pt>
                <c:pt idx="8">
                  <c:v>2015</c:v>
                </c:pt>
                <c:pt idx="9">
                  <c:v>2016 P</c:v>
                </c:pt>
                <c:pt idx="10">
                  <c:v>2017 P</c:v>
                </c:pt>
                <c:pt idx="11">
                  <c:v>2018 P</c:v>
                </c:pt>
              </c:strCache>
            </c:strRef>
          </c:cat>
          <c:val>
            <c:numRef>
              <c:f>Sheet1!$C$8:$M$8</c:f>
              <c:numCache>
                <c:formatCode>0.0%</c:formatCode>
                <c:ptCount val="11"/>
                <c:pt idx="0">
                  <c:v>-7.0000000000000007E-2</c:v>
                </c:pt>
                <c:pt idx="1">
                  <c:v>-8.5000000000000006E-2</c:v>
                </c:pt>
                <c:pt idx="2">
                  <c:v>-6.7000000000000004E-2</c:v>
                </c:pt>
                <c:pt idx="3">
                  <c:v>-0.06</c:v>
                </c:pt>
                <c:pt idx="4">
                  <c:v>-6.8000000000000005E-2</c:v>
                </c:pt>
                <c:pt idx="5">
                  <c:v>-7.0999999999999994E-2</c:v>
                </c:pt>
                <c:pt idx="6">
                  <c:v>-6.5000000000000002E-2</c:v>
                </c:pt>
                <c:pt idx="7">
                  <c:v>-7.3999999999999996E-2</c:v>
                </c:pt>
                <c:pt idx="8">
                  <c:v>-9.0999999999999998E-2</c:v>
                </c:pt>
                <c:pt idx="9">
                  <c:v>-0.11</c:v>
                </c:pt>
              </c:numCache>
            </c:numRef>
          </c:val>
          <c:smooth val="0"/>
          <c:extLst>
            <c:ext xmlns:c16="http://schemas.microsoft.com/office/drawing/2014/chart" uri="{C3380CC4-5D6E-409C-BE32-E72D297353CC}">
              <c16:uniqueId val="{00000002-1B4D-4644-A3C9-925569597F9A}"/>
            </c:ext>
          </c:extLst>
        </c:ser>
        <c:ser>
          <c:idx val="2"/>
          <c:order val="2"/>
          <c:tx>
            <c:strRef>
              <c:f>Sheet1!$B$9</c:f>
              <c:strCache>
                <c:ptCount val="1"/>
                <c:pt idx="0">
                  <c:v>FP</c:v>
                </c:pt>
              </c:strCache>
            </c:strRef>
          </c:tx>
          <c:spPr>
            <a:ln w="28575" cap="rnd">
              <a:solidFill>
                <a:srgbClr val="C00000"/>
              </a:solidFill>
              <a:round/>
            </a:ln>
            <a:effectLst/>
          </c:spPr>
          <c:marker>
            <c:symbol val="none"/>
          </c:marker>
          <c:cat>
            <c:strRef>
              <c:f>Sheet1!$C$5:$N$5</c:f>
              <c:strCache>
                <c:ptCount val="12"/>
                <c:pt idx="0">
                  <c:v>2007</c:v>
                </c:pt>
                <c:pt idx="1">
                  <c:v>2008</c:v>
                </c:pt>
                <c:pt idx="2">
                  <c:v>2009</c:v>
                </c:pt>
                <c:pt idx="3">
                  <c:v>2010</c:v>
                </c:pt>
                <c:pt idx="4">
                  <c:v>2011</c:v>
                </c:pt>
                <c:pt idx="5">
                  <c:v>2012</c:v>
                </c:pt>
                <c:pt idx="6">
                  <c:v>2013</c:v>
                </c:pt>
                <c:pt idx="7">
                  <c:v>2014</c:v>
                </c:pt>
                <c:pt idx="8">
                  <c:v>2015</c:v>
                </c:pt>
                <c:pt idx="9">
                  <c:v>2016 P</c:v>
                </c:pt>
                <c:pt idx="10">
                  <c:v>2017 P</c:v>
                </c:pt>
                <c:pt idx="11">
                  <c:v>2018 P</c:v>
                </c:pt>
              </c:strCache>
            </c:strRef>
          </c:cat>
          <c:val>
            <c:numRef>
              <c:f>Sheet1!$C$9:$M$9</c:f>
              <c:numCache>
                <c:formatCode>0.0%</c:formatCode>
                <c:ptCount val="11"/>
                <c:pt idx="0">
                  <c:v>-3.5000000000000003E-2</c:v>
                </c:pt>
                <c:pt idx="1">
                  <c:v>-2.9000000000000001E-2</c:v>
                </c:pt>
                <c:pt idx="2">
                  <c:v>-3.0000000000000001E-3</c:v>
                </c:pt>
                <c:pt idx="3">
                  <c:v>0</c:v>
                </c:pt>
                <c:pt idx="4">
                  <c:v>-3.0000000000000001E-3</c:v>
                </c:pt>
                <c:pt idx="5">
                  <c:v>1.4999999999999999E-2</c:v>
                </c:pt>
                <c:pt idx="6">
                  <c:v>0.01</c:v>
                </c:pt>
                <c:pt idx="7">
                  <c:v>8.0000000000000002E-3</c:v>
                </c:pt>
                <c:pt idx="8">
                  <c:v>-1.4E-2</c:v>
                </c:pt>
                <c:pt idx="9">
                  <c:v>-2.4E-2</c:v>
                </c:pt>
              </c:numCache>
            </c:numRef>
          </c:val>
          <c:smooth val="0"/>
          <c:extLst>
            <c:ext xmlns:c16="http://schemas.microsoft.com/office/drawing/2014/chart" uri="{C3380CC4-5D6E-409C-BE32-E72D297353CC}">
              <c16:uniqueId val="{00000003-1B4D-4644-A3C9-925569597F9A}"/>
            </c:ext>
          </c:extLst>
        </c:ser>
        <c:ser>
          <c:idx val="3"/>
          <c:order val="3"/>
          <c:tx>
            <c:strRef>
              <c:f>Sheet1!$B$10</c:f>
              <c:strCache>
                <c:ptCount val="1"/>
                <c:pt idx="0">
                  <c:v>All Projected</c:v>
                </c:pt>
              </c:strCache>
            </c:strRef>
          </c:tx>
          <c:spPr>
            <a:ln w="28575" cap="rnd">
              <a:solidFill>
                <a:schemeClr val="accent1"/>
              </a:solidFill>
              <a:prstDash val="dash"/>
              <a:round/>
            </a:ln>
            <a:effectLst/>
          </c:spPr>
          <c:marker>
            <c:symbol val="none"/>
          </c:marker>
          <c:cat>
            <c:strRef>
              <c:f>Sheet1!$C$5:$N$5</c:f>
              <c:strCache>
                <c:ptCount val="12"/>
                <c:pt idx="0">
                  <c:v>2007</c:v>
                </c:pt>
                <c:pt idx="1">
                  <c:v>2008</c:v>
                </c:pt>
                <c:pt idx="2">
                  <c:v>2009</c:v>
                </c:pt>
                <c:pt idx="3">
                  <c:v>2010</c:v>
                </c:pt>
                <c:pt idx="4">
                  <c:v>2011</c:v>
                </c:pt>
                <c:pt idx="5">
                  <c:v>2012</c:v>
                </c:pt>
                <c:pt idx="6">
                  <c:v>2013</c:v>
                </c:pt>
                <c:pt idx="7">
                  <c:v>2014</c:v>
                </c:pt>
                <c:pt idx="8">
                  <c:v>2015</c:v>
                </c:pt>
                <c:pt idx="9">
                  <c:v>2016 P</c:v>
                </c:pt>
                <c:pt idx="10">
                  <c:v>2017 P</c:v>
                </c:pt>
                <c:pt idx="11">
                  <c:v>2018 P</c:v>
                </c:pt>
              </c:strCache>
            </c:strRef>
          </c:cat>
          <c:val>
            <c:numRef>
              <c:f>Sheet1!$C$10:$N$10</c:f>
              <c:numCache>
                <c:formatCode>General</c:formatCode>
                <c:ptCount val="12"/>
                <c:pt idx="8" formatCode="0.0%">
                  <c:v>-7.5999999999999998E-2</c:v>
                </c:pt>
                <c:pt idx="9" formatCode="0.0%">
                  <c:v>-9.6000000000000002E-2</c:v>
                </c:pt>
                <c:pt idx="10" formatCode="0.0%">
                  <c:v>-0.10300000000000001</c:v>
                </c:pt>
                <c:pt idx="11" formatCode="0.0%">
                  <c:v>-0.11</c:v>
                </c:pt>
              </c:numCache>
            </c:numRef>
          </c:val>
          <c:smooth val="0"/>
          <c:extLst>
            <c:ext xmlns:c16="http://schemas.microsoft.com/office/drawing/2014/chart" uri="{C3380CC4-5D6E-409C-BE32-E72D297353CC}">
              <c16:uniqueId val="{00000004-1B4D-4644-A3C9-925569597F9A}"/>
            </c:ext>
          </c:extLst>
        </c:ser>
        <c:dLbls>
          <c:showLegendKey val="0"/>
          <c:showVal val="0"/>
          <c:showCatName val="0"/>
          <c:showSerName val="0"/>
          <c:showPercent val="0"/>
          <c:showBubbleSize val="0"/>
        </c:dLbls>
        <c:smooth val="0"/>
        <c:axId val="360696360"/>
        <c:axId val="360696752"/>
      </c:lineChart>
      <c:catAx>
        <c:axId val="36069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696752"/>
        <c:crosses val="autoZero"/>
        <c:auto val="1"/>
        <c:lblAlgn val="ctr"/>
        <c:lblOffset val="100"/>
        <c:noMultiLvlLbl val="0"/>
      </c:catAx>
      <c:valAx>
        <c:axId val="360696752"/>
        <c:scaling>
          <c:orientation val="minMax"/>
          <c:max val="2.0000000000000004E-2"/>
          <c:min val="-0.11000000000000001"/>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696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D463E-9C64-41DB-8B4A-6CB459BF2B72}" type="doc">
      <dgm:prSet loTypeId="urn:microsoft.com/office/officeart/2005/8/layout/vProcess5" loCatId="process" qsTypeId="urn:microsoft.com/office/officeart/2005/8/quickstyle/simple3" qsCatId="simple" csTypeId="urn:microsoft.com/office/officeart/2005/8/colors/accent1_1" csCatId="accent1" phldr="1"/>
      <dgm:spPr/>
      <dgm:t>
        <a:bodyPr/>
        <a:lstStyle/>
        <a:p>
          <a:endParaRPr lang="en-US"/>
        </a:p>
      </dgm:t>
    </dgm:pt>
    <dgm:pt modelId="{F9B7BA28-7F4E-4721-BE09-2A31ECED00E6}">
      <dgm:prSet/>
      <dgm:spPr/>
      <dgm:t>
        <a:bodyPr/>
        <a:lstStyle/>
        <a:p>
          <a:r>
            <a:rPr lang="en-US" b="1" dirty="0"/>
            <a:t>Context. </a:t>
          </a:r>
          <a:r>
            <a:rPr lang="en-US" dirty="0"/>
            <a:t>What rural healthcare crisis?</a:t>
          </a:r>
        </a:p>
      </dgm:t>
    </dgm:pt>
    <dgm:pt modelId="{A510E55E-80FF-4AF4-A396-7A10E3272D96}" type="parTrans" cxnId="{F9251396-6E64-4DA0-9817-F9F26B89E24B}">
      <dgm:prSet/>
      <dgm:spPr/>
      <dgm:t>
        <a:bodyPr/>
        <a:lstStyle/>
        <a:p>
          <a:endParaRPr lang="en-US"/>
        </a:p>
      </dgm:t>
    </dgm:pt>
    <dgm:pt modelId="{66140312-4DD3-4FDB-90AF-C21A53FEA083}" type="sibTrans" cxnId="{F9251396-6E64-4DA0-9817-F9F26B89E24B}">
      <dgm:prSet/>
      <dgm:spPr/>
      <dgm:t>
        <a:bodyPr/>
        <a:lstStyle/>
        <a:p>
          <a:endParaRPr lang="en-US" dirty="0"/>
        </a:p>
      </dgm:t>
    </dgm:pt>
    <dgm:pt modelId="{60F7CCB7-F3F9-458D-BDA0-C00DF93B2C29}">
      <dgm:prSet/>
      <dgm:spPr/>
      <dgm:t>
        <a:bodyPr/>
        <a:lstStyle/>
        <a:p>
          <a:r>
            <a:rPr lang="en-US" b="1" dirty="0"/>
            <a:t>Pine Trees and Blue H’s. </a:t>
          </a:r>
          <a:r>
            <a:rPr lang="en-US" dirty="0"/>
            <a:t>What do pine trees have to do with rural hospitals?</a:t>
          </a:r>
        </a:p>
      </dgm:t>
    </dgm:pt>
    <dgm:pt modelId="{D9648221-C961-4656-9312-4467242FB7E5}" type="parTrans" cxnId="{26B6B306-A0BF-454A-97A8-2989F5260A37}">
      <dgm:prSet/>
      <dgm:spPr/>
      <dgm:t>
        <a:bodyPr/>
        <a:lstStyle/>
        <a:p>
          <a:endParaRPr lang="en-US"/>
        </a:p>
      </dgm:t>
    </dgm:pt>
    <dgm:pt modelId="{751FD6DC-9D60-44E8-A0B1-C4819984FDB2}" type="sibTrans" cxnId="{26B6B306-A0BF-454A-97A8-2989F5260A37}">
      <dgm:prSet/>
      <dgm:spPr/>
      <dgm:t>
        <a:bodyPr/>
        <a:lstStyle/>
        <a:p>
          <a:endParaRPr lang="en-US" dirty="0"/>
        </a:p>
      </dgm:t>
    </dgm:pt>
    <dgm:pt modelId="{ACE2A5D6-9626-418B-B27B-D6C10698859F}">
      <dgm:prSet/>
      <dgm:spPr/>
      <dgm:t>
        <a:bodyPr/>
        <a:lstStyle/>
        <a:p>
          <a:r>
            <a:rPr lang="en-US" b="1" dirty="0"/>
            <a:t>Alabama’s Black Belt. </a:t>
          </a:r>
          <a:r>
            <a:rPr lang="en-US" dirty="0"/>
            <a:t>A short primer in barriers to access and associated health outcomes.</a:t>
          </a:r>
        </a:p>
      </dgm:t>
    </dgm:pt>
    <dgm:pt modelId="{B303CEF9-1DE3-4904-807F-F61A070F44B4}" type="parTrans" cxnId="{D44A5148-9722-42BF-B865-A0F0B7DC06DB}">
      <dgm:prSet/>
      <dgm:spPr/>
      <dgm:t>
        <a:bodyPr/>
        <a:lstStyle/>
        <a:p>
          <a:endParaRPr lang="en-US"/>
        </a:p>
      </dgm:t>
    </dgm:pt>
    <dgm:pt modelId="{5433221A-DE49-4646-988A-9217EA66B5D6}" type="sibTrans" cxnId="{D44A5148-9722-42BF-B865-A0F0B7DC06DB}">
      <dgm:prSet/>
      <dgm:spPr/>
      <dgm:t>
        <a:bodyPr/>
        <a:lstStyle/>
        <a:p>
          <a:endParaRPr lang="en-US" dirty="0"/>
        </a:p>
      </dgm:t>
    </dgm:pt>
    <dgm:pt modelId="{47830FAC-D0B0-418D-8849-05F1A668DB34}">
      <dgm:prSet/>
      <dgm:spPr/>
      <dgm:t>
        <a:bodyPr/>
        <a:lstStyle/>
        <a:p>
          <a:r>
            <a:rPr lang="en-US" b="1" dirty="0"/>
            <a:t>Ensuring Future Access.</a:t>
          </a:r>
          <a:r>
            <a:rPr lang="en-US" dirty="0"/>
            <a:t> Market and policy reactions to the crisis. </a:t>
          </a:r>
        </a:p>
      </dgm:t>
    </dgm:pt>
    <dgm:pt modelId="{D4BD4603-00C2-4288-9393-8579EDAF66A9}" type="parTrans" cxnId="{07D9B064-F054-44FE-BF52-D37D9C1BD088}">
      <dgm:prSet/>
      <dgm:spPr/>
      <dgm:t>
        <a:bodyPr/>
        <a:lstStyle/>
        <a:p>
          <a:endParaRPr lang="en-US"/>
        </a:p>
      </dgm:t>
    </dgm:pt>
    <dgm:pt modelId="{932A7507-EFEB-497F-B00A-1AA14ED6C0B4}" type="sibTrans" cxnId="{07D9B064-F054-44FE-BF52-D37D9C1BD088}">
      <dgm:prSet/>
      <dgm:spPr/>
      <dgm:t>
        <a:bodyPr/>
        <a:lstStyle/>
        <a:p>
          <a:endParaRPr lang="en-US"/>
        </a:p>
      </dgm:t>
    </dgm:pt>
    <dgm:pt modelId="{D9CBDA7A-48E5-451D-85A1-1E0B3F8ABA52}" type="pres">
      <dgm:prSet presAssocID="{B3ED463E-9C64-41DB-8B4A-6CB459BF2B72}" presName="outerComposite" presStyleCnt="0">
        <dgm:presLayoutVars>
          <dgm:chMax val="5"/>
          <dgm:dir/>
          <dgm:resizeHandles val="exact"/>
        </dgm:presLayoutVars>
      </dgm:prSet>
      <dgm:spPr/>
    </dgm:pt>
    <dgm:pt modelId="{8830BB55-F68A-4AA7-9321-C46FF48391F5}" type="pres">
      <dgm:prSet presAssocID="{B3ED463E-9C64-41DB-8B4A-6CB459BF2B72}" presName="dummyMaxCanvas" presStyleCnt="0">
        <dgm:presLayoutVars/>
      </dgm:prSet>
      <dgm:spPr/>
    </dgm:pt>
    <dgm:pt modelId="{E7A7B098-67CC-4595-81FE-F06DCD5EE06F}" type="pres">
      <dgm:prSet presAssocID="{B3ED463E-9C64-41DB-8B4A-6CB459BF2B72}" presName="FourNodes_1" presStyleLbl="node1" presStyleIdx="0" presStyleCnt="4">
        <dgm:presLayoutVars>
          <dgm:bulletEnabled val="1"/>
        </dgm:presLayoutVars>
      </dgm:prSet>
      <dgm:spPr/>
    </dgm:pt>
    <dgm:pt modelId="{D6C3DCEA-316D-49F7-B287-724381468BD3}" type="pres">
      <dgm:prSet presAssocID="{B3ED463E-9C64-41DB-8B4A-6CB459BF2B72}" presName="FourNodes_2" presStyleLbl="node1" presStyleIdx="1" presStyleCnt="4">
        <dgm:presLayoutVars>
          <dgm:bulletEnabled val="1"/>
        </dgm:presLayoutVars>
      </dgm:prSet>
      <dgm:spPr/>
    </dgm:pt>
    <dgm:pt modelId="{08188363-DC8D-45FB-9CBA-4DCEB3D9AD90}" type="pres">
      <dgm:prSet presAssocID="{B3ED463E-9C64-41DB-8B4A-6CB459BF2B72}" presName="FourNodes_3" presStyleLbl="node1" presStyleIdx="2" presStyleCnt="4">
        <dgm:presLayoutVars>
          <dgm:bulletEnabled val="1"/>
        </dgm:presLayoutVars>
      </dgm:prSet>
      <dgm:spPr/>
    </dgm:pt>
    <dgm:pt modelId="{538C5520-6AFF-46D7-8785-9ABE0EB7FB58}" type="pres">
      <dgm:prSet presAssocID="{B3ED463E-9C64-41DB-8B4A-6CB459BF2B72}" presName="FourNodes_4" presStyleLbl="node1" presStyleIdx="3" presStyleCnt="4">
        <dgm:presLayoutVars>
          <dgm:bulletEnabled val="1"/>
        </dgm:presLayoutVars>
      </dgm:prSet>
      <dgm:spPr/>
    </dgm:pt>
    <dgm:pt modelId="{C68C4479-A3DB-4D41-9965-AD46AB345344}" type="pres">
      <dgm:prSet presAssocID="{B3ED463E-9C64-41DB-8B4A-6CB459BF2B72}" presName="FourConn_1-2" presStyleLbl="fgAccFollowNode1" presStyleIdx="0" presStyleCnt="3">
        <dgm:presLayoutVars>
          <dgm:bulletEnabled val="1"/>
        </dgm:presLayoutVars>
      </dgm:prSet>
      <dgm:spPr/>
    </dgm:pt>
    <dgm:pt modelId="{A9731019-60CC-43FD-A899-FD8DEF5A671F}" type="pres">
      <dgm:prSet presAssocID="{B3ED463E-9C64-41DB-8B4A-6CB459BF2B72}" presName="FourConn_2-3" presStyleLbl="fgAccFollowNode1" presStyleIdx="1" presStyleCnt="3">
        <dgm:presLayoutVars>
          <dgm:bulletEnabled val="1"/>
        </dgm:presLayoutVars>
      </dgm:prSet>
      <dgm:spPr/>
    </dgm:pt>
    <dgm:pt modelId="{CB1F6D52-71C3-4CE2-AEAC-29462CC1B57F}" type="pres">
      <dgm:prSet presAssocID="{B3ED463E-9C64-41DB-8B4A-6CB459BF2B72}" presName="FourConn_3-4" presStyleLbl="fgAccFollowNode1" presStyleIdx="2" presStyleCnt="3">
        <dgm:presLayoutVars>
          <dgm:bulletEnabled val="1"/>
        </dgm:presLayoutVars>
      </dgm:prSet>
      <dgm:spPr/>
    </dgm:pt>
    <dgm:pt modelId="{66D0DE8B-4B1C-408B-A0D4-39FCB20AC49F}" type="pres">
      <dgm:prSet presAssocID="{B3ED463E-9C64-41DB-8B4A-6CB459BF2B72}" presName="FourNodes_1_text" presStyleLbl="node1" presStyleIdx="3" presStyleCnt="4">
        <dgm:presLayoutVars>
          <dgm:bulletEnabled val="1"/>
        </dgm:presLayoutVars>
      </dgm:prSet>
      <dgm:spPr/>
    </dgm:pt>
    <dgm:pt modelId="{CE52B0A3-29B0-4BC4-98C2-E52189DA179D}" type="pres">
      <dgm:prSet presAssocID="{B3ED463E-9C64-41DB-8B4A-6CB459BF2B72}" presName="FourNodes_2_text" presStyleLbl="node1" presStyleIdx="3" presStyleCnt="4">
        <dgm:presLayoutVars>
          <dgm:bulletEnabled val="1"/>
        </dgm:presLayoutVars>
      </dgm:prSet>
      <dgm:spPr/>
    </dgm:pt>
    <dgm:pt modelId="{C8B6526D-A963-4A82-8D56-56D95959440C}" type="pres">
      <dgm:prSet presAssocID="{B3ED463E-9C64-41DB-8B4A-6CB459BF2B72}" presName="FourNodes_3_text" presStyleLbl="node1" presStyleIdx="3" presStyleCnt="4">
        <dgm:presLayoutVars>
          <dgm:bulletEnabled val="1"/>
        </dgm:presLayoutVars>
      </dgm:prSet>
      <dgm:spPr/>
    </dgm:pt>
    <dgm:pt modelId="{A2D98EAB-80F2-48E2-8AD9-1A6D3885C75F}" type="pres">
      <dgm:prSet presAssocID="{B3ED463E-9C64-41DB-8B4A-6CB459BF2B72}" presName="FourNodes_4_text" presStyleLbl="node1" presStyleIdx="3" presStyleCnt="4">
        <dgm:presLayoutVars>
          <dgm:bulletEnabled val="1"/>
        </dgm:presLayoutVars>
      </dgm:prSet>
      <dgm:spPr/>
    </dgm:pt>
  </dgm:ptLst>
  <dgm:cxnLst>
    <dgm:cxn modelId="{F638A105-57DF-4D35-B34D-A4FC21245E26}" type="presOf" srcId="{47830FAC-D0B0-418D-8849-05F1A668DB34}" destId="{538C5520-6AFF-46D7-8785-9ABE0EB7FB58}" srcOrd="0" destOrd="0" presId="urn:microsoft.com/office/officeart/2005/8/layout/vProcess5"/>
    <dgm:cxn modelId="{26B6B306-A0BF-454A-97A8-2989F5260A37}" srcId="{B3ED463E-9C64-41DB-8B4A-6CB459BF2B72}" destId="{60F7CCB7-F3F9-458D-BDA0-C00DF93B2C29}" srcOrd="1" destOrd="0" parTransId="{D9648221-C961-4656-9312-4467242FB7E5}" sibTransId="{751FD6DC-9D60-44E8-A0B1-C4819984FDB2}"/>
    <dgm:cxn modelId="{5AE55D09-AFFE-4D1B-AFA0-6B903A756972}" type="presOf" srcId="{60F7CCB7-F3F9-458D-BDA0-C00DF93B2C29}" destId="{CE52B0A3-29B0-4BC4-98C2-E52189DA179D}" srcOrd="1" destOrd="0" presId="urn:microsoft.com/office/officeart/2005/8/layout/vProcess5"/>
    <dgm:cxn modelId="{3025FA22-4263-425D-A0BD-7EEF2CF66E64}" type="presOf" srcId="{ACE2A5D6-9626-418B-B27B-D6C10698859F}" destId="{C8B6526D-A963-4A82-8D56-56D95959440C}" srcOrd="1" destOrd="0" presId="urn:microsoft.com/office/officeart/2005/8/layout/vProcess5"/>
    <dgm:cxn modelId="{CB70D62C-3D0E-4A03-B056-62FC15F87D34}" type="presOf" srcId="{5433221A-DE49-4646-988A-9217EA66B5D6}" destId="{CB1F6D52-71C3-4CE2-AEAC-29462CC1B57F}" srcOrd="0" destOrd="0" presId="urn:microsoft.com/office/officeart/2005/8/layout/vProcess5"/>
    <dgm:cxn modelId="{B8948D5C-C08A-4587-AFA3-C0F1E9A11B01}" type="presOf" srcId="{66140312-4DD3-4FDB-90AF-C21A53FEA083}" destId="{C68C4479-A3DB-4D41-9965-AD46AB345344}" srcOrd="0" destOrd="0" presId="urn:microsoft.com/office/officeart/2005/8/layout/vProcess5"/>
    <dgm:cxn modelId="{07D9B064-F054-44FE-BF52-D37D9C1BD088}" srcId="{B3ED463E-9C64-41DB-8B4A-6CB459BF2B72}" destId="{47830FAC-D0B0-418D-8849-05F1A668DB34}" srcOrd="3" destOrd="0" parTransId="{D4BD4603-00C2-4288-9393-8579EDAF66A9}" sibTransId="{932A7507-EFEB-497F-B00A-1AA14ED6C0B4}"/>
    <dgm:cxn modelId="{D44A5148-9722-42BF-B865-A0F0B7DC06DB}" srcId="{B3ED463E-9C64-41DB-8B4A-6CB459BF2B72}" destId="{ACE2A5D6-9626-418B-B27B-D6C10698859F}" srcOrd="2" destOrd="0" parTransId="{B303CEF9-1DE3-4904-807F-F61A070F44B4}" sibTransId="{5433221A-DE49-4646-988A-9217EA66B5D6}"/>
    <dgm:cxn modelId="{0499CC4B-0196-4C97-89E2-0EFE498805B0}" type="presOf" srcId="{751FD6DC-9D60-44E8-A0B1-C4819984FDB2}" destId="{A9731019-60CC-43FD-A899-FD8DEF5A671F}" srcOrd="0" destOrd="0" presId="urn:microsoft.com/office/officeart/2005/8/layout/vProcess5"/>
    <dgm:cxn modelId="{3F5F6A75-6650-4C1F-A485-8BBF5EC2FEDA}" type="presOf" srcId="{ACE2A5D6-9626-418B-B27B-D6C10698859F}" destId="{08188363-DC8D-45FB-9CBA-4DCEB3D9AD90}" srcOrd="0" destOrd="0" presId="urn:microsoft.com/office/officeart/2005/8/layout/vProcess5"/>
    <dgm:cxn modelId="{F9251396-6E64-4DA0-9817-F9F26B89E24B}" srcId="{B3ED463E-9C64-41DB-8B4A-6CB459BF2B72}" destId="{F9B7BA28-7F4E-4721-BE09-2A31ECED00E6}" srcOrd="0" destOrd="0" parTransId="{A510E55E-80FF-4AF4-A396-7A10E3272D96}" sibTransId="{66140312-4DD3-4FDB-90AF-C21A53FEA083}"/>
    <dgm:cxn modelId="{45D5BAA1-19B9-463A-A525-DBDBFB78656D}" type="presOf" srcId="{F9B7BA28-7F4E-4721-BE09-2A31ECED00E6}" destId="{66D0DE8B-4B1C-408B-A0D4-39FCB20AC49F}" srcOrd="1" destOrd="0" presId="urn:microsoft.com/office/officeart/2005/8/layout/vProcess5"/>
    <dgm:cxn modelId="{491DB8AB-137F-4945-B669-4C40E1FE8EC6}" type="presOf" srcId="{47830FAC-D0B0-418D-8849-05F1A668DB34}" destId="{A2D98EAB-80F2-48E2-8AD9-1A6D3885C75F}" srcOrd="1" destOrd="0" presId="urn:microsoft.com/office/officeart/2005/8/layout/vProcess5"/>
    <dgm:cxn modelId="{86412EBB-6CC4-4C35-B1AC-96871E9CBD99}" type="presOf" srcId="{F9B7BA28-7F4E-4721-BE09-2A31ECED00E6}" destId="{E7A7B098-67CC-4595-81FE-F06DCD5EE06F}" srcOrd="0" destOrd="0" presId="urn:microsoft.com/office/officeart/2005/8/layout/vProcess5"/>
    <dgm:cxn modelId="{4F9215C9-E116-49E5-9D2A-2F8BB4A4E59A}" type="presOf" srcId="{B3ED463E-9C64-41DB-8B4A-6CB459BF2B72}" destId="{D9CBDA7A-48E5-451D-85A1-1E0B3F8ABA52}" srcOrd="0" destOrd="0" presId="urn:microsoft.com/office/officeart/2005/8/layout/vProcess5"/>
    <dgm:cxn modelId="{286445DA-D06F-439E-ABB1-D31FBC5B193A}" type="presOf" srcId="{60F7CCB7-F3F9-458D-BDA0-C00DF93B2C29}" destId="{D6C3DCEA-316D-49F7-B287-724381468BD3}" srcOrd="0" destOrd="0" presId="urn:microsoft.com/office/officeart/2005/8/layout/vProcess5"/>
    <dgm:cxn modelId="{247640C2-947D-4695-AC14-66008FE579FB}" type="presParOf" srcId="{D9CBDA7A-48E5-451D-85A1-1E0B3F8ABA52}" destId="{8830BB55-F68A-4AA7-9321-C46FF48391F5}" srcOrd="0" destOrd="0" presId="urn:microsoft.com/office/officeart/2005/8/layout/vProcess5"/>
    <dgm:cxn modelId="{73142A07-3DC9-44CF-A9B6-F251F900AB58}" type="presParOf" srcId="{D9CBDA7A-48E5-451D-85A1-1E0B3F8ABA52}" destId="{E7A7B098-67CC-4595-81FE-F06DCD5EE06F}" srcOrd="1" destOrd="0" presId="urn:microsoft.com/office/officeart/2005/8/layout/vProcess5"/>
    <dgm:cxn modelId="{E30508FA-8073-499B-AFC5-024EDFEDE5D2}" type="presParOf" srcId="{D9CBDA7A-48E5-451D-85A1-1E0B3F8ABA52}" destId="{D6C3DCEA-316D-49F7-B287-724381468BD3}" srcOrd="2" destOrd="0" presId="urn:microsoft.com/office/officeart/2005/8/layout/vProcess5"/>
    <dgm:cxn modelId="{2827BA96-03EE-4A3A-B5E4-2C237691DF3E}" type="presParOf" srcId="{D9CBDA7A-48E5-451D-85A1-1E0B3F8ABA52}" destId="{08188363-DC8D-45FB-9CBA-4DCEB3D9AD90}" srcOrd="3" destOrd="0" presId="urn:microsoft.com/office/officeart/2005/8/layout/vProcess5"/>
    <dgm:cxn modelId="{212D0274-0231-491E-B6DF-219F94FA432F}" type="presParOf" srcId="{D9CBDA7A-48E5-451D-85A1-1E0B3F8ABA52}" destId="{538C5520-6AFF-46D7-8785-9ABE0EB7FB58}" srcOrd="4" destOrd="0" presId="urn:microsoft.com/office/officeart/2005/8/layout/vProcess5"/>
    <dgm:cxn modelId="{5CEB78E1-868E-4930-9249-A4361A563262}" type="presParOf" srcId="{D9CBDA7A-48E5-451D-85A1-1E0B3F8ABA52}" destId="{C68C4479-A3DB-4D41-9965-AD46AB345344}" srcOrd="5" destOrd="0" presId="urn:microsoft.com/office/officeart/2005/8/layout/vProcess5"/>
    <dgm:cxn modelId="{CB3AC038-C006-47E4-BB8F-A21BE63F3595}" type="presParOf" srcId="{D9CBDA7A-48E5-451D-85A1-1E0B3F8ABA52}" destId="{A9731019-60CC-43FD-A899-FD8DEF5A671F}" srcOrd="6" destOrd="0" presId="urn:microsoft.com/office/officeart/2005/8/layout/vProcess5"/>
    <dgm:cxn modelId="{E7BE613B-E581-43B3-AFD4-109F331F2BE3}" type="presParOf" srcId="{D9CBDA7A-48E5-451D-85A1-1E0B3F8ABA52}" destId="{CB1F6D52-71C3-4CE2-AEAC-29462CC1B57F}" srcOrd="7" destOrd="0" presId="urn:microsoft.com/office/officeart/2005/8/layout/vProcess5"/>
    <dgm:cxn modelId="{66AE5D99-A727-4317-97B5-B180555CB82C}" type="presParOf" srcId="{D9CBDA7A-48E5-451D-85A1-1E0B3F8ABA52}" destId="{66D0DE8B-4B1C-408B-A0D4-39FCB20AC49F}" srcOrd="8" destOrd="0" presId="urn:microsoft.com/office/officeart/2005/8/layout/vProcess5"/>
    <dgm:cxn modelId="{9ED7D6B2-CE84-48F1-86FD-F7E31349B14C}" type="presParOf" srcId="{D9CBDA7A-48E5-451D-85A1-1E0B3F8ABA52}" destId="{CE52B0A3-29B0-4BC4-98C2-E52189DA179D}" srcOrd="9" destOrd="0" presId="urn:microsoft.com/office/officeart/2005/8/layout/vProcess5"/>
    <dgm:cxn modelId="{DC975E8F-ABC7-4DEB-BB6B-26D0D3DC76BF}" type="presParOf" srcId="{D9CBDA7A-48E5-451D-85A1-1E0B3F8ABA52}" destId="{C8B6526D-A963-4A82-8D56-56D95959440C}" srcOrd="10" destOrd="0" presId="urn:microsoft.com/office/officeart/2005/8/layout/vProcess5"/>
    <dgm:cxn modelId="{4C21F949-0D2D-47F3-9F13-2895DC4FE8C8}" type="presParOf" srcId="{D9CBDA7A-48E5-451D-85A1-1E0B3F8ABA52}" destId="{A2D98EAB-80F2-48E2-8AD9-1A6D3885C75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27047-CA6C-48DD-9749-75C16D10B551}" type="doc">
      <dgm:prSet loTypeId="urn:microsoft.com/office/officeart/2005/8/layout/arrow2" loCatId="process" qsTypeId="urn:microsoft.com/office/officeart/2005/8/quickstyle/simple1" qsCatId="simple" csTypeId="urn:microsoft.com/office/officeart/2005/8/colors/accent1_2" csCatId="accent1" phldr="1"/>
      <dgm:spPr/>
    </dgm:pt>
    <dgm:pt modelId="{9FDE42F4-0C51-470E-8311-58FE1EADC4FE}">
      <dgm:prSet phldrT="[Text]"/>
      <dgm:spPr/>
      <dgm:t>
        <a:bodyPr/>
        <a:lstStyle/>
        <a:p>
          <a:r>
            <a:rPr lang="en-US" dirty="0"/>
            <a:t>Local</a:t>
          </a:r>
        </a:p>
      </dgm:t>
    </dgm:pt>
    <dgm:pt modelId="{B2241578-BAB2-4D1F-AD76-BF0D4F44698F}" type="parTrans" cxnId="{936BD6EA-4879-4B79-81D2-8C112BEB9B01}">
      <dgm:prSet/>
      <dgm:spPr/>
      <dgm:t>
        <a:bodyPr/>
        <a:lstStyle/>
        <a:p>
          <a:endParaRPr lang="en-US"/>
        </a:p>
      </dgm:t>
    </dgm:pt>
    <dgm:pt modelId="{A17BD779-2006-4B39-90C0-14DE21961C0E}" type="sibTrans" cxnId="{936BD6EA-4879-4B79-81D2-8C112BEB9B01}">
      <dgm:prSet/>
      <dgm:spPr/>
      <dgm:t>
        <a:bodyPr/>
        <a:lstStyle/>
        <a:p>
          <a:endParaRPr lang="en-US"/>
        </a:p>
      </dgm:t>
    </dgm:pt>
    <dgm:pt modelId="{02E90260-928A-49D7-AE28-D7F01202F106}">
      <dgm:prSet phldrT="[Text]"/>
      <dgm:spPr/>
      <dgm:t>
        <a:bodyPr/>
        <a:lstStyle/>
        <a:p>
          <a:r>
            <a:rPr lang="en-US" dirty="0"/>
            <a:t>State</a:t>
          </a:r>
        </a:p>
      </dgm:t>
    </dgm:pt>
    <dgm:pt modelId="{5F2D1BE8-D7E1-4698-A061-21E919CA0B70}" type="parTrans" cxnId="{D11CBE64-59C4-4412-A9E2-652FC13EC3C4}">
      <dgm:prSet/>
      <dgm:spPr/>
      <dgm:t>
        <a:bodyPr/>
        <a:lstStyle/>
        <a:p>
          <a:endParaRPr lang="en-US"/>
        </a:p>
      </dgm:t>
    </dgm:pt>
    <dgm:pt modelId="{23F97B51-63B3-4E61-AD51-F9DAE605D2D3}" type="sibTrans" cxnId="{D11CBE64-59C4-4412-A9E2-652FC13EC3C4}">
      <dgm:prSet/>
      <dgm:spPr/>
      <dgm:t>
        <a:bodyPr/>
        <a:lstStyle/>
        <a:p>
          <a:endParaRPr lang="en-US"/>
        </a:p>
      </dgm:t>
    </dgm:pt>
    <dgm:pt modelId="{667AA830-13DA-4F7C-B7BD-42F82B66E623}">
      <dgm:prSet phldrT="[Text]"/>
      <dgm:spPr/>
      <dgm:t>
        <a:bodyPr/>
        <a:lstStyle/>
        <a:p>
          <a:r>
            <a:rPr lang="en-US" dirty="0"/>
            <a:t>National</a:t>
          </a:r>
        </a:p>
      </dgm:t>
    </dgm:pt>
    <dgm:pt modelId="{7D72E80C-B00C-486D-8973-1BE2BA01E835}" type="parTrans" cxnId="{2830B368-19C0-4A84-9568-EED8D1D9FE9E}">
      <dgm:prSet/>
      <dgm:spPr/>
      <dgm:t>
        <a:bodyPr/>
        <a:lstStyle/>
        <a:p>
          <a:endParaRPr lang="en-US"/>
        </a:p>
      </dgm:t>
    </dgm:pt>
    <dgm:pt modelId="{2EFE20C3-8F22-44BE-9B75-F231B0ED3781}" type="sibTrans" cxnId="{2830B368-19C0-4A84-9568-EED8D1D9FE9E}">
      <dgm:prSet/>
      <dgm:spPr/>
      <dgm:t>
        <a:bodyPr/>
        <a:lstStyle/>
        <a:p>
          <a:endParaRPr lang="en-US"/>
        </a:p>
      </dgm:t>
    </dgm:pt>
    <dgm:pt modelId="{DC9C030A-161A-4D9A-A609-97080A6AC930}" type="pres">
      <dgm:prSet presAssocID="{FFD27047-CA6C-48DD-9749-75C16D10B551}" presName="arrowDiagram" presStyleCnt="0">
        <dgm:presLayoutVars>
          <dgm:chMax val="5"/>
          <dgm:dir/>
          <dgm:resizeHandles val="exact"/>
        </dgm:presLayoutVars>
      </dgm:prSet>
      <dgm:spPr/>
    </dgm:pt>
    <dgm:pt modelId="{21629C06-28CF-442D-B45F-2F97D8B263CF}" type="pres">
      <dgm:prSet presAssocID="{FFD27047-CA6C-48DD-9749-75C16D10B551}" presName="arrow" presStyleLbl="bgShp" presStyleIdx="0" presStyleCnt="1"/>
      <dgm:spPr/>
    </dgm:pt>
    <dgm:pt modelId="{A13A6748-538B-46FE-BC1B-32AA2FB08898}" type="pres">
      <dgm:prSet presAssocID="{FFD27047-CA6C-48DD-9749-75C16D10B551}" presName="arrowDiagram3" presStyleCnt="0"/>
      <dgm:spPr/>
    </dgm:pt>
    <dgm:pt modelId="{28CBABCF-AB7B-4CDD-AE53-11ACC96E37BD}" type="pres">
      <dgm:prSet presAssocID="{9FDE42F4-0C51-470E-8311-58FE1EADC4FE}" presName="bullet3a" presStyleLbl="node1" presStyleIdx="0" presStyleCnt="3"/>
      <dgm:spPr/>
    </dgm:pt>
    <dgm:pt modelId="{3D6C9A6F-A8FB-411F-B05D-DE5577F54219}" type="pres">
      <dgm:prSet presAssocID="{9FDE42F4-0C51-470E-8311-58FE1EADC4FE}" presName="textBox3a" presStyleLbl="revTx" presStyleIdx="0" presStyleCnt="3">
        <dgm:presLayoutVars>
          <dgm:bulletEnabled val="1"/>
        </dgm:presLayoutVars>
      </dgm:prSet>
      <dgm:spPr/>
    </dgm:pt>
    <dgm:pt modelId="{8CDC863E-B98A-440E-B2E3-436D3F7FCFCC}" type="pres">
      <dgm:prSet presAssocID="{02E90260-928A-49D7-AE28-D7F01202F106}" presName="bullet3b" presStyleLbl="node1" presStyleIdx="1" presStyleCnt="3"/>
      <dgm:spPr/>
    </dgm:pt>
    <dgm:pt modelId="{A2E12C69-2544-4B7E-8B76-839086733F05}" type="pres">
      <dgm:prSet presAssocID="{02E90260-928A-49D7-AE28-D7F01202F106}" presName="textBox3b" presStyleLbl="revTx" presStyleIdx="1" presStyleCnt="3">
        <dgm:presLayoutVars>
          <dgm:bulletEnabled val="1"/>
        </dgm:presLayoutVars>
      </dgm:prSet>
      <dgm:spPr/>
    </dgm:pt>
    <dgm:pt modelId="{83D8F700-5408-4249-AA69-E89ED0699B92}" type="pres">
      <dgm:prSet presAssocID="{667AA830-13DA-4F7C-B7BD-42F82B66E623}" presName="bullet3c" presStyleLbl="node1" presStyleIdx="2" presStyleCnt="3"/>
      <dgm:spPr/>
    </dgm:pt>
    <dgm:pt modelId="{3EF055BE-7856-4837-B5AD-92D1EC3AF476}" type="pres">
      <dgm:prSet presAssocID="{667AA830-13DA-4F7C-B7BD-42F82B66E623}" presName="textBox3c" presStyleLbl="revTx" presStyleIdx="2" presStyleCnt="3">
        <dgm:presLayoutVars>
          <dgm:bulletEnabled val="1"/>
        </dgm:presLayoutVars>
      </dgm:prSet>
      <dgm:spPr/>
    </dgm:pt>
  </dgm:ptLst>
  <dgm:cxnLst>
    <dgm:cxn modelId="{9616BE18-D170-4DB5-A1AB-9210A11C1A87}" type="presOf" srcId="{FFD27047-CA6C-48DD-9749-75C16D10B551}" destId="{DC9C030A-161A-4D9A-A609-97080A6AC930}" srcOrd="0" destOrd="0" presId="urn:microsoft.com/office/officeart/2005/8/layout/arrow2"/>
    <dgm:cxn modelId="{D11CBE64-59C4-4412-A9E2-652FC13EC3C4}" srcId="{FFD27047-CA6C-48DD-9749-75C16D10B551}" destId="{02E90260-928A-49D7-AE28-D7F01202F106}" srcOrd="1" destOrd="0" parTransId="{5F2D1BE8-D7E1-4698-A061-21E919CA0B70}" sibTransId="{23F97B51-63B3-4E61-AD51-F9DAE605D2D3}"/>
    <dgm:cxn modelId="{2830B368-19C0-4A84-9568-EED8D1D9FE9E}" srcId="{FFD27047-CA6C-48DD-9749-75C16D10B551}" destId="{667AA830-13DA-4F7C-B7BD-42F82B66E623}" srcOrd="2" destOrd="0" parTransId="{7D72E80C-B00C-486D-8973-1BE2BA01E835}" sibTransId="{2EFE20C3-8F22-44BE-9B75-F231B0ED3781}"/>
    <dgm:cxn modelId="{B67CCE86-B4B6-488C-8DF9-88099ABB9399}" type="presOf" srcId="{667AA830-13DA-4F7C-B7BD-42F82B66E623}" destId="{3EF055BE-7856-4837-B5AD-92D1EC3AF476}" srcOrd="0" destOrd="0" presId="urn:microsoft.com/office/officeart/2005/8/layout/arrow2"/>
    <dgm:cxn modelId="{5AD823E2-EF0E-4FAD-8063-3D43B3542263}" type="presOf" srcId="{02E90260-928A-49D7-AE28-D7F01202F106}" destId="{A2E12C69-2544-4B7E-8B76-839086733F05}" srcOrd="0" destOrd="0" presId="urn:microsoft.com/office/officeart/2005/8/layout/arrow2"/>
    <dgm:cxn modelId="{64DCBEE5-E38E-4DE5-A6FB-600D9494F28E}" type="presOf" srcId="{9FDE42F4-0C51-470E-8311-58FE1EADC4FE}" destId="{3D6C9A6F-A8FB-411F-B05D-DE5577F54219}" srcOrd="0" destOrd="0" presId="urn:microsoft.com/office/officeart/2005/8/layout/arrow2"/>
    <dgm:cxn modelId="{936BD6EA-4879-4B79-81D2-8C112BEB9B01}" srcId="{FFD27047-CA6C-48DD-9749-75C16D10B551}" destId="{9FDE42F4-0C51-470E-8311-58FE1EADC4FE}" srcOrd="0" destOrd="0" parTransId="{B2241578-BAB2-4D1F-AD76-BF0D4F44698F}" sibTransId="{A17BD779-2006-4B39-90C0-14DE21961C0E}"/>
    <dgm:cxn modelId="{B0634651-2215-4952-8178-3A83F32D10E9}" type="presParOf" srcId="{DC9C030A-161A-4D9A-A609-97080A6AC930}" destId="{21629C06-28CF-442D-B45F-2F97D8B263CF}" srcOrd="0" destOrd="0" presId="urn:microsoft.com/office/officeart/2005/8/layout/arrow2"/>
    <dgm:cxn modelId="{7FEDF00E-B7FC-430A-B1BA-9B029D69C8BE}" type="presParOf" srcId="{DC9C030A-161A-4D9A-A609-97080A6AC930}" destId="{A13A6748-538B-46FE-BC1B-32AA2FB08898}" srcOrd="1" destOrd="0" presId="urn:microsoft.com/office/officeart/2005/8/layout/arrow2"/>
    <dgm:cxn modelId="{6700E64B-AEAD-43EB-8818-CCF2D52B13F6}" type="presParOf" srcId="{A13A6748-538B-46FE-BC1B-32AA2FB08898}" destId="{28CBABCF-AB7B-4CDD-AE53-11ACC96E37BD}" srcOrd="0" destOrd="0" presId="urn:microsoft.com/office/officeart/2005/8/layout/arrow2"/>
    <dgm:cxn modelId="{0CD10413-178F-416E-AAEF-C8F3D74CF9E3}" type="presParOf" srcId="{A13A6748-538B-46FE-BC1B-32AA2FB08898}" destId="{3D6C9A6F-A8FB-411F-B05D-DE5577F54219}" srcOrd="1" destOrd="0" presId="urn:microsoft.com/office/officeart/2005/8/layout/arrow2"/>
    <dgm:cxn modelId="{04863DB3-8118-4F11-BF57-1A04DF45F223}" type="presParOf" srcId="{A13A6748-538B-46FE-BC1B-32AA2FB08898}" destId="{8CDC863E-B98A-440E-B2E3-436D3F7FCFCC}" srcOrd="2" destOrd="0" presId="urn:microsoft.com/office/officeart/2005/8/layout/arrow2"/>
    <dgm:cxn modelId="{379C2331-2349-4F9A-B140-12C556FEFAC0}" type="presParOf" srcId="{A13A6748-538B-46FE-BC1B-32AA2FB08898}" destId="{A2E12C69-2544-4B7E-8B76-839086733F05}" srcOrd="3" destOrd="0" presId="urn:microsoft.com/office/officeart/2005/8/layout/arrow2"/>
    <dgm:cxn modelId="{6F506B74-2DB7-4AED-87B9-DEA0D7B3AFC8}" type="presParOf" srcId="{A13A6748-538B-46FE-BC1B-32AA2FB08898}" destId="{83D8F700-5408-4249-AA69-E89ED0699B92}" srcOrd="4" destOrd="0" presId="urn:microsoft.com/office/officeart/2005/8/layout/arrow2"/>
    <dgm:cxn modelId="{11095888-7BC2-4D6E-9222-A015E116E969}" type="presParOf" srcId="{A13A6748-538B-46FE-BC1B-32AA2FB08898}" destId="{3EF055BE-7856-4837-B5AD-92D1EC3AF476}"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0956A7-9F47-4B21-A6A2-C5D967FDF3D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C73CEF4-E7B5-4B59-AEAA-3369EBA10708}">
      <dgm:prSet phldrT="[Text]" custT="1"/>
      <dgm:spPr/>
      <dgm:t>
        <a:bodyPr/>
        <a:lstStyle/>
        <a:p>
          <a:r>
            <a:rPr lang="en-US" sz="1200" dirty="0"/>
            <a:t>Finance</a:t>
          </a:r>
        </a:p>
        <a:p>
          <a:r>
            <a:rPr lang="en-US" sz="1200" dirty="0"/>
            <a:t>Quality</a:t>
          </a:r>
        </a:p>
        <a:p>
          <a:r>
            <a:rPr lang="en-US" sz="1200" dirty="0"/>
            <a:t>Access</a:t>
          </a:r>
        </a:p>
        <a:p>
          <a:r>
            <a:rPr lang="en-US" sz="1200" dirty="0"/>
            <a:t>Health Status</a:t>
          </a:r>
        </a:p>
      </dgm:t>
    </dgm:pt>
    <dgm:pt modelId="{E2B0B4DC-0351-43B2-981A-7D944F980DF8}" type="parTrans" cxnId="{5B898C50-5600-4A79-8ED2-93847B343C1E}">
      <dgm:prSet/>
      <dgm:spPr/>
      <dgm:t>
        <a:bodyPr/>
        <a:lstStyle/>
        <a:p>
          <a:endParaRPr lang="en-US"/>
        </a:p>
      </dgm:t>
    </dgm:pt>
    <dgm:pt modelId="{A55C76CD-F421-4D80-8C51-A1C669EAC743}" type="sibTrans" cxnId="{5B898C50-5600-4A79-8ED2-93847B343C1E}">
      <dgm:prSet/>
      <dgm:spPr/>
      <dgm:t>
        <a:bodyPr/>
        <a:lstStyle/>
        <a:p>
          <a:endParaRPr lang="en-US"/>
        </a:p>
      </dgm:t>
    </dgm:pt>
    <dgm:pt modelId="{4DC8F8E6-391C-4219-9961-4E42F36E5A1E}">
      <dgm:prSet phldrT="[Text]"/>
      <dgm:spPr/>
      <dgm:t>
        <a:bodyPr/>
        <a:lstStyle/>
        <a:p>
          <a:r>
            <a:rPr lang="en-US" dirty="0"/>
            <a:t>Compliance</a:t>
          </a:r>
        </a:p>
      </dgm:t>
    </dgm:pt>
    <dgm:pt modelId="{A6566E8C-DA20-43CF-8D2C-A23FDF6998FE}" type="parTrans" cxnId="{BB83DF72-B116-43B3-B75C-7812234FE9E8}">
      <dgm:prSet/>
      <dgm:spPr/>
      <dgm:t>
        <a:bodyPr/>
        <a:lstStyle/>
        <a:p>
          <a:endParaRPr lang="en-US"/>
        </a:p>
      </dgm:t>
    </dgm:pt>
    <dgm:pt modelId="{078CA56C-7878-4F21-A502-AF0F6512BDE7}" type="sibTrans" cxnId="{BB83DF72-B116-43B3-B75C-7812234FE9E8}">
      <dgm:prSet/>
      <dgm:spPr/>
      <dgm:t>
        <a:bodyPr/>
        <a:lstStyle/>
        <a:p>
          <a:endParaRPr lang="en-US"/>
        </a:p>
      </dgm:t>
    </dgm:pt>
    <dgm:pt modelId="{C9D64328-E15C-4FF4-9088-17771448A967}">
      <dgm:prSet phldrT="[Text]"/>
      <dgm:spPr/>
      <dgm:t>
        <a:bodyPr/>
        <a:lstStyle/>
        <a:p>
          <a:r>
            <a:rPr lang="en-US" dirty="0"/>
            <a:t>Coding</a:t>
          </a:r>
        </a:p>
      </dgm:t>
    </dgm:pt>
    <dgm:pt modelId="{BBD87531-A5BF-4A9F-AC13-19F0C6591125}" type="parTrans" cxnId="{7700DB4B-D9D2-4EF9-AF43-B8215B2BFE05}">
      <dgm:prSet/>
      <dgm:spPr/>
      <dgm:t>
        <a:bodyPr/>
        <a:lstStyle/>
        <a:p>
          <a:endParaRPr lang="en-US"/>
        </a:p>
      </dgm:t>
    </dgm:pt>
    <dgm:pt modelId="{28DC6C4C-8B52-430D-8EF2-684416496EA4}" type="sibTrans" cxnId="{7700DB4B-D9D2-4EF9-AF43-B8215B2BFE05}">
      <dgm:prSet/>
      <dgm:spPr/>
      <dgm:t>
        <a:bodyPr/>
        <a:lstStyle/>
        <a:p>
          <a:endParaRPr lang="en-US"/>
        </a:p>
      </dgm:t>
    </dgm:pt>
    <dgm:pt modelId="{97D6FECF-4C2B-4144-BC96-30D5834BF547}">
      <dgm:prSet phldrT="[Text]"/>
      <dgm:spPr/>
      <dgm:t>
        <a:bodyPr/>
        <a:lstStyle/>
        <a:p>
          <a:r>
            <a:rPr lang="en-US" dirty="0"/>
            <a:t>Purchasing</a:t>
          </a:r>
        </a:p>
      </dgm:t>
    </dgm:pt>
    <dgm:pt modelId="{A55B51F1-3204-4C56-A4F5-1E7CADADECE4}" type="parTrans" cxnId="{E446EFB1-6BE1-41C1-A5F1-87C3B1706182}">
      <dgm:prSet/>
      <dgm:spPr/>
      <dgm:t>
        <a:bodyPr/>
        <a:lstStyle/>
        <a:p>
          <a:endParaRPr lang="en-US"/>
        </a:p>
      </dgm:t>
    </dgm:pt>
    <dgm:pt modelId="{C5D59A78-AC0F-4DF1-AF14-B7D72FE77786}" type="sibTrans" cxnId="{E446EFB1-6BE1-41C1-A5F1-87C3B1706182}">
      <dgm:prSet/>
      <dgm:spPr/>
      <dgm:t>
        <a:bodyPr/>
        <a:lstStyle/>
        <a:p>
          <a:endParaRPr lang="en-US"/>
        </a:p>
      </dgm:t>
    </dgm:pt>
    <dgm:pt modelId="{308CFE0C-B9B4-4AFF-9C0F-D75975F48320}">
      <dgm:prSet phldrT="[Text]"/>
      <dgm:spPr/>
      <dgm:t>
        <a:bodyPr/>
        <a:lstStyle/>
        <a:p>
          <a:r>
            <a:rPr lang="en-US" dirty="0"/>
            <a:t>Quality</a:t>
          </a:r>
        </a:p>
      </dgm:t>
    </dgm:pt>
    <dgm:pt modelId="{8521FFB6-66D2-472C-AEA2-F3DC025351C7}" type="parTrans" cxnId="{0895378A-E9BB-49A6-9197-F5FBE5CDBB22}">
      <dgm:prSet/>
      <dgm:spPr/>
      <dgm:t>
        <a:bodyPr/>
        <a:lstStyle/>
        <a:p>
          <a:endParaRPr lang="en-US"/>
        </a:p>
      </dgm:t>
    </dgm:pt>
    <dgm:pt modelId="{76CC8FA8-B646-4FAE-A759-7DD14400E31C}" type="sibTrans" cxnId="{0895378A-E9BB-49A6-9197-F5FBE5CDBB22}">
      <dgm:prSet/>
      <dgm:spPr/>
      <dgm:t>
        <a:bodyPr/>
        <a:lstStyle/>
        <a:p>
          <a:endParaRPr lang="en-US"/>
        </a:p>
      </dgm:t>
    </dgm:pt>
    <dgm:pt modelId="{67BC9C6C-DA81-4E1C-8866-4F098B3D09C5}">
      <dgm:prSet phldrT="[Text]"/>
      <dgm:spPr/>
      <dgm:t>
        <a:bodyPr/>
        <a:lstStyle/>
        <a:p>
          <a:r>
            <a:rPr lang="en-US" dirty="0"/>
            <a:t>Planning</a:t>
          </a:r>
        </a:p>
      </dgm:t>
    </dgm:pt>
    <dgm:pt modelId="{F5ADE57B-00A1-4CAA-8630-31EE4266BAEB}" type="parTrans" cxnId="{31B59527-92B2-46BA-902C-DEA5BB261542}">
      <dgm:prSet/>
      <dgm:spPr/>
      <dgm:t>
        <a:bodyPr/>
        <a:lstStyle/>
        <a:p>
          <a:endParaRPr lang="en-US"/>
        </a:p>
      </dgm:t>
    </dgm:pt>
    <dgm:pt modelId="{5CE841C3-908F-477F-9E7B-347D21AE1531}" type="sibTrans" cxnId="{31B59527-92B2-46BA-902C-DEA5BB261542}">
      <dgm:prSet/>
      <dgm:spPr/>
      <dgm:t>
        <a:bodyPr/>
        <a:lstStyle/>
        <a:p>
          <a:endParaRPr lang="en-US"/>
        </a:p>
      </dgm:t>
    </dgm:pt>
    <dgm:pt modelId="{49522EBD-D01E-43E5-9DFE-D93D0303C581}">
      <dgm:prSet phldrT="[Text]"/>
      <dgm:spPr/>
      <dgm:t>
        <a:bodyPr/>
        <a:lstStyle/>
        <a:p>
          <a:r>
            <a:rPr lang="en-US" dirty="0"/>
            <a:t>Recruitment</a:t>
          </a:r>
        </a:p>
      </dgm:t>
    </dgm:pt>
    <dgm:pt modelId="{0D9A4AAB-CA2D-4278-8AF2-A6FD793C753E}" type="parTrans" cxnId="{17A45E86-26E0-4357-AFF3-CD11C49CA35A}">
      <dgm:prSet/>
      <dgm:spPr/>
      <dgm:t>
        <a:bodyPr/>
        <a:lstStyle/>
        <a:p>
          <a:endParaRPr lang="en-US"/>
        </a:p>
      </dgm:t>
    </dgm:pt>
    <dgm:pt modelId="{C9F46D38-366B-4D64-B0BD-1698CF0A9359}" type="sibTrans" cxnId="{17A45E86-26E0-4357-AFF3-CD11C49CA35A}">
      <dgm:prSet/>
      <dgm:spPr/>
      <dgm:t>
        <a:bodyPr/>
        <a:lstStyle/>
        <a:p>
          <a:endParaRPr lang="en-US"/>
        </a:p>
      </dgm:t>
    </dgm:pt>
    <dgm:pt modelId="{FE8150A3-1843-4204-99D9-4B5D08AA0FDA}">
      <dgm:prSet phldrT="[Text]"/>
      <dgm:spPr/>
      <dgm:t>
        <a:bodyPr/>
        <a:lstStyle/>
        <a:p>
          <a:r>
            <a:rPr lang="en-US" dirty="0"/>
            <a:t>Cost Reporting</a:t>
          </a:r>
        </a:p>
      </dgm:t>
    </dgm:pt>
    <dgm:pt modelId="{DD443FC0-B7E2-4D5F-BE02-ECDE4C780B76}" type="parTrans" cxnId="{9C526476-3AF6-4940-AD27-F0B74BF87B93}">
      <dgm:prSet/>
      <dgm:spPr/>
      <dgm:t>
        <a:bodyPr/>
        <a:lstStyle/>
        <a:p>
          <a:endParaRPr lang="en-US"/>
        </a:p>
      </dgm:t>
    </dgm:pt>
    <dgm:pt modelId="{03DC15BE-A33B-4B2C-8018-D91F68F90C61}" type="sibTrans" cxnId="{9C526476-3AF6-4940-AD27-F0B74BF87B93}">
      <dgm:prSet/>
      <dgm:spPr/>
      <dgm:t>
        <a:bodyPr/>
        <a:lstStyle/>
        <a:p>
          <a:endParaRPr lang="en-US"/>
        </a:p>
      </dgm:t>
    </dgm:pt>
    <dgm:pt modelId="{BC2EE183-EA5B-46B2-A1F8-A3643BE1A981}">
      <dgm:prSet phldrT="[Text]"/>
      <dgm:spPr/>
      <dgm:t>
        <a:bodyPr/>
        <a:lstStyle/>
        <a:p>
          <a:r>
            <a:rPr lang="en-US" dirty="0"/>
            <a:t>Insurance</a:t>
          </a:r>
        </a:p>
      </dgm:t>
    </dgm:pt>
    <dgm:pt modelId="{8584EA1F-BA43-4FDE-8A13-7D0DDE70420A}" type="parTrans" cxnId="{1C888C89-3BB5-44F7-96E9-57C68E89D7E9}">
      <dgm:prSet/>
      <dgm:spPr/>
      <dgm:t>
        <a:bodyPr/>
        <a:lstStyle/>
        <a:p>
          <a:endParaRPr lang="en-US"/>
        </a:p>
      </dgm:t>
    </dgm:pt>
    <dgm:pt modelId="{4668620C-3D3B-47A8-8A0A-254F61A19F62}" type="sibTrans" cxnId="{1C888C89-3BB5-44F7-96E9-57C68E89D7E9}">
      <dgm:prSet/>
      <dgm:spPr/>
      <dgm:t>
        <a:bodyPr/>
        <a:lstStyle/>
        <a:p>
          <a:endParaRPr lang="en-US"/>
        </a:p>
      </dgm:t>
    </dgm:pt>
    <dgm:pt modelId="{1718E196-F897-4EA0-A272-0E413BA91C34}" type="pres">
      <dgm:prSet presAssocID="{600956A7-9F47-4B21-A6A2-C5D967FDF3DC}" presName="cycle" presStyleCnt="0">
        <dgm:presLayoutVars>
          <dgm:chMax val="1"/>
          <dgm:dir/>
          <dgm:animLvl val="ctr"/>
          <dgm:resizeHandles val="exact"/>
        </dgm:presLayoutVars>
      </dgm:prSet>
      <dgm:spPr/>
    </dgm:pt>
    <dgm:pt modelId="{7A47B15F-054B-4611-8165-792A885A7AAF}" type="pres">
      <dgm:prSet presAssocID="{FC73CEF4-E7B5-4B59-AEAA-3369EBA10708}" presName="centerShape" presStyleLbl="node0" presStyleIdx="0" presStyleCnt="1" custScaleX="176664" custScaleY="176664"/>
      <dgm:spPr/>
    </dgm:pt>
    <dgm:pt modelId="{154C9DD3-869B-43C5-BDD2-5F645D1339C4}" type="pres">
      <dgm:prSet presAssocID="{A6566E8C-DA20-43CF-8D2C-A23FDF6998FE}" presName="Name9" presStyleLbl="parChTrans1D2" presStyleIdx="0" presStyleCnt="8"/>
      <dgm:spPr/>
    </dgm:pt>
    <dgm:pt modelId="{5C86A8C0-583F-45D7-8692-B720D7E956C7}" type="pres">
      <dgm:prSet presAssocID="{A6566E8C-DA20-43CF-8D2C-A23FDF6998FE}" presName="connTx" presStyleLbl="parChTrans1D2" presStyleIdx="0" presStyleCnt="8"/>
      <dgm:spPr/>
    </dgm:pt>
    <dgm:pt modelId="{7302AEE4-3B2B-4886-9E37-DC46DFD8700B}" type="pres">
      <dgm:prSet presAssocID="{4DC8F8E6-391C-4219-9961-4E42F36E5A1E}" presName="node" presStyleLbl="node1" presStyleIdx="0" presStyleCnt="8">
        <dgm:presLayoutVars>
          <dgm:bulletEnabled val="1"/>
        </dgm:presLayoutVars>
      </dgm:prSet>
      <dgm:spPr/>
    </dgm:pt>
    <dgm:pt modelId="{12CF7D85-C5FF-470D-86B2-8233448E9C67}" type="pres">
      <dgm:prSet presAssocID="{BBD87531-A5BF-4A9F-AC13-19F0C6591125}" presName="Name9" presStyleLbl="parChTrans1D2" presStyleIdx="1" presStyleCnt="8"/>
      <dgm:spPr/>
    </dgm:pt>
    <dgm:pt modelId="{A24350D9-9E5E-49B1-B9F2-5EFBB1BACE29}" type="pres">
      <dgm:prSet presAssocID="{BBD87531-A5BF-4A9F-AC13-19F0C6591125}" presName="connTx" presStyleLbl="parChTrans1D2" presStyleIdx="1" presStyleCnt="8"/>
      <dgm:spPr/>
    </dgm:pt>
    <dgm:pt modelId="{147A0119-813D-4F2F-A804-4ED9319B0E6D}" type="pres">
      <dgm:prSet presAssocID="{C9D64328-E15C-4FF4-9088-17771448A967}" presName="node" presStyleLbl="node1" presStyleIdx="1" presStyleCnt="8">
        <dgm:presLayoutVars>
          <dgm:bulletEnabled val="1"/>
        </dgm:presLayoutVars>
      </dgm:prSet>
      <dgm:spPr/>
    </dgm:pt>
    <dgm:pt modelId="{0D32A425-87BA-478F-BBE1-335ABFDD6E7B}" type="pres">
      <dgm:prSet presAssocID="{A55B51F1-3204-4C56-A4F5-1E7CADADECE4}" presName="Name9" presStyleLbl="parChTrans1D2" presStyleIdx="2" presStyleCnt="8"/>
      <dgm:spPr/>
    </dgm:pt>
    <dgm:pt modelId="{2F49D52A-0FAC-403A-8732-3303FFD5F924}" type="pres">
      <dgm:prSet presAssocID="{A55B51F1-3204-4C56-A4F5-1E7CADADECE4}" presName="connTx" presStyleLbl="parChTrans1D2" presStyleIdx="2" presStyleCnt="8"/>
      <dgm:spPr/>
    </dgm:pt>
    <dgm:pt modelId="{2BF64374-D848-41CC-80C5-D50DAA46C036}" type="pres">
      <dgm:prSet presAssocID="{97D6FECF-4C2B-4144-BC96-30D5834BF547}" presName="node" presStyleLbl="node1" presStyleIdx="2" presStyleCnt="8">
        <dgm:presLayoutVars>
          <dgm:bulletEnabled val="1"/>
        </dgm:presLayoutVars>
      </dgm:prSet>
      <dgm:spPr/>
    </dgm:pt>
    <dgm:pt modelId="{7B090DC1-F131-497C-A09B-3DD07C2362B3}" type="pres">
      <dgm:prSet presAssocID="{8521FFB6-66D2-472C-AEA2-F3DC025351C7}" presName="Name9" presStyleLbl="parChTrans1D2" presStyleIdx="3" presStyleCnt="8"/>
      <dgm:spPr/>
    </dgm:pt>
    <dgm:pt modelId="{FD9950FB-FCA2-4F92-9236-DF1048C4B720}" type="pres">
      <dgm:prSet presAssocID="{8521FFB6-66D2-472C-AEA2-F3DC025351C7}" presName="connTx" presStyleLbl="parChTrans1D2" presStyleIdx="3" presStyleCnt="8"/>
      <dgm:spPr/>
    </dgm:pt>
    <dgm:pt modelId="{2EB8786F-3038-4BDC-80AD-DA52DB6FD09E}" type="pres">
      <dgm:prSet presAssocID="{308CFE0C-B9B4-4AFF-9C0F-D75975F48320}" presName="node" presStyleLbl="node1" presStyleIdx="3" presStyleCnt="8">
        <dgm:presLayoutVars>
          <dgm:bulletEnabled val="1"/>
        </dgm:presLayoutVars>
      </dgm:prSet>
      <dgm:spPr/>
    </dgm:pt>
    <dgm:pt modelId="{BDA83A13-18F3-44C0-80CF-5F3AFF676057}" type="pres">
      <dgm:prSet presAssocID="{F5ADE57B-00A1-4CAA-8630-31EE4266BAEB}" presName="Name9" presStyleLbl="parChTrans1D2" presStyleIdx="4" presStyleCnt="8"/>
      <dgm:spPr/>
    </dgm:pt>
    <dgm:pt modelId="{E27997E3-C42E-41A3-B448-412118090BEB}" type="pres">
      <dgm:prSet presAssocID="{F5ADE57B-00A1-4CAA-8630-31EE4266BAEB}" presName="connTx" presStyleLbl="parChTrans1D2" presStyleIdx="4" presStyleCnt="8"/>
      <dgm:spPr/>
    </dgm:pt>
    <dgm:pt modelId="{98132663-DC74-490E-B9D0-2FD7384BB954}" type="pres">
      <dgm:prSet presAssocID="{67BC9C6C-DA81-4E1C-8866-4F098B3D09C5}" presName="node" presStyleLbl="node1" presStyleIdx="4" presStyleCnt="8">
        <dgm:presLayoutVars>
          <dgm:bulletEnabled val="1"/>
        </dgm:presLayoutVars>
      </dgm:prSet>
      <dgm:spPr/>
    </dgm:pt>
    <dgm:pt modelId="{23FCC7AA-8356-46F4-BE21-00C33B069CF5}" type="pres">
      <dgm:prSet presAssocID="{0D9A4AAB-CA2D-4278-8AF2-A6FD793C753E}" presName="Name9" presStyleLbl="parChTrans1D2" presStyleIdx="5" presStyleCnt="8"/>
      <dgm:spPr/>
    </dgm:pt>
    <dgm:pt modelId="{0A6A8CE5-BA38-4BBF-B85B-5D692AEE6485}" type="pres">
      <dgm:prSet presAssocID="{0D9A4AAB-CA2D-4278-8AF2-A6FD793C753E}" presName="connTx" presStyleLbl="parChTrans1D2" presStyleIdx="5" presStyleCnt="8"/>
      <dgm:spPr/>
    </dgm:pt>
    <dgm:pt modelId="{DC5E14F4-57FD-4F92-A2F0-E7A5207DE310}" type="pres">
      <dgm:prSet presAssocID="{49522EBD-D01E-43E5-9DFE-D93D0303C581}" presName="node" presStyleLbl="node1" presStyleIdx="5" presStyleCnt="8">
        <dgm:presLayoutVars>
          <dgm:bulletEnabled val="1"/>
        </dgm:presLayoutVars>
      </dgm:prSet>
      <dgm:spPr/>
    </dgm:pt>
    <dgm:pt modelId="{7442971C-9925-4A8C-B063-1B5819CC34F2}" type="pres">
      <dgm:prSet presAssocID="{DD443FC0-B7E2-4D5F-BE02-ECDE4C780B76}" presName="Name9" presStyleLbl="parChTrans1D2" presStyleIdx="6" presStyleCnt="8"/>
      <dgm:spPr/>
    </dgm:pt>
    <dgm:pt modelId="{97F4CEC0-ABA1-460B-8731-D5C1F541FC38}" type="pres">
      <dgm:prSet presAssocID="{DD443FC0-B7E2-4D5F-BE02-ECDE4C780B76}" presName="connTx" presStyleLbl="parChTrans1D2" presStyleIdx="6" presStyleCnt="8"/>
      <dgm:spPr/>
    </dgm:pt>
    <dgm:pt modelId="{09156563-59BB-47B3-BA74-9479CAA45785}" type="pres">
      <dgm:prSet presAssocID="{FE8150A3-1843-4204-99D9-4B5D08AA0FDA}" presName="node" presStyleLbl="node1" presStyleIdx="6" presStyleCnt="8">
        <dgm:presLayoutVars>
          <dgm:bulletEnabled val="1"/>
        </dgm:presLayoutVars>
      </dgm:prSet>
      <dgm:spPr/>
    </dgm:pt>
    <dgm:pt modelId="{888C94F1-3DDE-4985-8332-1CCE460107EB}" type="pres">
      <dgm:prSet presAssocID="{8584EA1F-BA43-4FDE-8A13-7D0DDE70420A}" presName="Name9" presStyleLbl="parChTrans1D2" presStyleIdx="7" presStyleCnt="8"/>
      <dgm:spPr/>
    </dgm:pt>
    <dgm:pt modelId="{8B98F04E-F5FA-495F-97DA-BC5E0EE5568A}" type="pres">
      <dgm:prSet presAssocID="{8584EA1F-BA43-4FDE-8A13-7D0DDE70420A}" presName="connTx" presStyleLbl="parChTrans1D2" presStyleIdx="7" presStyleCnt="8"/>
      <dgm:spPr/>
    </dgm:pt>
    <dgm:pt modelId="{539F8432-4E58-4A5A-9D8E-2EF1FF6700E9}" type="pres">
      <dgm:prSet presAssocID="{BC2EE183-EA5B-46B2-A1F8-A3643BE1A981}" presName="node" presStyleLbl="node1" presStyleIdx="7" presStyleCnt="8">
        <dgm:presLayoutVars>
          <dgm:bulletEnabled val="1"/>
        </dgm:presLayoutVars>
      </dgm:prSet>
      <dgm:spPr/>
    </dgm:pt>
  </dgm:ptLst>
  <dgm:cxnLst>
    <dgm:cxn modelId="{49D91E02-01CD-4C28-B078-EAAD3E206640}" type="presOf" srcId="{A6566E8C-DA20-43CF-8D2C-A23FDF6998FE}" destId="{154C9DD3-869B-43C5-BDD2-5F645D1339C4}" srcOrd="0" destOrd="0" presId="urn:microsoft.com/office/officeart/2005/8/layout/radial1"/>
    <dgm:cxn modelId="{786BE604-C2F1-4C78-B8FD-CF9E9AF4CC79}" type="presOf" srcId="{A55B51F1-3204-4C56-A4F5-1E7CADADECE4}" destId="{0D32A425-87BA-478F-BBE1-335ABFDD6E7B}" srcOrd="0" destOrd="0" presId="urn:microsoft.com/office/officeart/2005/8/layout/radial1"/>
    <dgm:cxn modelId="{2980DD0B-21E0-40CF-BB62-B014E933D9AF}" type="presOf" srcId="{FE8150A3-1843-4204-99D9-4B5D08AA0FDA}" destId="{09156563-59BB-47B3-BA74-9479CAA45785}" srcOrd="0" destOrd="0" presId="urn:microsoft.com/office/officeart/2005/8/layout/radial1"/>
    <dgm:cxn modelId="{2DCE070E-C7FB-409F-9253-3BC7F14A929C}" type="presOf" srcId="{8521FFB6-66D2-472C-AEA2-F3DC025351C7}" destId="{FD9950FB-FCA2-4F92-9236-DF1048C4B720}" srcOrd="1" destOrd="0" presId="urn:microsoft.com/office/officeart/2005/8/layout/radial1"/>
    <dgm:cxn modelId="{1D17A910-0AC2-4D88-A1C7-D2EF1B03A763}" type="presOf" srcId="{308CFE0C-B9B4-4AFF-9C0F-D75975F48320}" destId="{2EB8786F-3038-4BDC-80AD-DA52DB6FD09E}" srcOrd="0" destOrd="0" presId="urn:microsoft.com/office/officeart/2005/8/layout/radial1"/>
    <dgm:cxn modelId="{31B59527-92B2-46BA-902C-DEA5BB261542}" srcId="{FC73CEF4-E7B5-4B59-AEAA-3369EBA10708}" destId="{67BC9C6C-DA81-4E1C-8866-4F098B3D09C5}" srcOrd="4" destOrd="0" parTransId="{F5ADE57B-00A1-4CAA-8630-31EE4266BAEB}" sibTransId="{5CE841C3-908F-477F-9E7B-347D21AE1531}"/>
    <dgm:cxn modelId="{885E7B32-F028-4885-B020-98C5F11E4048}" type="presOf" srcId="{0D9A4AAB-CA2D-4278-8AF2-A6FD793C753E}" destId="{23FCC7AA-8356-46F4-BE21-00C33B069CF5}" srcOrd="0" destOrd="0" presId="urn:microsoft.com/office/officeart/2005/8/layout/radial1"/>
    <dgm:cxn modelId="{ED7AE537-951E-4C84-B337-5D6F232672B7}" type="presOf" srcId="{F5ADE57B-00A1-4CAA-8630-31EE4266BAEB}" destId="{BDA83A13-18F3-44C0-80CF-5F3AFF676057}" srcOrd="0" destOrd="0" presId="urn:microsoft.com/office/officeart/2005/8/layout/radial1"/>
    <dgm:cxn modelId="{7F669367-A637-4336-87F1-ADD4D81E1467}" type="presOf" srcId="{FC73CEF4-E7B5-4B59-AEAA-3369EBA10708}" destId="{7A47B15F-054B-4611-8165-792A885A7AAF}" srcOrd="0" destOrd="0" presId="urn:microsoft.com/office/officeart/2005/8/layout/radial1"/>
    <dgm:cxn modelId="{A4BF4F68-E2CA-48DB-82FE-EAF4B56CAD13}" type="presOf" srcId="{DD443FC0-B7E2-4D5F-BE02-ECDE4C780B76}" destId="{7442971C-9925-4A8C-B063-1B5819CC34F2}" srcOrd="0" destOrd="0" presId="urn:microsoft.com/office/officeart/2005/8/layout/radial1"/>
    <dgm:cxn modelId="{DFB1EB68-0B6D-4C52-B0D5-324A0E559A17}" type="presOf" srcId="{600956A7-9F47-4B21-A6A2-C5D967FDF3DC}" destId="{1718E196-F897-4EA0-A272-0E413BA91C34}" srcOrd="0" destOrd="0" presId="urn:microsoft.com/office/officeart/2005/8/layout/radial1"/>
    <dgm:cxn modelId="{7700DB4B-D9D2-4EF9-AF43-B8215B2BFE05}" srcId="{FC73CEF4-E7B5-4B59-AEAA-3369EBA10708}" destId="{C9D64328-E15C-4FF4-9088-17771448A967}" srcOrd="1" destOrd="0" parTransId="{BBD87531-A5BF-4A9F-AC13-19F0C6591125}" sibTransId="{28DC6C4C-8B52-430D-8EF2-684416496EA4}"/>
    <dgm:cxn modelId="{25EB754D-1C24-4ABD-BA4A-6D05E6B893AA}" type="presOf" srcId="{BBD87531-A5BF-4A9F-AC13-19F0C6591125}" destId="{12CF7D85-C5FF-470D-86B2-8233448E9C67}" srcOrd="0" destOrd="0" presId="urn:microsoft.com/office/officeart/2005/8/layout/radial1"/>
    <dgm:cxn modelId="{F9F7B96D-672A-45AD-9418-FC01BC06F7B4}" type="presOf" srcId="{F5ADE57B-00A1-4CAA-8630-31EE4266BAEB}" destId="{E27997E3-C42E-41A3-B448-412118090BEB}" srcOrd="1" destOrd="0" presId="urn:microsoft.com/office/officeart/2005/8/layout/radial1"/>
    <dgm:cxn modelId="{5B898C50-5600-4A79-8ED2-93847B343C1E}" srcId="{600956A7-9F47-4B21-A6A2-C5D967FDF3DC}" destId="{FC73CEF4-E7B5-4B59-AEAA-3369EBA10708}" srcOrd="0" destOrd="0" parTransId="{E2B0B4DC-0351-43B2-981A-7D944F980DF8}" sibTransId="{A55C76CD-F421-4D80-8C51-A1C669EAC743}"/>
    <dgm:cxn modelId="{BB83DF72-B116-43B3-B75C-7812234FE9E8}" srcId="{FC73CEF4-E7B5-4B59-AEAA-3369EBA10708}" destId="{4DC8F8E6-391C-4219-9961-4E42F36E5A1E}" srcOrd="0" destOrd="0" parTransId="{A6566E8C-DA20-43CF-8D2C-A23FDF6998FE}" sibTransId="{078CA56C-7878-4F21-A502-AF0F6512BDE7}"/>
    <dgm:cxn modelId="{9C526476-3AF6-4940-AD27-F0B74BF87B93}" srcId="{FC73CEF4-E7B5-4B59-AEAA-3369EBA10708}" destId="{FE8150A3-1843-4204-99D9-4B5D08AA0FDA}" srcOrd="6" destOrd="0" parTransId="{DD443FC0-B7E2-4D5F-BE02-ECDE4C780B76}" sibTransId="{03DC15BE-A33B-4B2C-8018-D91F68F90C61}"/>
    <dgm:cxn modelId="{02BEC878-61BF-4C24-93B1-D77AF8B1953E}" type="presOf" srcId="{49522EBD-D01E-43E5-9DFE-D93D0303C581}" destId="{DC5E14F4-57FD-4F92-A2F0-E7A5207DE310}" srcOrd="0" destOrd="0" presId="urn:microsoft.com/office/officeart/2005/8/layout/radial1"/>
    <dgm:cxn modelId="{C79B967C-B1AB-4A5F-B4D8-32011760C011}" type="presOf" srcId="{BBD87531-A5BF-4A9F-AC13-19F0C6591125}" destId="{A24350D9-9E5E-49B1-B9F2-5EFBB1BACE29}" srcOrd="1" destOrd="0" presId="urn:microsoft.com/office/officeart/2005/8/layout/radial1"/>
    <dgm:cxn modelId="{B9BD6C7E-DE3A-47A1-9586-661EEE31BEBF}" type="presOf" srcId="{A6566E8C-DA20-43CF-8D2C-A23FDF6998FE}" destId="{5C86A8C0-583F-45D7-8692-B720D7E956C7}" srcOrd="1" destOrd="0" presId="urn:microsoft.com/office/officeart/2005/8/layout/radial1"/>
    <dgm:cxn modelId="{17A45E86-26E0-4357-AFF3-CD11C49CA35A}" srcId="{FC73CEF4-E7B5-4B59-AEAA-3369EBA10708}" destId="{49522EBD-D01E-43E5-9DFE-D93D0303C581}" srcOrd="5" destOrd="0" parTransId="{0D9A4AAB-CA2D-4278-8AF2-A6FD793C753E}" sibTransId="{C9F46D38-366B-4D64-B0BD-1698CF0A9359}"/>
    <dgm:cxn modelId="{1C888C89-3BB5-44F7-96E9-57C68E89D7E9}" srcId="{FC73CEF4-E7B5-4B59-AEAA-3369EBA10708}" destId="{BC2EE183-EA5B-46B2-A1F8-A3643BE1A981}" srcOrd="7" destOrd="0" parTransId="{8584EA1F-BA43-4FDE-8A13-7D0DDE70420A}" sibTransId="{4668620C-3D3B-47A8-8A0A-254F61A19F62}"/>
    <dgm:cxn modelId="{0895378A-E9BB-49A6-9197-F5FBE5CDBB22}" srcId="{FC73CEF4-E7B5-4B59-AEAA-3369EBA10708}" destId="{308CFE0C-B9B4-4AFF-9C0F-D75975F48320}" srcOrd="3" destOrd="0" parTransId="{8521FFB6-66D2-472C-AEA2-F3DC025351C7}" sibTransId="{76CC8FA8-B646-4FAE-A759-7DD14400E31C}"/>
    <dgm:cxn modelId="{967C9095-2838-4A15-8423-55526A15252C}" type="presOf" srcId="{BC2EE183-EA5B-46B2-A1F8-A3643BE1A981}" destId="{539F8432-4E58-4A5A-9D8E-2EF1FF6700E9}" srcOrd="0" destOrd="0" presId="urn:microsoft.com/office/officeart/2005/8/layout/radial1"/>
    <dgm:cxn modelId="{C719B8A3-BBD4-44DF-BD22-A8476ECD75B5}" type="presOf" srcId="{67BC9C6C-DA81-4E1C-8866-4F098B3D09C5}" destId="{98132663-DC74-490E-B9D0-2FD7384BB954}" srcOrd="0" destOrd="0" presId="urn:microsoft.com/office/officeart/2005/8/layout/radial1"/>
    <dgm:cxn modelId="{B9C9ADAC-C4F7-4642-B466-2A248D754431}" type="presOf" srcId="{97D6FECF-4C2B-4144-BC96-30D5834BF547}" destId="{2BF64374-D848-41CC-80C5-D50DAA46C036}" srcOrd="0" destOrd="0" presId="urn:microsoft.com/office/officeart/2005/8/layout/radial1"/>
    <dgm:cxn modelId="{0E71BEAC-3AE3-4128-9774-6B26DFA56EC7}" type="presOf" srcId="{4DC8F8E6-391C-4219-9961-4E42F36E5A1E}" destId="{7302AEE4-3B2B-4886-9E37-DC46DFD8700B}" srcOrd="0" destOrd="0" presId="urn:microsoft.com/office/officeart/2005/8/layout/radial1"/>
    <dgm:cxn modelId="{C278A2B1-9A4A-411A-9F27-51650FD5F135}" type="presOf" srcId="{8584EA1F-BA43-4FDE-8A13-7D0DDE70420A}" destId="{8B98F04E-F5FA-495F-97DA-BC5E0EE5568A}" srcOrd="1" destOrd="0" presId="urn:microsoft.com/office/officeart/2005/8/layout/radial1"/>
    <dgm:cxn modelId="{E446EFB1-6BE1-41C1-A5F1-87C3B1706182}" srcId="{FC73CEF4-E7B5-4B59-AEAA-3369EBA10708}" destId="{97D6FECF-4C2B-4144-BC96-30D5834BF547}" srcOrd="2" destOrd="0" parTransId="{A55B51F1-3204-4C56-A4F5-1E7CADADECE4}" sibTransId="{C5D59A78-AC0F-4DF1-AF14-B7D72FE77786}"/>
    <dgm:cxn modelId="{17D2F2CE-DC46-4C83-8AEB-7F83E44A2489}" type="presOf" srcId="{DD443FC0-B7E2-4D5F-BE02-ECDE4C780B76}" destId="{97F4CEC0-ABA1-460B-8731-D5C1F541FC38}" srcOrd="1" destOrd="0" presId="urn:microsoft.com/office/officeart/2005/8/layout/radial1"/>
    <dgm:cxn modelId="{5E0243D1-E339-46C5-B21F-A639BEA14508}" type="presOf" srcId="{0D9A4AAB-CA2D-4278-8AF2-A6FD793C753E}" destId="{0A6A8CE5-BA38-4BBF-B85B-5D692AEE6485}" srcOrd="1" destOrd="0" presId="urn:microsoft.com/office/officeart/2005/8/layout/radial1"/>
    <dgm:cxn modelId="{3E1CB6DD-1F14-4D2B-AEF8-66F825A78524}" type="presOf" srcId="{8521FFB6-66D2-472C-AEA2-F3DC025351C7}" destId="{7B090DC1-F131-497C-A09B-3DD07C2362B3}" srcOrd="0" destOrd="0" presId="urn:microsoft.com/office/officeart/2005/8/layout/radial1"/>
    <dgm:cxn modelId="{C84B83F4-620A-4091-BFC3-7BA3B3166C1D}" type="presOf" srcId="{8584EA1F-BA43-4FDE-8A13-7D0DDE70420A}" destId="{888C94F1-3DDE-4985-8332-1CCE460107EB}" srcOrd="0" destOrd="0" presId="urn:microsoft.com/office/officeart/2005/8/layout/radial1"/>
    <dgm:cxn modelId="{200441F9-D9E6-47DC-AAE7-691165CCC05B}" type="presOf" srcId="{C9D64328-E15C-4FF4-9088-17771448A967}" destId="{147A0119-813D-4F2F-A804-4ED9319B0E6D}" srcOrd="0" destOrd="0" presId="urn:microsoft.com/office/officeart/2005/8/layout/radial1"/>
    <dgm:cxn modelId="{F60DDEFB-F288-4557-BE9D-CDE1899AC3C6}" type="presOf" srcId="{A55B51F1-3204-4C56-A4F5-1E7CADADECE4}" destId="{2F49D52A-0FAC-403A-8732-3303FFD5F924}" srcOrd="1" destOrd="0" presId="urn:microsoft.com/office/officeart/2005/8/layout/radial1"/>
    <dgm:cxn modelId="{1A432152-9C49-43BD-8D4E-D1EC27583F74}" type="presParOf" srcId="{1718E196-F897-4EA0-A272-0E413BA91C34}" destId="{7A47B15F-054B-4611-8165-792A885A7AAF}" srcOrd="0" destOrd="0" presId="urn:microsoft.com/office/officeart/2005/8/layout/radial1"/>
    <dgm:cxn modelId="{B3B9BF0C-17EC-4290-BB0C-E68BF934C73A}" type="presParOf" srcId="{1718E196-F897-4EA0-A272-0E413BA91C34}" destId="{154C9DD3-869B-43C5-BDD2-5F645D1339C4}" srcOrd="1" destOrd="0" presId="urn:microsoft.com/office/officeart/2005/8/layout/radial1"/>
    <dgm:cxn modelId="{ECA99153-0CB1-4BAC-86B2-98816B5BFA7F}" type="presParOf" srcId="{154C9DD3-869B-43C5-BDD2-5F645D1339C4}" destId="{5C86A8C0-583F-45D7-8692-B720D7E956C7}" srcOrd="0" destOrd="0" presId="urn:microsoft.com/office/officeart/2005/8/layout/radial1"/>
    <dgm:cxn modelId="{929FF0E5-10EA-4A5B-9606-FB1248FE148D}" type="presParOf" srcId="{1718E196-F897-4EA0-A272-0E413BA91C34}" destId="{7302AEE4-3B2B-4886-9E37-DC46DFD8700B}" srcOrd="2" destOrd="0" presId="urn:microsoft.com/office/officeart/2005/8/layout/radial1"/>
    <dgm:cxn modelId="{40F0030A-4EE2-4FAC-945A-EF11FE28CE27}" type="presParOf" srcId="{1718E196-F897-4EA0-A272-0E413BA91C34}" destId="{12CF7D85-C5FF-470D-86B2-8233448E9C67}" srcOrd="3" destOrd="0" presId="urn:microsoft.com/office/officeart/2005/8/layout/radial1"/>
    <dgm:cxn modelId="{ECBF85BA-D279-4E32-BA60-9F108FD17A0D}" type="presParOf" srcId="{12CF7D85-C5FF-470D-86B2-8233448E9C67}" destId="{A24350D9-9E5E-49B1-B9F2-5EFBB1BACE29}" srcOrd="0" destOrd="0" presId="urn:microsoft.com/office/officeart/2005/8/layout/radial1"/>
    <dgm:cxn modelId="{956772F4-9197-4EB8-ABEC-0432B8F16C6F}" type="presParOf" srcId="{1718E196-F897-4EA0-A272-0E413BA91C34}" destId="{147A0119-813D-4F2F-A804-4ED9319B0E6D}" srcOrd="4" destOrd="0" presId="urn:microsoft.com/office/officeart/2005/8/layout/radial1"/>
    <dgm:cxn modelId="{D0D2C1A6-30A6-467E-9DC0-DD64325DD51C}" type="presParOf" srcId="{1718E196-F897-4EA0-A272-0E413BA91C34}" destId="{0D32A425-87BA-478F-BBE1-335ABFDD6E7B}" srcOrd="5" destOrd="0" presId="urn:microsoft.com/office/officeart/2005/8/layout/radial1"/>
    <dgm:cxn modelId="{157954F9-AD8B-4053-A660-4B1C23F91CEC}" type="presParOf" srcId="{0D32A425-87BA-478F-BBE1-335ABFDD6E7B}" destId="{2F49D52A-0FAC-403A-8732-3303FFD5F924}" srcOrd="0" destOrd="0" presId="urn:microsoft.com/office/officeart/2005/8/layout/radial1"/>
    <dgm:cxn modelId="{66118AF4-DA45-4C4E-B46B-C0BB13277F04}" type="presParOf" srcId="{1718E196-F897-4EA0-A272-0E413BA91C34}" destId="{2BF64374-D848-41CC-80C5-D50DAA46C036}" srcOrd="6" destOrd="0" presId="urn:microsoft.com/office/officeart/2005/8/layout/radial1"/>
    <dgm:cxn modelId="{C2A66273-2262-4875-9213-2DEF30009128}" type="presParOf" srcId="{1718E196-F897-4EA0-A272-0E413BA91C34}" destId="{7B090DC1-F131-497C-A09B-3DD07C2362B3}" srcOrd="7" destOrd="0" presId="urn:microsoft.com/office/officeart/2005/8/layout/radial1"/>
    <dgm:cxn modelId="{C0BCC2F2-101D-4FA7-9025-987DD00E7F16}" type="presParOf" srcId="{7B090DC1-F131-497C-A09B-3DD07C2362B3}" destId="{FD9950FB-FCA2-4F92-9236-DF1048C4B720}" srcOrd="0" destOrd="0" presId="urn:microsoft.com/office/officeart/2005/8/layout/radial1"/>
    <dgm:cxn modelId="{C9761123-4E0F-4175-BDB8-751CC87AA4D0}" type="presParOf" srcId="{1718E196-F897-4EA0-A272-0E413BA91C34}" destId="{2EB8786F-3038-4BDC-80AD-DA52DB6FD09E}" srcOrd="8" destOrd="0" presId="urn:microsoft.com/office/officeart/2005/8/layout/radial1"/>
    <dgm:cxn modelId="{C455FCEB-55B8-4A2E-AF1D-A9FED3004F5E}" type="presParOf" srcId="{1718E196-F897-4EA0-A272-0E413BA91C34}" destId="{BDA83A13-18F3-44C0-80CF-5F3AFF676057}" srcOrd="9" destOrd="0" presId="urn:microsoft.com/office/officeart/2005/8/layout/radial1"/>
    <dgm:cxn modelId="{E81C0619-3919-471F-BBB0-DE5A1274A547}" type="presParOf" srcId="{BDA83A13-18F3-44C0-80CF-5F3AFF676057}" destId="{E27997E3-C42E-41A3-B448-412118090BEB}" srcOrd="0" destOrd="0" presId="urn:microsoft.com/office/officeart/2005/8/layout/radial1"/>
    <dgm:cxn modelId="{ED7F3EB0-4519-4E38-B914-D60FF77717F4}" type="presParOf" srcId="{1718E196-F897-4EA0-A272-0E413BA91C34}" destId="{98132663-DC74-490E-B9D0-2FD7384BB954}" srcOrd="10" destOrd="0" presId="urn:microsoft.com/office/officeart/2005/8/layout/radial1"/>
    <dgm:cxn modelId="{576BA92B-FA57-43F0-9829-3CCCBC1B89E6}" type="presParOf" srcId="{1718E196-F897-4EA0-A272-0E413BA91C34}" destId="{23FCC7AA-8356-46F4-BE21-00C33B069CF5}" srcOrd="11" destOrd="0" presId="urn:microsoft.com/office/officeart/2005/8/layout/radial1"/>
    <dgm:cxn modelId="{BB1BB0A6-CE57-465D-90EC-5115D89D0D02}" type="presParOf" srcId="{23FCC7AA-8356-46F4-BE21-00C33B069CF5}" destId="{0A6A8CE5-BA38-4BBF-B85B-5D692AEE6485}" srcOrd="0" destOrd="0" presId="urn:microsoft.com/office/officeart/2005/8/layout/radial1"/>
    <dgm:cxn modelId="{FCDC535E-442F-4B90-9C08-7D624FB0AC98}" type="presParOf" srcId="{1718E196-F897-4EA0-A272-0E413BA91C34}" destId="{DC5E14F4-57FD-4F92-A2F0-E7A5207DE310}" srcOrd="12" destOrd="0" presId="urn:microsoft.com/office/officeart/2005/8/layout/radial1"/>
    <dgm:cxn modelId="{1BD69470-1EE4-4A7A-AAB3-93FD3A2912FD}" type="presParOf" srcId="{1718E196-F897-4EA0-A272-0E413BA91C34}" destId="{7442971C-9925-4A8C-B063-1B5819CC34F2}" srcOrd="13" destOrd="0" presId="urn:microsoft.com/office/officeart/2005/8/layout/radial1"/>
    <dgm:cxn modelId="{854564F9-348C-4B9D-97EA-B32447403A21}" type="presParOf" srcId="{7442971C-9925-4A8C-B063-1B5819CC34F2}" destId="{97F4CEC0-ABA1-460B-8731-D5C1F541FC38}" srcOrd="0" destOrd="0" presId="urn:microsoft.com/office/officeart/2005/8/layout/radial1"/>
    <dgm:cxn modelId="{81A81294-6C46-429A-9669-4384DF0DC848}" type="presParOf" srcId="{1718E196-F897-4EA0-A272-0E413BA91C34}" destId="{09156563-59BB-47B3-BA74-9479CAA45785}" srcOrd="14" destOrd="0" presId="urn:microsoft.com/office/officeart/2005/8/layout/radial1"/>
    <dgm:cxn modelId="{CA28C66D-263B-4CC2-BAE1-EFDE62D7F850}" type="presParOf" srcId="{1718E196-F897-4EA0-A272-0E413BA91C34}" destId="{888C94F1-3DDE-4985-8332-1CCE460107EB}" srcOrd="15" destOrd="0" presId="urn:microsoft.com/office/officeart/2005/8/layout/radial1"/>
    <dgm:cxn modelId="{17BFDE5F-AF98-4271-944C-ADECB58D380A}" type="presParOf" srcId="{888C94F1-3DDE-4985-8332-1CCE460107EB}" destId="{8B98F04E-F5FA-495F-97DA-BC5E0EE5568A}" srcOrd="0" destOrd="0" presId="urn:microsoft.com/office/officeart/2005/8/layout/radial1"/>
    <dgm:cxn modelId="{535F80CA-3DA4-45CE-8A1C-0E2B6312BA8C}" type="presParOf" srcId="{1718E196-F897-4EA0-A272-0E413BA91C34}" destId="{539F8432-4E58-4A5A-9D8E-2EF1FF6700E9}"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3407D2-45E1-4731-B594-2629A93BD098}"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1A358812-330F-4366-9C78-C58265CA768F}">
      <dgm:prSet phldrT="[Text]"/>
      <dgm:spPr/>
      <dgm:t>
        <a:bodyPr/>
        <a:lstStyle/>
        <a:p>
          <a:r>
            <a:rPr lang="en-US" dirty="0"/>
            <a:t>New York, California, Massachusetts</a:t>
          </a:r>
        </a:p>
      </dgm:t>
    </dgm:pt>
    <dgm:pt modelId="{B962DBF4-2C06-48DC-AEC5-5F99D55FE4A4}" type="parTrans" cxnId="{2869CFE2-013C-4157-A1B0-C673CE57B25E}">
      <dgm:prSet/>
      <dgm:spPr/>
      <dgm:t>
        <a:bodyPr/>
        <a:lstStyle/>
        <a:p>
          <a:endParaRPr lang="en-US"/>
        </a:p>
      </dgm:t>
    </dgm:pt>
    <dgm:pt modelId="{1DBFE3C6-F208-4DE5-A85C-58A360DBCDEB}" type="sibTrans" cxnId="{2869CFE2-013C-4157-A1B0-C673CE57B25E}">
      <dgm:prSet/>
      <dgm:spPr/>
      <dgm:t>
        <a:bodyPr/>
        <a:lstStyle/>
        <a:p>
          <a:endParaRPr lang="en-US"/>
        </a:p>
      </dgm:t>
    </dgm:pt>
    <dgm:pt modelId="{8800A5E0-919A-44C7-AD9C-D02663266294}">
      <dgm:prSet phldrT="[Text]"/>
      <dgm:spPr/>
      <dgm:t>
        <a:bodyPr/>
        <a:lstStyle/>
        <a:p>
          <a:r>
            <a:rPr lang="en-US" dirty="0"/>
            <a:t>Alabama</a:t>
          </a:r>
        </a:p>
      </dgm:t>
    </dgm:pt>
    <dgm:pt modelId="{5EE9D587-519D-430D-850F-3424A5144123}" type="parTrans" cxnId="{0BAEE7DC-CDD1-408F-829D-E9F383DAA410}">
      <dgm:prSet/>
      <dgm:spPr/>
      <dgm:t>
        <a:bodyPr/>
        <a:lstStyle/>
        <a:p>
          <a:endParaRPr lang="en-US"/>
        </a:p>
      </dgm:t>
    </dgm:pt>
    <dgm:pt modelId="{2A961F16-3683-4D3A-AE3D-9F0B7BE6BB27}" type="sibTrans" cxnId="{0BAEE7DC-CDD1-408F-829D-E9F383DAA410}">
      <dgm:prSet/>
      <dgm:spPr/>
      <dgm:t>
        <a:bodyPr/>
        <a:lstStyle/>
        <a:p>
          <a:endParaRPr lang="en-US"/>
        </a:p>
      </dgm:t>
    </dgm:pt>
    <dgm:pt modelId="{F7AE08C0-95D3-4177-AA3B-B31A28371B82}" type="pres">
      <dgm:prSet presAssocID="{0B3407D2-45E1-4731-B594-2629A93BD098}" presName="compositeShape" presStyleCnt="0">
        <dgm:presLayoutVars>
          <dgm:chMax val="2"/>
          <dgm:dir/>
          <dgm:resizeHandles val="exact"/>
        </dgm:presLayoutVars>
      </dgm:prSet>
      <dgm:spPr/>
    </dgm:pt>
    <dgm:pt modelId="{2E06F45D-76C5-475E-BFE0-3E1662986C93}" type="pres">
      <dgm:prSet presAssocID="{1A358812-330F-4366-9C78-C58265CA768F}" presName="upArrow" presStyleLbl="node1" presStyleIdx="0" presStyleCnt="2" custScaleY="64643"/>
      <dgm:spPr/>
    </dgm:pt>
    <dgm:pt modelId="{7BCF885F-BD53-4DDD-801C-9C1F68F62AD7}" type="pres">
      <dgm:prSet presAssocID="{1A358812-330F-4366-9C78-C58265CA768F}" presName="upArrowText" presStyleLbl="revTx" presStyleIdx="0" presStyleCnt="2">
        <dgm:presLayoutVars>
          <dgm:chMax val="0"/>
          <dgm:bulletEnabled val="1"/>
        </dgm:presLayoutVars>
      </dgm:prSet>
      <dgm:spPr/>
    </dgm:pt>
    <dgm:pt modelId="{85BE8489-473D-4C0A-BEA9-B3F75A5BF2D1}" type="pres">
      <dgm:prSet presAssocID="{8800A5E0-919A-44C7-AD9C-D02663266294}" presName="downArrow" presStyleLbl="node1" presStyleIdx="1" presStyleCnt="2" custScaleY="63314" custLinFactNeighborX="2788"/>
      <dgm:spPr/>
    </dgm:pt>
    <dgm:pt modelId="{C5FF5153-0AFA-4E2A-B5D7-450C4100C371}" type="pres">
      <dgm:prSet presAssocID="{8800A5E0-919A-44C7-AD9C-D02663266294}" presName="downArrowText" presStyleLbl="revTx" presStyleIdx="1" presStyleCnt="2">
        <dgm:presLayoutVars>
          <dgm:chMax val="0"/>
          <dgm:bulletEnabled val="1"/>
        </dgm:presLayoutVars>
      </dgm:prSet>
      <dgm:spPr/>
    </dgm:pt>
  </dgm:ptLst>
  <dgm:cxnLst>
    <dgm:cxn modelId="{F7C20D5D-4524-499E-859C-988FDD27E7C3}" type="presOf" srcId="{8800A5E0-919A-44C7-AD9C-D02663266294}" destId="{C5FF5153-0AFA-4E2A-B5D7-450C4100C371}" srcOrd="0" destOrd="0" presId="urn:microsoft.com/office/officeart/2005/8/layout/arrow4"/>
    <dgm:cxn modelId="{A8304A87-6A04-4060-BA08-978B58DA481C}" type="presOf" srcId="{0B3407D2-45E1-4731-B594-2629A93BD098}" destId="{F7AE08C0-95D3-4177-AA3B-B31A28371B82}" srcOrd="0" destOrd="0" presId="urn:microsoft.com/office/officeart/2005/8/layout/arrow4"/>
    <dgm:cxn modelId="{0D0D5AC8-F302-44D0-BA12-1CCFA5C137BF}" type="presOf" srcId="{1A358812-330F-4366-9C78-C58265CA768F}" destId="{7BCF885F-BD53-4DDD-801C-9C1F68F62AD7}" srcOrd="0" destOrd="0" presId="urn:microsoft.com/office/officeart/2005/8/layout/arrow4"/>
    <dgm:cxn modelId="{0BAEE7DC-CDD1-408F-829D-E9F383DAA410}" srcId="{0B3407D2-45E1-4731-B594-2629A93BD098}" destId="{8800A5E0-919A-44C7-AD9C-D02663266294}" srcOrd="1" destOrd="0" parTransId="{5EE9D587-519D-430D-850F-3424A5144123}" sibTransId="{2A961F16-3683-4D3A-AE3D-9F0B7BE6BB27}"/>
    <dgm:cxn modelId="{2869CFE2-013C-4157-A1B0-C673CE57B25E}" srcId="{0B3407D2-45E1-4731-B594-2629A93BD098}" destId="{1A358812-330F-4366-9C78-C58265CA768F}" srcOrd="0" destOrd="0" parTransId="{B962DBF4-2C06-48DC-AEC5-5F99D55FE4A4}" sibTransId="{1DBFE3C6-F208-4DE5-A85C-58A360DBCDEB}"/>
    <dgm:cxn modelId="{6EC2992D-A2D0-49D2-9A73-1C3A87BBE2AE}" type="presParOf" srcId="{F7AE08C0-95D3-4177-AA3B-B31A28371B82}" destId="{2E06F45D-76C5-475E-BFE0-3E1662986C93}" srcOrd="0" destOrd="0" presId="urn:microsoft.com/office/officeart/2005/8/layout/arrow4"/>
    <dgm:cxn modelId="{7DC27A36-5E8D-445F-8514-15CE44D8CC38}" type="presParOf" srcId="{F7AE08C0-95D3-4177-AA3B-B31A28371B82}" destId="{7BCF885F-BD53-4DDD-801C-9C1F68F62AD7}" srcOrd="1" destOrd="0" presId="urn:microsoft.com/office/officeart/2005/8/layout/arrow4"/>
    <dgm:cxn modelId="{DA44AC0E-AD04-483D-8330-6DFF08DB7784}" type="presParOf" srcId="{F7AE08C0-95D3-4177-AA3B-B31A28371B82}" destId="{85BE8489-473D-4C0A-BEA9-B3F75A5BF2D1}" srcOrd="2" destOrd="0" presId="urn:microsoft.com/office/officeart/2005/8/layout/arrow4"/>
    <dgm:cxn modelId="{938815C4-F83C-4A1D-B3CD-504D229BE15E}" type="presParOf" srcId="{F7AE08C0-95D3-4177-AA3B-B31A28371B82}" destId="{C5FF5153-0AFA-4E2A-B5D7-450C4100C37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3B12F5-531F-466A-98D5-CCF598668D0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C11E82-D50E-414D-BD7B-8BA3F7B1368C}">
      <dgm:prSet phldrT="[Text]"/>
      <dgm:spPr/>
      <dgm:t>
        <a:bodyPr/>
        <a:lstStyle/>
        <a:p>
          <a:r>
            <a:rPr lang="en-US" dirty="0"/>
            <a:t>Critical Access Hospital</a:t>
          </a:r>
        </a:p>
        <a:p>
          <a:r>
            <a:rPr lang="en-US" dirty="0"/>
            <a:t>(CAH)</a:t>
          </a:r>
        </a:p>
      </dgm:t>
    </dgm:pt>
    <dgm:pt modelId="{ADAB929B-91BB-4A5C-AD9C-09A79E00B042}" type="parTrans" cxnId="{DA11A49B-B0AD-468A-9769-1D871DBD773B}">
      <dgm:prSet/>
      <dgm:spPr/>
      <dgm:t>
        <a:bodyPr/>
        <a:lstStyle/>
        <a:p>
          <a:endParaRPr lang="en-US"/>
        </a:p>
      </dgm:t>
    </dgm:pt>
    <dgm:pt modelId="{EC1F5B02-767D-4324-A1CC-50FEA4CAC27A}" type="sibTrans" cxnId="{DA11A49B-B0AD-468A-9769-1D871DBD773B}">
      <dgm:prSet/>
      <dgm:spPr/>
      <dgm:t>
        <a:bodyPr/>
        <a:lstStyle/>
        <a:p>
          <a:endParaRPr lang="en-US"/>
        </a:p>
      </dgm:t>
    </dgm:pt>
    <dgm:pt modelId="{21278844-A7BA-4C61-A8DA-A11C0175A1AD}">
      <dgm:prSet phldrT="[Text]"/>
      <dgm:spPr/>
      <dgm:t>
        <a:bodyPr/>
        <a:lstStyle/>
        <a:p>
          <a:r>
            <a:rPr lang="en-US" dirty="0"/>
            <a:t>25 beds or less</a:t>
          </a:r>
        </a:p>
      </dgm:t>
    </dgm:pt>
    <dgm:pt modelId="{89F208A9-1319-4471-8AE7-9CB6CA89CEA2}" type="parTrans" cxnId="{402D9C09-1748-49E5-80EE-C36F286DBF01}">
      <dgm:prSet/>
      <dgm:spPr/>
      <dgm:t>
        <a:bodyPr/>
        <a:lstStyle/>
        <a:p>
          <a:endParaRPr lang="en-US"/>
        </a:p>
      </dgm:t>
    </dgm:pt>
    <dgm:pt modelId="{5A3963D6-6D40-433A-A58C-A3D04BBD8865}" type="sibTrans" cxnId="{402D9C09-1748-49E5-80EE-C36F286DBF01}">
      <dgm:prSet/>
      <dgm:spPr/>
      <dgm:t>
        <a:bodyPr/>
        <a:lstStyle/>
        <a:p>
          <a:endParaRPr lang="en-US"/>
        </a:p>
      </dgm:t>
    </dgm:pt>
    <dgm:pt modelId="{B24BB172-73BF-4DC3-8194-0C06CA86F97C}">
      <dgm:prSet phldrT="[Text]"/>
      <dgm:spPr/>
      <dgm:t>
        <a:bodyPr/>
        <a:lstStyle/>
        <a:p>
          <a:r>
            <a:rPr lang="en-US" dirty="0"/>
            <a:t>Medicare Dependent Hospital</a:t>
          </a:r>
        </a:p>
        <a:p>
          <a:r>
            <a:rPr lang="en-US" dirty="0"/>
            <a:t>(MDH)</a:t>
          </a:r>
        </a:p>
      </dgm:t>
    </dgm:pt>
    <dgm:pt modelId="{8CF8D73C-5A0A-411A-9ABE-FB8EC5425FE9}" type="parTrans" cxnId="{B2CFBDB9-FEA1-4C20-9BEB-B73C32276882}">
      <dgm:prSet/>
      <dgm:spPr/>
      <dgm:t>
        <a:bodyPr/>
        <a:lstStyle/>
        <a:p>
          <a:endParaRPr lang="en-US"/>
        </a:p>
      </dgm:t>
    </dgm:pt>
    <dgm:pt modelId="{C17F6361-A3A5-4BD8-B96E-3AA17FD71425}" type="sibTrans" cxnId="{B2CFBDB9-FEA1-4C20-9BEB-B73C32276882}">
      <dgm:prSet/>
      <dgm:spPr/>
      <dgm:t>
        <a:bodyPr/>
        <a:lstStyle/>
        <a:p>
          <a:endParaRPr lang="en-US"/>
        </a:p>
      </dgm:t>
    </dgm:pt>
    <dgm:pt modelId="{53319B20-6FE2-495F-864D-BFBC34E1C7DE}">
      <dgm:prSet phldrT="[Text]"/>
      <dgm:spPr/>
      <dgm:t>
        <a:bodyPr/>
        <a:lstStyle/>
        <a:p>
          <a:r>
            <a:rPr lang="en-US" dirty="0"/>
            <a:t>100 beds or less</a:t>
          </a:r>
        </a:p>
      </dgm:t>
    </dgm:pt>
    <dgm:pt modelId="{7C381287-48C0-4EF6-B0EF-C312348A0E87}" type="parTrans" cxnId="{FAEA2ADF-55E0-4627-A1AF-3B00E73B712D}">
      <dgm:prSet/>
      <dgm:spPr/>
      <dgm:t>
        <a:bodyPr/>
        <a:lstStyle/>
        <a:p>
          <a:endParaRPr lang="en-US"/>
        </a:p>
      </dgm:t>
    </dgm:pt>
    <dgm:pt modelId="{4660218F-37C1-492E-9252-8ECDEB62C1CF}" type="sibTrans" cxnId="{FAEA2ADF-55E0-4627-A1AF-3B00E73B712D}">
      <dgm:prSet/>
      <dgm:spPr/>
      <dgm:t>
        <a:bodyPr/>
        <a:lstStyle/>
        <a:p>
          <a:endParaRPr lang="en-US"/>
        </a:p>
      </dgm:t>
    </dgm:pt>
    <dgm:pt modelId="{5D88DAB0-25C3-4592-96C7-10C7204A86E8}">
      <dgm:prSet phldrT="[Text]"/>
      <dgm:spPr/>
      <dgm:t>
        <a:bodyPr/>
        <a:lstStyle/>
        <a:p>
          <a:r>
            <a:rPr lang="en-US" dirty="0"/>
            <a:t>25-mile requirement</a:t>
          </a:r>
        </a:p>
      </dgm:t>
    </dgm:pt>
    <dgm:pt modelId="{7780E3C4-430C-49DF-B85A-43A3A3750478}" type="parTrans" cxnId="{CFD98EBD-E53C-4776-9A28-4896B05FA48D}">
      <dgm:prSet/>
      <dgm:spPr/>
      <dgm:t>
        <a:bodyPr/>
        <a:lstStyle/>
        <a:p>
          <a:endParaRPr lang="en-US"/>
        </a:p>
      </dgm:t>
    </dgm:pt>
    <dgm:pt modelId="{85ACA9B0-BCBB-424B-A3AC-D787A4A16226}" type="sibTrans" cxnId="{CFD98EBD-E53C-4776-9A28-4896B05FA48D}">
      <dgm:prSet/>
      <dgm:spPr/>
      <dgm:t>
        <a:bodyPr/>
        <a:lstStyle/>
        <a:p>
          <a:endParaRPr lang="en-US"/>
        </a:p>
      </dgm:t>
    </dgm:pt>
    <dgm:pt modelId="{AFE90137-36E2-43D6-9AC0-F63656B61F3D}">
      <dgm:prSet phldrT="[Text]"/>
      <dgm:spPr/>
      <dgm:t>
        <a:bodyPr/>
        <a:lstStyle/>
        <a:p>
          <a:r>
            <a:rPr lang="en-US" dirty="0"/>
            <a:t>Community Outpatient Hospital </a:t>
          </a:r>
        </a:p>
        <a:p>
          <a:r>
            <a:rPr lang="en-US" dirty="0"/>
            <a:t>(COH)</a:t>
          </a:r>
        </a:p>
      </dgm:t>
    </dgm:pt>
    <dgm:pt modelId="{6E5D93DF-E806-4EF2-8D29-3231410C710D}" type="parTrans" cxnId="{7D20E805-7BEA-4E74-AB68-AA9401E493A6}">
      <dgm:prSet/>
      <dgm:spPr/>
      <dgm:t>
        <a:bodyPr/>
        <a:lstStyle/>
        <a:p>
          <a:endParaRPr lang="en-US"/>
        </a:p>
      </dgm:t>
    </dgm:pt>
    <dgm:pt modelId="{4F524C0C-8D75-4D5B-8B3B-9AEB5EDDA358}" type="sibTrans" cxnId="{7D20E805-7BEA-4E74-AB68-AA9401E493A6}">
      <dgm:prSet/>
      <dgm:spPr/>
      <dgm:t>
        <a:bodyPr/>
        <a:lstStyle/>
        <a:p>
          <a:endParaRPr lang="en-US"/>
        </a:p>
      </dgm:t>
    </dgm:pt>
    <dgm:pt modelId="{ED2E274B-3E85-47A2-8B1F-D3A686B33E4E}">
      <dgm:prSet phldrT="[Text]"/>
      <dgm:spPr/>
      <dgm:t>
        <a:bodyPr/>
        <a:lstStyle/>
        <a:p>
          <a:r>
            <a:rPr lang="en-US" dirty="0"/>
            <a:t>REMC, REACH, SRHA</a:t>
          </a:r>
        </a:p>
      </dgm:t>
    </dgm:pt>
    <dgm:pt modelId="{BAA45867-4ED9-4541-8E31-6F4E4E60F904}" type="parTrans" cxnId="{46BDABBA-404B-4484-8357-3DD078941AC2}">
      <dgm:prSet/>
      <dgm:spPr/>
      <dgm:t>
        <a:bodyPr/>
        <a:lstStyle/>
        <a:p>
          <a:endParaRPr lang="en-US"/>
        </a:p>
      </dgm:t>
    </dgm:pt>
    <dgm:pt modelId="{0194EBB5-A447-4468-8416-21023919F169}" type="sibTrans" cxnId="{46BDABBA-404B-4484-8357-3DD078941AC2}">
      <dgm:prSet/>
      <dgm:spPr/>
      <dgm:t>
        <a:bodyPr/>
        <a:lstStyle/>
        <a:p>
          <a:endParaRPr lang="en-US"/>
        </a:p>
      </dgm:t>
    </dgm:pt>
    <dgm:pt modelId="{5A327715-DF0B-4058-A40E-9D7C503111D6}">
      <dgm:prSet phldrT="[Text]"/>
      <dgm:spPr/>
      <dgm:t>
        <a:bodyPr/>
        <a:lstStyle/>
        <a:p>
          <a:r>
            <a:rPr lang="en-US" dirty="0"/>
            <a:t>Sole Community Hospital</a:t>
          </a:r>
        </a:p>
        <a:p>
          <a:r>
            <a:rPr lang="en-US" dirty="0"/>
            <a:t>(SCH)</a:t>
          </a:r>
        </a:p>
      </dgm:t>
    </dgm:pt>
    <dgm:pt modelId="{9ACCDF21-9A21-437C-84A4-6C3E7663B696}" type="parTrans" cxnId="{FB42E4A8-19D5-4039-9130-4941DC96018A}">
      <dgm:prSet/>
      <dgm:spPr/>
      <dgm:t>
        <a:bodyPr/>
        <a:lstStyle/>
        <a:p>
          <a:endParaRPr lang="en-US"/>
        </a:p>
      </dgm:t>
    </dgm:pt>
    <dgm:pt modelId="{25CD7074-01A3-4BE3-AA4C-0CA055FE041D}" type="sibTrans" cxnId="{FB42E4A8-19D5-4039-9130-4941DC96018A}">
      <dgm:prSet/>
      <dgm:spPr/>
      <dgm:t>
        <a:bodyPr/>
        <a:lstStyle/>
        <a:p>
          <a:endParaRPr lang="en-US"/>
        </a:p>
      </dgm:t>
    </dgm:pt>
    <dgm:pt modelId="{5C1B5A1C-3F40-482F-8870-8DBD5281E417}">
      <dgm:prSet phldrT="[Text]"/>
      <dgm:spPr/>
      <dgm:t>
        <a:bodyPr/>
        <a:lstStyle/>
        <a:p>
          <a:r>
            <a:rPr lang="en-US" dirty="0"/>
            <a:t>35-mile requirement</a:t>
          </a:r>
        </a:p>
      </dgm:t>
    </dgm:pt>
    <dgm:pt modelId="{BD2F3694-0C22-4B05-89DC-6F7532AC5193}" type="parTrans" cxnId="{C93905BE-FAC6-4E0F-AF84-18DF0569A5FA}">
      <dgm:prSet/>
      <dgm:spPr/>
      <dgm:t>
        <a:bodyPr/>
        <a:lstStyle/>
        <a:p>
          <a:endParaRPr lang="en-US"/>
        </a:p>
      </dgm:t>
    </dgm:pt>
    <dgm:pt modelId="{BE5EF0C4-A427-462E-A775-E78C99C4FC2A}" type="sibTrans" cxnId="{C93905BE-FAC6-4E0F-AF84-18DF0569A5FA}">
      <dgm:prSet/>
      <dgm:spPr/>
      <dgm:t>
        <a:bodyPr/>
        <a:lstStyle/>
        <a:p>
          <a:endParaRPr lang="en-US"/>
        </a:p>
      </dgm:t>
    </dgm:pt>
    <dgm:pt modelId="{ADF2671E-2608-4B0A-90AB-A57CB274BC4D}">
      <dgm:prSet phldrT="[Text]"/>
      <dgm:spPr/>
      <dgm:t>
        <a:bodyPr/>
        <a:lstStyle/>
        <a:p>
          <a:r>
            <a:rPr lang="en-US" dirty="0" err="1"/>
            <a:t>Avg</a:t>
          </a:r>
          <a:r>
            <a:rPr lang="en-US" dirty="0"/>
            <a:t> LOS of 96 hours</a:t>
          </a:r>
        </a:p>
      </dgm:t>
    </dgm:pt>
    <dgm:pt modelId="{FB192949-D28E-4BBE-889B-E97C2BCFB54B}" type="parTrans" cxnId="{383519C2-19C6-4C7C-B40F-33AA520A1FD2}">
      <dgm:prSet/>
      <dgm:spPr/>
      <dgm:t>
        <a:bodyPr/>
        <a:lstStyle/>
        <a:p>
          <a:endParaRPr lang="en-US"/>
        </a:p>
      </dgm:t>
    </dgm:pt>
    <dgm:pt modelId="{1FF150AC-7DC1-4E4B-8E11-CBE71C6CFAFE}" type="sibTrans" cxnId="{383519C2-19C6-4C7C-B40F-33AA520A1FD2}">
      <dgm:prSet/>
      <dgm:spPr/>
      <dgm:t>
        <a:bodyPr/>
        <a:lstStyle/>
        <a:p>
          <a:endParaRPr lang="en-US"/>
        </a:p>
      </dgm:t>
    </dgm:pt>
    <dgm:pt modelId="{26F6320C-B04F-4B29-8E62-B35EA4DBBFE3}">
      <dgm:prSet phldrT="[Text]"/>
      <dgm:spPr/>
      <dgm:t>
        <a:bodyPr/>
        <a:lstStyle/>
        <a:p>
          <a:r>
            <a:rPr lang="en-US" dirty="0"/>
            <a:t>Cost-based</a:t>
          </a:r>
        </a:p>
      </dgm:t>
    </dgm:pt>
    <dgm:pt modelId="{D2889E97-9E8C-41DE-88E7-377AAFE6A6F1}" type="parTrans" cxnId="{7A7E89EA-EC0E-44CD-A40F-A0B93E9C585B}">
      <dgm:prSet/>
      <dgm:spPr/>
      <dgm:t>
        <a:bodyPr/>
        <a:lstStyle/>
        <a:p>
          <a:endParaRPr lang="en-US"/>
        </a:p>
      </dgm:t>
    </dgm:pt>
    <dgm:pt modelId="{8BE075B7-1E8A-401A-A16B-D4853B51E720}" type="sibTrans" cxnId="{7A7E89EA-EC0E-44CD-A40F-A0B93E9C585B}">
      <dgm:prSet/>
      <dgm:spPr/>
      <dgm:t>
        <a:bodyPr/>
        <a:lstStyle/>
        <a:p>
          <a:endParaRPr lang="en-US"/>
        </a:p>
      </dgm:t>
    </dgm:pt>
    <dgm:pt modelId="{1A0BB3D0-30ED-4128-B2D6-CA07A8757D36}">
      <dgm:prSet phldrT="[Text]"/>
      <dgm:spPr/>
      <dgm:t>
        <a:bodyPr/>
        <a:lstStyle/>
        <a:p>
          <a:r>
            <a:rPr lang="en-US" dirty="0"/>
            <a:t>Medicaid reimbursement?</a:t>
          </a:r>
        </a:p>
      </dgm:t>
    </dgm:pt>
    <dgm:pt modelId="{552C4242-2D7F-4ACA-BEB0-B909653CB413}" type="parTrans" cxnId="{559A50C8-6F99-4BF4-B412-38C391B6292A}">
      <dgm:prSet/>
      <dgm:spPr/>
      <dgm:t>
        <a:bodyPr/>
        <a:lstStyle/>
        <a:p>
          <a:endParaRPr lang="en-US"/>
        </a:p>
      </dgm:t>
    </dgm:pt>
    <dgm:pt modelId="{1FB900B9-1A43-4A9E-AA4C-8B3DF4D1EF35}" type="sibTrans" cxnId="{559A50C8-6F99-4BF4-B412-38C391B6292A}">
      <dgm:prSet/>
      <dgm:spPr/>
      <dgm:t>
        <a:bodyPr/>
        <a:lstStyle/>
        <a:p>
          <a:endParaRPr lang="en-US"/>
        </a:p>
      </dgm:t>
    </dgm:pt>
    <dgm:pt modelId="{BBCE3095-7AC9-4F0F-A3CD-35AC24EFB5F0}">
      <dgm:prSet phldrT="[Text]"/>
      <dgm:spPr/>
      <dgm:t>
        <a:bodyPr/>
        <a:lstStyle/>
        <a:p>
          <a:r>
            <a:rPr lang="en-US" dirty="0"/>
            <a:t>60% of IP days attributable to </a:t>
          </a:r>
          <a:r>
            <a:rPr lang="en-US" dirty="0" err="1"/>
            <a:t>M’care</a:t>
          </a:r>
          <a:endParaRPr lang="en-US" dirty="0"/>
        </a:p>
      </dgm:t>
    </dgm:pt>
    <dgm:pt modelId="{DB7690A6-1A20-413F-85E0-F85BA9CFC0A6}" type="parTrans" cxnId="{E63C8F28-098E-4B1E-9592-64F27FB67340}">
      <dgm:prSet/>
      <dgm:spPr/>
      <dgm:t>
        <a:bodyPr/>
        <a:lstStyle/>
        <a:p>
          <a:endParaRPr lang="en-US"/>
        </a:p>
      </dgm:t>
    </dgm:pt>
    <dgm:pt modelId="{8D26F687-1B7B-4DE7-A978-312E140889D6}" type="sibTrans" cxnId="{E63C8F28-098E-4B1E-9592-64F27FB67340}">
      <dgm:prSet/>
      <dgm:spPr/>
      <dgm:t>
        <a:bodyPr/>
        <a:lstStyle/>
        <a:p>
          <a:endParaRPr lang="en-US"/>
        </a:p>
      </dgm:t>
    </dgm:pt>
    <dgm:pt modelId="{DD2DE65D-B11B-4EB1-A0F9-F6F402C9A549}">
      <dgm:prSet phldrT="[Text]"/>
      <dgm:spPr/>
      <dgm:t>
        <a:bodyPr/>
        <a:lstStyle/>
        <a:p>
          <a:r>
            <a:rPr lang="en-US" dirty="0"/>
            <a:t>75% of IP days attributable to </a:t>
          </a:r>
          <a:r>
            <a:rPr lang="en-US" dirty="0" err="1"/>
            <a:t>M’care</a:t>
          </a:r>
          <a:endParaRPr lang="en-US" dirty="0"/>
        </a:p>
      </dgm:t>
    </dgm:pt>
    <dgm:pt modelId="{D43D3F38-36DD-49BF-9E1F-DB01CB0887F1}" type="parTrans" cxnId="{2C85A772-8D94-4BB0-B423-FA28336F2D9E}">
      <dgm:prSet/>
      <dgm:spPr/>
      <dgm:t>
        <a:bodyPr/>
        <a:lstStyle/>
        <a:p>
          <a:endParaRPr lang="en-US"/>
        </a:p>
      </dgm:t>
    </dgm:pt>
    <dgm:pt modelId="{F84DFFA3-6DD3-46C8-B0FD-6155BD7B0A25}" type="sibTrans" cxnId="{2C85A772-8D94-4BB0-B423-FA28336F2D9E}">
      <dgm:prSet/>
      <dgm:spPr/>
      <dgm:t>
        <a:bodyPr/>
        <a:lstStyle/>
        <a:p>
          <a:endParaRPr lang="en-US"/>
        </a:p>
      </dgm:t>
    </dgm:pt>
    <dgm:pt modelId="{F7AA4484-2969-4397-8A07-8A17B9D9A6CB}">
      <dgm:prSet phldrT="[Text]"/>
      <dgm:spPr/>
      <dgm:t>
        <a:bodyPr/>
        <a:lstStyle/>
        <a:p>
          <a:r>
            <a:rPr lang="en-US" dirty="0"/>
            <a:t>&lt;50 beds</a:t>
          </a:r>
        </a:p>
      </dgm:t>
    </dgm:pt>
    <dgm:pt modelId="{B1B0ED04-50EF-4152-AFC7-4586BBF85379}" type="parTrans" cxnId="{81E87FE7-3B52-4A9B-94E6-55E65F91572C}">
      <dgm:prSet/>
      <dgm:spPr/>
      <dgm:t>
        <a:bodyPr/>
        <a:lstStyle/>
        <a:p>
          <a:endParaRPr lang="en-US"/>
        </a:p>
      </dgm:t>
    </dgm:pt>
    <dgm:pt modelId="{0DA6C80C-7D1B-4B1E-9B55-9018B9A3260B}" type="sibTrans" cxnId="{81E87FE7-3B52-4A9B-94E6-55E65F91572C}">
      <dgm:prSet/>
      <dgm:spPr/>
      <dgm:t>
        <a:bodyPr/>
        <a:lstStyle/>
        <a:p>
          <a:endParaRPr lang="en-US"/>
        </a:p>
      </dgm:t>
    </dgm:pt>
    <dgm:pt modelId="{6A9C049A-5956-43FC-A32B-20CD09568FA6}">
      <dgm:prSet/>
      <dgm:spPr/>
      <dgm:t>
        <a:bodyPr/>
        <a:lstStyle/>
        <a:p>
          <a:r>
            <a:rPr lang="en-US" dirty="0"/>
            <a:t>No inpatient services</a:t>
          </a:r>
        </a:p>
      </dgm:t>
    </dgm:pt>
    <dgm:pt modelId="{6146F443-F233-4308-9871-00A6F9CFBD2C}" type="parTrans" cxnId="{4C913E23-BC03-40EF-81B4-2263B275AE1D}">
      <dgm:prSet/>
      <dgm:spPr/>
      <dgm:t>
        <a:bodyPr/>
        <a:lstStyle/>
        <a:p>
          <a:endParaRPr lang="en-US"/>
        </a:p>
      </dgm:t>
    </dgm:pt>
    <dgm:pt modelId="{DD9061D3-4C03-4692-8319-B18927BFBDC5}" type="sibTrans" cxnId="{4C913E23-BC03-40EF-81B4-2263B275AE1D}">
      <dgm:prSet/>
      <dgm:spPr/>
      <dgm:t>
        <a:bodyPr/>
        <a:lstStyle/>
        <a:p>
          <a:endParaRPr lang="en-US"/>
        </a:p>
      </dgm:t>
    </dgm:pt>
    <dgm:pt modelId="{FC86CEFB-01BA-478C-9EA8-CB21E80D60B0}">
      <dgm:prSet/>
      <dgm:spPr/>
      <dgm:t>
        <a:bodyPr/>
        <a:lstStyle/>
        <a:p>
          <a:r>
            <a:rPr lang="en-US" dirty="0"/>
            <a:t>24/7 Emergency &amp; Observation Care</a:t>
          </a:r>
        </a:p>
      </dgm:t>
    </dgm:pt>
    <dgm:pt modelId="{231D6A6A-7ED7-49CD-8384-D76CE4E392DD}" type="parTrans" cxnId="{1D37C3FD-0A4A-45CA-A0D7-DD3582E13430}">
      <dgm:prSet/>
      <dgm:spPr/>
      <dgm:t>
        <a:bodyPr/>
        <a:lstStyle/>
        <a:p>
          <a:endParaRPr lang="en-US"/>
        </a:p>
      </dgm:t>
    </dgm:pt>
    <dgm:pt modelId="{03718169-3744-45EC-9B1B-D1AFDF5930FB}" type="sibTrans" cxnId="{1D37C3FD-0A4A-45CA-A0D7-DD3582E13430}">
      <dgm:prSet/>
      <dgm:spPr/>
      <dgm:t>
        <a:bodyPr/>
        <a:lstStyle/>
        <a:p>
          <a:endParaRPr lang="en-US"/>
        </a:p>
      </dgm:t>
    </dgm:pt>
    <dgm:pt modelId="{8C838771-834A-4D95-8B12-B3592A1685A8}">
      <dgm:prSet/>
      <dgm:spPr/>
      <dgm:t>
        <a:bodyPr/>
        <a:lstStyle/>
        <a:p>
          <a:r>
            <a:rPr lang="en-US" dirty="0"/>
            <a:t>Transportation to Hospital with Inpatient services</a:t>
          </a:r>
        </a:p>
      </dgm:t>
    </dgm:pt>
    <dgm:pt modelId="{87D7A968-9778-4879-8CC9-3ED652C0F741}" type="parTrans" cxnId="{798288DA-8C10-4435-8CD7-A190FAE3D3C0}">
      <dgm:prSet/>
      <dgm:spPr/>
      <dgm:t>
        <a:bodyPr/>
        <a:lstStyle/>
        <a:p>
          <a:endParaRPr lang="en-US"/>
        </a:p>
      </dgm:t>
    </dgm:pt>
    <dgm:pt modelId="{24B56A32-24F9-434D-82ED-A5D5C0B73CB8}" type="sibTrans" cxnId="{798288DA-8C10-4435-8CD7-A190FAE3D3C0}">
      <dgm:prSet/>
      <dgm:spPr/>
      <dgm:t>
        <a:bodyPr/>
        <a:lstStyle/>
        <a:p>
          <a:endParaRPr lang="en-US"/>
        </a:p>
      </dgm:t>
    </dgm:pt>
    <dgm:pt modelId="{9207BE89-A386-4ABE-82F3-49A70FD062B3}">
      <dgm:prSet/>
      <dgm:spPr/>
      <dgm:t>
        <a:bodyPr/>
        <a:lstStyle/>
        <a:p>
          <a:r>
            <a:rPr lang="en-US" dirty="0"/>
            <a:t>Outpatient Care</a:t>
          </a:r>
        </a:p>
      </dgm:t>
    </dgm:pt>
    <dgm:pt modelId="{B5D4E739-B60D-4912-B288-9723E9D5A5EE}" type="parTrans" cxnId="{3C927BA4-0DB8-4CE5-B54D-25145892B7F8}">
      <dgm:prSet/>
      <dgm:spPr/>
      <dgm:t>
        <a:bodyPr/>
        <a:lstStyle/>
        <a:p>
          <a:endParaRPr lang="en-US"/>
        </a:p>
      </dgm:t>
    </dgm:pt>
    <dgm:pt modelId="{233DD68B-F8CC-4ABA-82AB-651EC10C11F9}" type="sibTrans" cxnId="{3C927BA4-0DB8-4CE5-B54D-25145892B7F8}">
      <dgm:prSet/>
      <dgm:spPr/>
      <dgm:t>
        <a:bodyPr/>
        <a:lstStyle/>
        <a:p>
          <a:endParaRPr lang="en-US"/>
        </a:p>
      </dgm:t>
    </dgm:pt>
    <dgm:pt modelId="{FF145F08-9E6A-4BDE-A3E5-98DD5A11C358}" type="pres">
      <dgm:prSet presAssocID="{DD3B12F5-531F-466A-98D5-CCF598668D06}" presName="Name0" presStyleCnt="0">
        <dgm:presLayoutVars>
          <dgm:dir/>
          <dgm:animLvl val="lvl"/>
          <dgm:resizeHandles val="exact"/>
        </dgm:presLayoutVars>
      </dgm:prSet>
      <dgm:spPr/>
    </dgm:pt>
    <dgm:pt modelId="{519FB1F1-78FB-4290-B1EE-852E17089201}" type="pres">
      <dgm:prSet presAssocID="{13C11E82-D50E-414D-BD7B-8BA3F7B1368C}" presName="composite" presStyleCnt="0"/>
      <dgm:spPr/>
    </dgm:pt>
    <dgm:pt modelId="{0C0CC24D-CDA0-4906-BAA4-41739C5D4963}" type="pres">
      <dgm:prSet presAssocID="{13C11E82-D50E-414D-BD7B-8BA3F7B1368C}" presName="parTx" presStyleLbl="alignNode1" presStyleIdx="0" presStyleCnt="4">
        <dgm:presLayoutVars>
          <dgm:chMax val="0"/>
          <dgm:chPref val="0"/>
          <dgm:bulletEnabled val="1"/>
        </dgm:presLayoutVars>
      </dgm:prSet>
      <dgm:spPr/>
    </dgm:pt>
    <dgm:pt modelId="{A05899B0-3427-400A-B6E8-B0F98C181D61}" type="pres">
      <dgm:prSet presAssocID="{13C11E82-D50E-414D-BD7B-8BA3F7B1368C}" presName="desTx" presStyleLbl="alignAccFollowNode1" presStyleIdx="0" presStyleCnt="4">
        <dgm:presLayoutVars>
          <dgm:bulletEnabled val="1"/>
        </dgm:presLayoutVars>
      </dgm:prSet>
      <dgm:spPr/>
    </dgm:pt>
    <dgm:pt modelId="{BB21FD4D-DDD1-469C-939C-BD84A5E0B6C6}" type="pres">
      <dgm:prSet presAssocID="{EC1F5B02-767D-4324-A1CC-50FEA4CAC27A}" presName="space" presStyleCnt="0"/>
      <dgm:spPr/>
    </dgm:pt>
    <dgm:pt modelId="{8446DF22-F798-4843-850D-31F63E7B0366}" type="pres">
      <dgm:prSet presAssocID="{B24BB172-73BF-4DC3-8194-0C06CA86F97C}" presName="composite" presStyleCnt="0"/>
      <dgm:spPr/>
    </dgm:pt>
    <dgm:pt modelId="{381D3776-0518-4E98-A131-118A0314F7DA}" type="pres">
      <dgm:prSet presAssocID="{B24BB172-73BF-4DC3-8194-0C06CA86F97C}" presName="parTx" presStyleLbl="alignNode1" presStyleIdx="1" presStyleCnt="4">
        <dgm:presLayoutVars>
          <dgm:chMax val="0"/>
          <dgm:chPref val="0"/>
          <dgm:bulletEnabled val="1"/>
        </dgm:presLayoutVars>
      </dgm:prSet>
      <dgm:spPr/>
    </dgm:pt>
    <dgm:pt modelId="{0EAD076B-12FB-4200-BF0C-D7EE32DC2149}" type="pres">
      <dgm:prSet presAssocID="{B24BB172-73BF-4DC3-8194-0C06CA86F97C}" presName="desTx" presStyleLbl="alignAccFollowNode1" presStyleIdx="1" presStyleCnt="4">
        <dgm:presLayoutVars>
          <dgm:bulletEnabled val="1"/>
        </dgm:presLayoutVars>
      </dgm:prSet>
      <dgm:spPr/>
    </dgm:pt>
    <dgm:pt modelId="{9FA3B784-245C-43F0-A2FA-1494F90F74E2}" type="pres">
      <dgm:prSet presAssocID="{C17F6361-A3A5-4BD8-B96E-3AA17FD71425}" presName="space" presStyleCnt="0"/>
      <dgm:spPr/>
    </dgm:pt>
    <dgm:pt modelId="{50CD4E6B-04DD-4818-82DD-260FA6DC723F}" type="pres">
      <dgm:prSet presAssocID="{5A327715-DF0B-4058-A40E-9D7C503111D6}" presName="composite" presStyleCnt="0"/>
      <dgm:spPr/>
    </dgm:pt>
    <dgm:pt modelId="{071F4E07-A174-49E8-B1F0-48F044CA71F8}" type="pres">
      <dgm:prSet presAssocID="{5A327715-DF0B-4058-A40E-9D7C503111D6}" presName="parTx" presStyleLbl="alignNode1" presStyleIdx="2" presStyleCnt="4">
        <dgm:presLayoutVars>
          <dgm:chMax val="0"/>
          <dgm:chPref val="0"/>
          <dgm:bulletEnabled val="1"/>
        </dgm:presLayoutVars>
      </dgm:prSet>
      <dgm:spPr/>
    </dgm:pt>
    <dgm:pt modelId="{42A88E8F-E07F-4EC2-A794-EF1490DC1CB4}" type="pres">
      <dgm:prSet presAssocID="{5A327715-DF0B-4058-A40E-9D7C503111D6}" presName="desTx" presStyleLbl="alignAccFollowNode1" presStyleIdx="2" presStyleCnt="4">
        <dgm:presLayoutVars>
          <dgm:bulletEnabled val="1"/>
        </dgm:presLayoutVars>
      </dgm:prSet>
      <dgm:spPr/>
    </dgm:pt>
    <dgm:pt modelId="{9864C3EB-A8C0-428B-8813-55BE26B72BE4}" type="pres">
      <dgm:prSet presAssocID="{25CD7074-01A3-4BE3-AA4C-0CA055FE041D}" presName="space" presStyleCnt="0"/>
      <dgm:spPr/>
    </dgm:pt>
    <dgm:pt modelId="{DCA3FCFB-D61B-4E7A-B11A-86D5AA36769E}" type="pres">
      <dgm:prSet presAssocID="{AFE90137-36E2-43D6-9AC0-F63656B61F3D}" presName="composite" presStyleCnt="0"/>
      <dgm:spPr/>
    </dgm:pt>
    <dgm:pt modelId="{0FB2261F-64AD-43A7-991A-69D9B78DE968}" type="pres">
      <dgm:prSet presAssocID="{AFE90137-36E2-43D6-9AC0-F63656B61F3D}" presName="parTx" presStyleLbl="alignNode1" presStyleIdx="3" presStyleCnt="4">
        <dgm:presLayoutVars>
          <dgm:chMax val="0"/>
          <dgm:chPref val="0"/>
          <dgm:bulletEnabled val="1"/>
        </dgm:presLayoutVars>
      </dgm:prSet>
      <dgm:spPr/>
    </dgm:pt>
    <dgm:pt modelId="{DFA0D347-5BAB-41F7-B246-262C203C39D7}" type="pres">
      <dgm:prSet presAssocID="{AFE90137-36E2-43D6-9AC0-F63656B61F3D}" presName="desTx" presStyleLbl="alignAccFollowNode1" presStyleIdx="3" presStyleCnt="4">
        <dgm:presLayoutVars>
          <dgm:bulletEnabled val="1"/>
        </dgm:presLayoutVars>
      </dgm:prSet>
      <dgm:spPr/>
    </dgm:pt>
  </dgm:ptLst>
  <dgm:cxnLst>
    <dgm:cxn modelId="{F1D84803-0E87-4991-A4E3-120B9207B8D7}" type="presOf" srcId="{DD2DE65D-B11B-4EB1-A0F9-F6F402C9A549}" destId="{42A88E8F-E07F-4EC2-A794-EF1490DC1CB4}" srcOrd="0" destOrd="1" presId="urn:microsoft.com/office/officeart/2005/8/layout/hList1"/>
    <dgm:cxn modelId="{7D20E805-7BEA-4E74-AB68-AA9401E493A6}" srcId="{DD3B12F5-531F-466A-98D5-CCF598668D06}" destId="{AFE90137-36E2-43D6-9AC0-F63656B61F3D}" srcOrd="3" destOrd="0" parTransId="{6E5D93DF-E806-4EF2-8D29-3231410C710D}" sibTransId="{4F524C0C-8D75-4D5B-8B3B-9AEB5EDDA358}"/>
    <dgm:cxn modelId="{9694EF06-A966-4BB8-B2B6-9E86FB090216}" type="presOf" srcId="{DD3B12F5-531F-466A-98D5-CCF598668D06}" destId="{FF145F08-9E6A-4BDE-A3E5-98DD5A11C358}" srcOrd="0" destOrd="0" presId="urn:microsoft.com/office/officeart/2005/8/layout/hList1"/>
    <dgm:cxn modelId="{402D9C09-1748-49E5-80EE-C36F286DBF01}" srcId="{13C11E82-D50E-414D-BD7B-8BA3F7B1368C}" destId="{21278844-A7BA-4C61-A8DA-A11C0175A1AD}" srcOrd="0" destOrd="0" parTransId="{89F208A9-1319-4471-8AE7-9CB6CA89CEA2}" sibTransId="{5A3963D6-6D40-433A-A58C-A3D04BBD8865}"/>
    <dgm:cxn modelId="{8CBD0D11-F6FF-4405-9426-5E1F2460D950}" type="presOf" srcId="{6A9C049A-5956-43FC-A32B-20CD09568FA6}" destId="{DFA0D347-5BAB-41F7-B246-262C203C39D7}" srcOrd="0" destOrd="2" presId="urn:microsoft.com/office/officeart/2005/8/layout/hList1"/>
    <dgm:cxn modelId="{5E975522-DE67-49A2-9024-A1BDC3C84D59}" type="presOf" srcId="{8C838771-834A-4D95-8B12-B3592A1685A8}" destId="{DFA0D347-5BAB-41F7-B246-262C203C39D7}" srcOrd="0" destOrd="4" presId="urn:microsoft.com/office/officeart/2005/8/layout/hList1"/>
    <dgm:cxn modelId="{E87A7C22-63F5-4205-8694-B04F76973CB7}" type="presOf" srcId="{21278844-A7BA-4C61-A8DA-A11C0175A1AD}" destId="{A05899B0-3427-400A-B6E8-B0F98C181D61}" srcOrd="0" destOrd="0" presId="urn:microsoft.com/office/officeart/2005/8/layout/hList1"/>
    <dgm:cxn modelId="{4C913E23-BC03-40EF-81B4-2263B275AE1D}" srcId="{AFE90137-36E2-43D6-9AC0-F63656B61F3D}" destId="{6A9C049A-5956-43FC-A32B-20CD09568FA6}" srcOrd="2" destOrd="0" parTransId="{6146F443-F233-4308-9871-00A6F9CFBD2C}" sibTransId="{DD9061D3-4C03-4692-8319-B18927BFBDC5}"/>
    <dgm:cxn modelId="{F3C3AA27-487C-422E-B5FB-5614839AFA77}" type="presOf" srcId="{26F6320C-B04F-4B29-8E62-B35EA4DBBFE3}" destId="{A05899B0-3427-400A-B6E8-B0F98C181D61}" srcOrd="0" destOrd="3" presId="urn:microsoft.com/office/officeart/2005/8/layout/hList1"/>
    <dgm:cxn modelId="{E63C8F28-098E-4B1E-9592-64F27FB67340}" srcId="{B24BB172-73BF-4DC3-8194-0C06CA86F97C}" destId="{BBCE3095-7AC9-4F0F-A3CD-35AC24EFB5F0}" srcOrd="1" destOrd="0" parTransId="{DB7690A6-1A20-413F-85E0-F85BA9CFC0A6}" sibTransId="{8D26F687-1B7B-4DE7-A978-312E140889D6}"/>
    <dgm:cxn modelId="{1404912D-C91B-48DF-99B5-220DD37E6DAE}" type="presOf" srcId="{13C11E82-D50E-414D-BD7B-8BA3F7B1368C}" destId="{0C0CC24D-CDA0-4906-BAA4-41739C5D4963}" srcOrd="0" destOrd="0" presId="urn:microsoft.com/office/officeart/2005/8/layout/hList1"/>
    <dgm:cxn modelId="{B4F6732E-8FCE-48A6-853D-91CD119AF163}" type="presOf" srcId="{5D88DAB0-25C3-4592-96C7-10C7204A86E8}" destId="{42A88E8F-E07F-4EC2-A794-EF1490DC1CB4}" srcOrd="0" destOrd="0" presId="urn:microsoft.com/office/officeart/2005/8/layout/hList1"/>
    <dgm:cxn modelId="{8535815B-714A-4192-9FF0-ADF786E65FEA}" type="presOf" srcId="{FC86CEFB-01BA-478C-9EA8-CB21E80D60B0}" destId="{DFA0D347-5BAB-41F7-B246-262C203C39D7}" srcOrd="0" destOrd="3" presId="urn:microsoft.com/office/officeart/2005/8/layout/hList1"/>
    <dgm:cxn modelId="{44475F63-9CE5-40CE-AA80-0B5F3320B525}" type="presOf" srcId="{1A0BB3D0-30ED-4128-B2D6-CA07A8757D36}" destId="{A05899B0-3427-400A-B6E8-B0F98C181D61}" srcOrd="0" destOrd="4" presId="urn:microsoft.com/office/officeart/2005/8/layout/hList1"/>
    <dgm:cxn modelId="{5FC95963-4DBF-42AC-878A-5F27C991C077}" type="presOf" srcId="{B24BB172-73BF-4DC3-8194-0C06CA86F97C}" destId="{381D3776-0518-4E98-A131-118A0314F7DA}" srcOrd="0" destOrd="0" presId="urn:microsoft.com/office/officeart/2005/8/layout/hList1"/>
    <dgm:cxn modelId="{2C85A772-8D94-4BB0-B423-FA28336F2D9E}" srcId="{5A327715-DF0B-4058-A40E-9D7C503111D6}" destId="{DD2DE65D-B11B-4EB1-A0F9-F6F402C9A549}" srcOrd="1" destOrd="0" parTransId="{D43D3F38-36DD-49BF-9E1F-DB01CB0887F1}" sibTransId="{F84DFFA3-6DD3-46C8-B0FD-6155BD7B0A25}"/>
    <dgm:cxn modelId="{28AF4174-6DD9-47B8-95C6-CC3BC8ACD214}" type="presOf" srcId="{F7AA4484-2969-4397-8A07-8A17B9D9A6CB}" destId="{DFA0D347-5BAB-41F7-B246-262C203C39D7}" srcOrd="0" destOrd="1" presId="urn:microsoft.com/office/officeart/2005/8/layout/hList1"/>
    <dgm:cxn modelId="{DA11A49B-B0AD-468A-9769-1D871DBD773B}" srcId="{DD3B12F5-531F-466A-98D5-CCF598668D06}" destId="{13C11E82-D50E-414D-BD7B-8BA3F7B1368C}" srcOrd="0" destOrd="0" parTransId="{ADAB929B-91BB-4A5C-AD9C-09A79E00B042}" sibTransId="{EC1F5B02-767D-4324-A1CC-50FEA4CAC27A}"/>
    <dgm:cxn modelId="{3C927BA4-0DB8-4CE5-B54D-25145892B7F8}" srcId="{AFE90137-36E2-43D6-9AC0-F63656B61F3D}" destId="{9207BE89-A386-4ABE-82F3-49A70FD062B3}" srcOrd="5" destOrd="0" parTransId="{B5D4E739-B60D-4912-B288-9723E9D5A5EE}" sibTransId="{233DD68B-F8CC-4ABA-82AB-651EC10C11F9}"/>
    <dgm:cxn modelId="{FB42E4A8-19D5-4039-9130-4941DC96018A}" srcId="{DD3B12F5-531F-466A-98D5-CCF598668D06}" destId="{5A327715-DF0B-4058-A40E-9D7C503111D6}" srcOrd="2" destOrd="0" parTransId="{9ACCDF21-9A21-437C-84A4-6C3E7663B696}" sibTransId="{25CD7074-01A3-4BE3-AA4C-0CA055FE041D}"/>
    <dgm:cxn modelId="{D0CB94B3-917D-455F-A1BE-557C5B7FB41B}" type="presOf" srcId="{ED2E274B-3E85-47A2-8B1F-D3A686B33E4E}" destId="{DFA0D347-5BAB-41F7-B246-262C203C39D7}" srcOrd="0" destOrd="0" presId="urn:microsoft.com/office/officeart/2005/8/layout/hList1"/>
    <dgm:cxn modelId="{B2CFBDB9-FEA1-4C20-9BEB-B73C32276882}" srcId="{DD3B12F5-531F-466A-98D5-CCF598668D06}" destId="{B24BB172-73BF-4DC3-8194-0C06CA86F97C}" srcOrd="1" destOrd="0" parTransId="{8CF8D73C-5A0A-411A-9ABE-FB8EC5425FE9}" sibTransId="{C17F6361-A3A5-4BD8-B96E-3AA17FD71425}"/>
    <dgm:cxn modelId="{E51186BA-22D0-4BC0-85A7-9F9C7A2AAFE3}" type="presOf" srcId="{5C1B5A1C-3F40-482F-8870-8DBD5281E417}" destId="{A05899B0-3427-400A-B6E8-B0F98C181D61}" srcOrd="0" destOrd="1" presId="urn:microsoft.com/office/officeart/2005/8/layout/hList1"/>
    <dgm:cxn modelId="{46BDABBA-404B-4484-8357-3DD078941AC2}" srcId="{AFE90137-36E2-43D6-9AC0-F63656B61F3D}" destId="{ED2E274B-3E85-47A2-8B1F-D3A686B33E4E}" srcOrd="0" destOrd="0" parTransId="{BAA45867-4ED9-4541-8E31-6F4E4E60F904}" sibTransId="{0194EBB5-A447-4468-8416-21023919F169}"/>
    <dgm:cxn modelId="{CFD98EBD-E53C-4776-9A28-4896B05FA48D}" srcId="{5A327715-DF0B-4058-A40E-9D7C503111D6}" destId="{5D88DAB0-25C3-4592-96C7-10C7204A86E8}" srcOrd="0" destOrd="0" parTransId="{7780E3C4-430C-49DF-B85A-43A3A3750478}" sibTransId="{85ACA9B0-BCBB-424B-A3AC-D787A4A16226}"/>
    <dgm:cxn modelId="{C93905BE-FAC6-4E0F-AF84-18DF0569A5FA}" srcId="{13C11E82-D50E-414D-BD7B-8BA3F7B1368C}" destId="{5C1B5A1C-3F40-482F-8870-8DBD5281E417}" srcOrd="1" destOrd="0" parTransId="{BD2F3694-0C22-4B05-89DC-6F7532AC5193}" sibTransId="{BE5EF0C4-A427-462E-A775-E78C99C4FC2A}"/>
    <dgm:cxn modelId="{383519C2-19C6-4C7C-B40F-33AA520A1FD2}" srcId="{13C11E82-D50E-414D-BD7B-8BA3F7B1368C}" destId="{ADF2671E-2608-4B0A-90AB-A57CB274BC4D}" srcOrd="2" destOrd="0" parTransId="{FB192949-D28E-4BBE-889B-E97C2BCFB54B}" sibTransId="{1FF150AC-7DC1-4E4B-8E11-CBE71C6CFAFE}"/>
    <dgm:cxn modelId="{8A4B25C6-56DA-49AE-9C8F-71588D39F5EE}" type="presOf" srcId="{ADF2671E-2608-4B0A-90AB-A57CB274BC4D}" destId="{A05899B0-3427-400A-B6E8-B0F98C181D61}" srcOrd="0" destOrd="2" presId="urn:microsoft.com/office/officeart/2005/8/layout/hList1"/>
    <dgm:cxn modelId="{559A50C8-6F99-4BF4-B412-38C391B6292A}" srcId="{13C11E82-D50E-414D-BD7B-8BA3F7B1368C}" destId="{1A0BB3D0-30ED-4128-B2D6-CA07A8757D36}" srcOrd="4" destOrd="0" parTransId="{552C4242-2D7F-4ACA-BEB0-B909653CB413}" sibTransId="{1FB900B9-1A43-4A9E-AA4C-8B3DF4D1EF35}"/>
    <dgm:cxn modelId="{798288DA-8C10-4435-8CD7-A190FAE3D3C0}" srcId="{AFE90137-36E2-43D6-9AC0-F63656B61F3D}" destId="{8C838771-834A-4D95-8B12-B3592A1685A8}" srcOrd="4" destOrd="0" parTransId="{87D7A968-9778-4879-8CC9-3ED652C0F741}" sibTransId="{24B56A32-24F9-434D-82ED-A5D5C0B73CB8}"/>
    <dgm:cxn modelId="{FAEA2ADF-55E0-4627-A1AF-3B00E73B712D}" srcId="{B24BB172-73BF-4DC3-8194-0C06CA86F97C}" destId="{53319B20-6FE2-495F-864D-BFBC34E1C7DE}" srcOrd="0" destOrd="0" parTransId="{7C381287-48C0-4EF6-B0EF-C312348A0E87}" sibTransId="{4660218F-37C1-492E-9252-8ECDEB62C1CF}"/>
    <dgm:cxn modelId="{3E1C66E4-22AF-4FEF-8D9C-E83C7149BAAF}" type="presOf" srcId="{5A327715-DF0B-4058-A40E-9D7C503111D6}" destId="{071F4E07-A174-49E8-B1F0-48F044CA71F8}" srcOrd="0" destOrd="0" presId="urn:microsoft.com/office/officeart/2005/8/layout/hList1"/>
    <dgm:cxn modelId="{81E87FE7-3B52-4A9B-94E6-55E65F91572C}" srcId="{AFE90137-36E2-43D6-9AC0-F63656B61F3D}" destId="{F7AA4484-2969-4397-8A07-8A17B9D9A6CB}" srcOrd="1" destOrd="0" parTransId="{B1B0ED04-50EF-4152-AFC7-4586BBF85379}" sibTransId="{0DA6C80C-7D1B-4B1E-9B55-9018B9A3260B}"/>
    <dgm:cxn modelId="{7A7E89EA-EC0E-44CD-A40F-A0B93E9C585B}" srcId="{13C11E82-D50E-414D-BD7B-8BA3F7B1368C}" destId="{26F6320C-B04F-4B29-8E62-B35EA4DBBFE3}" srcOrd="3" destOrd="0" parTransId="{D2889E97-9E8C-41DE-88E7-377AAFE6A6F1}" sibTransId="{8BE075B7-1E8A-401A-A16B-D4853B51E720}"/>
    <dgm:cxn modelId="{B23AC9EA-2EC6-42E4-BB75-3FC5E437385A}" type="presOf" srcId="{53319B20-6FE2-495F-864D-BFBC34E1C7DE}" destId="{0EAD076B-12FB-4200-BF0C-D7EE32DC2149}" srcOrd="0" destOrd="0" presId="urn:microsoft.com/office/officeart/2005/8/layout/hList1"/>
    <dgm:cxn modelId="{D762EFEE-A59F-43DF-9743-F70B62FA5D3A}" type="presOf" srcId="{BBCE3095-7AC9-4F0F-A3CD-35AC24EFB5F0}" destId="{0EAD076B-12FB-4200-BF0C-D7EE32DC2149}" srcOrd="0" destOrd="1" presId="urn:microsoft.com/office/officeart/2005/8/layout/hList1"/>
    <dgm:cxn modelId="{AABBA7F5-01EB-43EB-960F-2773EE4BD843}" type="presOf" srcId="{9207BE89-A386-4ABE-82F3-49A70FD062B3}" destId="{DFA0D347-5BAB-41F7-B246-262C203C39D7}" srcOrd="0" destOrd="5" presId="urn:microsoft.com/office/officeart/2005/8/layout/hList1"/>
    <dgm:cxn modelId="{625EF4FC-7D2B-4FE4-9237-06E352D64F4B}" type="presOf" srcId="{AFE90137-36E2-43D6-9AC0-F63656B61F3D}" destId="{0FB2261F-64AD-43A7-991A-69D9B78DE968}" srcOrd="0" destOrd="0" presId="urn:microsoft.com/office/officeart/2005/8/layout/hList1"/>
    <dgm:cxn modelId="{1D37C3FD-0A4A-45CA-A0D7-DD3582E13430}" srcId="{AFE90137-36E2-43D6-9AC0-F63656B61F3D}" destId="{FC86CEFB-01BA-478C-9EA8-CB21E80D60B0}" srcOrd="3" destOrd="0" parTransId="{231D6A6A-7ED7-49CD-8384-D76CE4E392DD}" sibTransId="{03718169-3744-45EC-9B1B-D1AFDF5930FB}"/>
    <dgm:cxn modelId="{6C05318B-13E9-4C47-A156-809E50A08D0C}" type="presParOf" srcId="{FF145F08-9E6A-4BDE-A3E5-98DD5A11C358}" destId="{519FB1F1-78FB-4290-B1EE-852E17089201}" srcOrd="0" destOrd="0" presId="urn:microsoft.com/office/officeart/2005/8/layout/hList1"/>
    <dgm:cxn modelId="{093E37F1-07C2-47BD-A96D-1AFC91001B1B}" type="presParOf" srcId="{519FB1F1-78FB-4290-B1EE-852E17089201}" destId="{0C0CC24D-CDA0-4906-BAA4-41739C5D4963}" srcOrd="0" destOrd="0" presId="urn:microsoft.com/office/officeart/2005/8/layout/hList1"/>
    <dgm:cxn modelId="{0D338718-8E36-4139-BDEB-DB0218097E16}" type="presParOf" srcId="{519FB1F1-78FB-4290-B1EE-852E17089201}" destId="{A05899B0-3427-400A-B6E8-B0F98C181D61}" srcOrd="1" destOrd="0" presId="urn:microsoft.com/office/officeart/2005/8/layout/hList1"/>
    <dgm:cxn modelId="{C4DE2DE3-BF82-4675-8BB0-DE555147AF81}" type="presParOf" srcId="{FF145F08-9E6A-4BDE-A3E5-98DD5A11C358}" destId="{BB21FD4D-DDD1-469C-939C-BD84A5E0B6C6}" srcOrd="1" destOrd="0" presId="urn:microsoft.com/office/officeart/2005/8/layout/hList1"/>
    <dgm:cxn modelId="{C3A9974C-FC9D-40AB-9415-B3C5602DA9C4}" type="presParOf" srcId="{FF145F08-9E6A-4BDE-A3E5-98DD5A11C358}" destId="{8446DF22-F798-4843-850D-31F63E7B0366}" srcOrd="2" destOrd="0" presId="urn:microsoft.com/office/officeart/2005/8/layout/hList1"/>
    <dgm:cxn modelId="{6BAAD58A-8B89-4B3B-A544-9F69F7D23F74}" type="presParOf" srcId="{8446DF22-F798-4843-850D-31F63E7B0366}" destId="{381D3776-0518-4E98-A131-118A0314F7DA}" srcOrd="0" destOrd="0" presId="urn:microsoft.com/office/officeart/2005/8/layout/hList1"/>
    <dgm:cxn modelId="{3A215F96-7528-4789-B569-5C70F18DDF3E}" type="presParOf" srcId="{8446DF22-F798-4843-850D-31F63E7B0366}" destId="{0EAD076B-12FB-4200-BF0C-D7EE32DC2149}" srcOrd="1" destOrd="0" presId="urn:microsoft.com/office/officeart/2005/8/layout/hList1"/>
    <dgm:cxn modelId="{96C4EAA0-D5DF-49DB-B2D3-D86E515BC0E1}" type="presParOf" srcId="{FF145F08-9E6A-4BDE-A3E5-98DD5A11C358}" destId="{9FA3B784-245C-43F0-A2FA-1494F90F74E2}" srcOrd="3" destOrd="0" presId="urn:microsoft.com/office/officeart/2005/8/layout/hList1"/>
    <dgm:cxn modelId="{C56E348C-96BE-4303-8C45-1069E3123F72}" type="presParOf" srcId="{FF145F08-9E6A-4BDE-A3E5-98DD5A11C358}" destId="{50CD4E6B-04DD-4818-82DD-260FA6DC723F}" srcOrd="4" destOrd="0" presId="urn:microsoft.com/office/officeart/2005/8/layout/hList1"/>
    <dgm:cxn modelId="{B336F1CA-23FE-454E-BE12-7070F0286A49}" type="presParOf" srcId="{50CD4E6B-04DD-4818-82DD-260FA6DC723F}" destId="{071F4E07-A174-49E8-B1F0-48F044CA71F8}" srcOrd="0" destOrd="0" presId="urn:microsoft.com/office/officeart/2005/8/layout/hList1"/>
    <dgm:cxn modelId="{601CC4DA-2DC3-4F30-B7E9-2599A5C92A44}" type="presParOf" srcId="{50CD4E6B-04DD-4818-82DD-260FA6DC723F}" destId="{42A88E8F-E07F-4EC2-A794-EF1490DC1CB4}" srcOrd="1" destOrd="0" presId="urn:microsoft.com/office/officeart/2005/8/layout/hList1"/>
    <dgm:cxn modelId="{556E0BF5-F8CC-4024-99C9-E175F1DF51A5}" type="presParOf" srcId="{FF145F08-9E6A-4BDE-A3E5-98DD5A11C358}" destId="{9864C3EB-A8C0-428B-8813-55BE26B72BE4}" srcOrd="5" destOrd="0" presId="urn:microsoft.com/office/officeart/2005/8/layout/hList1"/>
    <dgm:cxn modelId="{AA346A9E-E171-4CD7-AF3B-039885859376}" type="presParOf" srcId="{FF145F08-9E6A-4BDE-A3E5-98DD5A11C358}" destId="{DCA3FCFB-D61B-4E7A-B11A-86D5AA36769E}" srcOrd="6" destOrd="0" presId="urn:microsoft.com/office/officeart/2005/8/layout/hList1"/>
    <dgm:cxn modelId="{19E1BA63-4DC8-442D-8C39-A740415C6176}" type="presParOf" srcId="{DCA3FCFB-D61B-4E7A-B11A-86D5AA36769E}" destId="{0FB2261F-64AD-43A7-991A-69D9B78DE968}" srcOrd="0" destOrd="0" presId="urn:microsoft.com/office/officeart/2005/8/layout/hList1"/>
    <dgm:cxn modelId="{B574603D-A025-4A86-9D5B-0FC7218962E1}" type="presParOf" srcId="{DCA3FCFB-D61B-4E7A-B11A-86D5AA36769E}" destId="{DFA0D347-5BAB-41F7-B246-262C203C39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8F349B-4787-9D49-BA89-B0E5A96CD06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6A2D292-8B21-584A-A281-45F117071F92}">
      <dgm:prSet/>
      <dgm:spPr/>
      <dgm:t>
        <a:bodyPr/>
        <a:lstStyle/>
        <a:p>
          <a:r>
            <a:rPr lang="en-US" dirty="0"/>
            <a:t>Healthy Alabama 2030 will be launched with a series of demonstration projects in neighborhoods, workplaces, and schools, targeting policy, system, and environmental changes</a:t>
          </a:r>
        </a:p>
      </dgm:t>
    </dgm:pt>
    <dgm:pt modelId="{1D31EA2D-7C03-1F4D-8741-D284D449F4AF}" type="parTrans" cxnId="{E8B6C86E-4D8D-504C-B19E-741F4443EB7F}">
      <dgm:prSet/>
      <dgm:spPr/>
      <dgm:t>
        <a:bodyPr/>
        <a:lstStyle/>
        <a:p>
          <a:endParaRPr lang="en-US"/>
        </a:p>
      </dgm:t>
    </dgm:pt>
    <dgm:pt modelId="{FAC1A619-9C11-3943-BECD-409EE219A90A}" type="sibTrans" cxnId="{E8B6C86E-4D8D-504C-B19E-741F4443EB7F}">
      <dgm:prSet/>
      <dgm:spPr/>
      <dgm:t>
        <a:bodyPr/>
        <a:lstStyle/>
        <a:p>
          <a:endParaRPr lang="en-US"/>
        </a:p>
      </dgm:t>
    </dgm:pt>
    <dgm:pt modelId="{963C40B4-EBBA-2543-AF94-9B8219861C6C}">
      <dgm:prSet/>
      <dgm:spPr/>
      <dgm:t>
        <a:bodyPr/>
        <a:lstStyle/>
        <a:p>
          <a:r>
            <a:rPr lang="en-US" dirty="0"/>
            <a:t>Sites in these initial areas will be encouraged and trained to earn the designation of “Live </a:t>
          </a:r>
          <a:r>
            <a:rPr lang="en-US" dirty="0" err="1"/>
            <a:t>HealthSmart</a:t>
          </a:r>
          <a:r>
            <a:rPr lang="en-US" dirty="0"/>
            <a:t> Alabama” Zones</a:t>
          </a:r>
        </a:p>
      </dgm:t>
    </dgm:pt>
    <dgm:pt modelId="{C96B6ED3-4790-7540-A3AF-3450534BEB7C}" type="sibTrans" cxnId="{B852B7B2-186C-C944-B1BC-389963039E7E}">
      <dgm:prSet/>
      <dgm:spPr/>
      <dgm:t>
        <a:bodyPr/>
        <a:lstStyle/>
        <a:p>
          <a:endParaRPr lang="en-US"/>
        </a:p>
      </dgm:t>
    </dgm:pt>
    <dgm:pt modelId="{A006341D-A181-874C-ADE1-DAFA0B3868E2}" type="parTrans" cxnId="{B852B7B2-186C-C944-B1BC-389963039E7E}">
      <dgm:prSet/>
      <dgm:spPr/>
      <dgm:t>
        <a:bodyPr/>
        <a:lstStyle/>
        <a:p>
          <a:endParaRPr lang="en-US"/>
        </a:p>
      </dgm:t>
    </dgm:pt>
    <dgm:pt modelId="{F70AE204-BB5B-BA44-AB15-3FA7042F2AB1}">
      <dgm:prSet/>
      <dgm:spPr/>
      <dgm:t>
        <a:bodyPr/>
        <a:lstStyle/>
        <a:p>
          <a:r>
            <a:rPr lang="en-US" dirty="0"/>
            <a:t>Initial demonstration project areas will include: UAB, Woodlawn/Kingston, Ensley/Bush Hills, and East Lake</a:t>
          </a:r>
        </a:p>
      </dgm:t>
    </dgm:pt>
    <dgm:pt modelId="{F4496AED-4C2E-A64E-8589-E50412B8E7D5}" type="sibTrans" cxnId="{CA348352-E8DB-FB4B-A720-95371CF5537A}">
      <dgm:prSet/>
      <dgm:spPr/>
      <dgm:t>
        <a:bodyPr/>
        <a:lstStyle/>
        <a:p>
          <a:endParaRPr lang="en-US"/>
        </a:p>
      </dgm:t>
    </dgm:pt>
    <dgm:pt modelId="{826C3E75-712B-5840-B8FD-551A1409FBD4}" type="parTrans" cxnId="{CA348352-E8DB-FB4B-A720-95371CF5537A}">
      <dgm:prSet/>
      <dgm:spPr/>
      <dgm:t>
        <a:bodyPr/>
        <a:lstStyle/>
        <a:p>
          <a:endParaRPr lang="en-US"/>
        </a:p>
      </dgm:t>
    </dgm:pt>
    <dgm:pt modelId="{56007AA4-477D-EF40-A540-63276FA0BF01}" type="pres">
      <dgm:prSet presAssocID="{858F349B-4787-9D49-BA89-B0E5A96CD064}" presName="linear" presStyleCnt="0">
        <dgm:presLayoutVars>
          <dgm:animLvl val="lvl"/>
          <dgm:resizeHandles val="exact"/>
        </dgm:presLayoutVars>
      </dgm:prSet>
      <dgm:spPr/>
    </dgm:pt>
    <dgm:pt modelId="{84724CD5-7903-1443-8C0A-57003DE52C4C}" type="pres">
      <dgm:prSet presAssocID="{F6A2D292-8B21-584A-A281-45F117071F92}" presName="parentText" presStyleLbl="node1" presStyleIdx="0" presStyleCnt="3">
        <dgm:presLayoutVars>
          <dgm:chMax val="0"/>
          <dgm:bulletEnabled val="1"/>
        </dgm:presLayoutVars>
      </dgm:prSet>
      <dgm:spPr/>
    </dgm:pt>
    <dgm:pt modelId="{481BE941-C342-794E-9DEC-FC9ECCF3B44C}" type="pres">
      <dgm:prSet presAssocID="{FAC1A619-9C11-3943-BECD-409EE219A90A}" presName="spacer" presStyleCnt="0"/>
      <dgm:spPr/>
    </dgm:pt>
    <dgm:pt modelId="{EC6B9A91-70AB-3041-B9F5-0C3AFE7523D4}" type="pres">
      <dgm:prSet presAssocID="{F70AE204-BB5B-BA44-AB15-3FA7042F2AB1}" presName="parentText" presStyleLbl="node1" presStyleIdx="1" presStyleCnt="3">
        <dgm:presLayoutVars>
          <dgm:chMax val="0"/>
          <dgm:bulletEnabled val="1"/>
        </dgm:presLayoutVars>
      </dgm:prSet>
      <dgm:spPr/>
    </dgm:pt>
    <dgm:pt modelId="{8E7F5743-E73E-5D43-8990-3E5A546F1D01}" type="pres">
      <dgm:prSet presAssocID="{F4496AED-4C2E-A64E-8589-E50412B8E7D5}" presName="spacer" presStyleCnt="0"/>
      <dgm:spPr/>
    </dgm:pt>
    <dgm:pt modelId="{59AAA411-6220-E348-8FBF-6A48158A4977}" type="pres">
      <dgm:prSet presAssocID="{963C40B4-EBBA-2543-AF94-9B8219861C6C}" presName="parentText" presStyleLbl="node1" presStyleIdx="2" presStyleCnt="3">
        <dgm:presLayoutVars>
          <dgm:chMax val="0"/>
          <dgm:bulletEnabled val="1"/>
        </dgm:presLayoutVars>
      </dgm:prSet>
      <dgm:spPr/>
    </dgm:pt>
  </dgm:ptLst>
  <dgm:cxnLst>
    <dgm:cxn modelId="{620F1835-DE72-6D41-B7A6-C68C4E7FD0DC}" type="presOf" srcId="{F70AE204-BB5B-BA44-AB15-3FA7042F2AB1}" destId="{EC6B9A91-70AB-3041-B9F5-0C3AFE7523D4}" srcOrd="0" destOrd="0" presId="urn:microsoft.com/office/officeart/2005/8/layout/vList2"/>
    <dgm:cxn modelId="{3B50283C-9FDA-0041-A14A-D3129FFB8CD1}" type="presOf" srcId="{858F349B-4787-9D49-BA89-B0E5A96CD064}" destId="{56007AA4-477D-EF40-A540-63276FA0BF01}" srcOrd="0" destOrd="0" presId="urn:microsoft.com/office/officeart/2005/8/layout/vList2"/>
    <dgm:cxn modelId="{E8B6C86E-4D8D-504C-B19E-741F4443EB7F}" srcId="{858F349B-4787-9D49-BA89-B0E5A96CD064}" destId="{F6A2D292-8B21-584A-A281-45F117071F92}" srcOrd="0" destOrd="0" parTransId="{1D31EA2D-7C03-1F4D-8741-D284D449F4AF}" sibTransId="{FAC1A619-9C11-3943-BECD-409EE219A90A}"/>
    <dgm:cxn modelId="{CA348352-E8DB-FB4B-A720-95371CF5537A}" srcId="{858F349B-4787-9D49-BA89-B0E5A96CD064}" destId="{F70AE204-BB5B-BA44-AB15-3FA7042F2AB1}" srcOrd="1" destOrd="0" parTransId="{826C3E75-712B-5840-B8FD-551A1409FBD4}" sibTransId="{F4496AED-4C2E-A64E-8589-E50412B8E7D5}"/>
    <dgm:cxn modelId="{B852B7B2-186C-C944-B1BC-389963039E7E}" srcId="{858F349B-4787-9D49-BA89-B0E5A96CD064}" destId="{963C40B4-EBBA-2543-AF94-9B8219861C6C}" srcOrd="2" destOrd="0" parTransId="{A006341D-A181-874C-ADE1-DAFA0B3868E2}" sibTransId="{C96B6ED3-4790-7540-A3AF-3450534BEB7C}"/>
    <dgm:cxn modelId="{A16013BD-5397-934F-9ABC-97C73D14186F}" type="presOf" srcId="{963C40B4-EBBA-2543-AF94-9B8219861C6C}" destId="{59AAA411-6220-E348-8FBF-6A48158A4977}" srcOrd="0" destOrd="0" presId="urn:microsoft.com/office/officeart/2005/8/layout/vList2"/>
    <dgm:cxn modelId="{305C45C7-3752-B143-BB25-7F7F4191405A}" type="presOf" srcId="{F6A2D292-8B21-584A-A281-45F117071F92}" destId="{84724CD5-7903-1443-8C0A-57003DE52C4C}" srcOrd="0" destOrd="0" presId="urn:microsoft.com/office/officeart/2005/8/layout/vList2"/>
    <dgm:cxn modelId="{E4E4733D-B906-FE49-A316-4D0132D007E6}" type="presParOf" srcId="{56007AA4-477D-EF40-A540-63276FA0BF01}" destId="{84724CD5-7903-1443-8C0A-57003DE52C4C}" srcOrd="0" destOrd="0" presId="urn:microsoft.com/office/officeart/2005/8/layout/vList2"/>
    <dgm:cxn modelId="{E714F0B9-564E-4D4C-8871-0FEB9DA1A063}" type="presParOf" srcId="{56007AA4-477D-EF40-A540-63276FA0BF01}" destId="{481BE941-C342-794E-9DEC-FC9ECCF3B44C}" srcOrd="1" destOrd="0" presId="urn:microsoft.com/office/officeart/2005/8/layout/vList2"/>
    <dgm:cxn modelId="{3948D615-C003-8D40-95E6-5D222820BD99}" type="presParOf" srcId="{56007AA4-477D-EF40-A540-63276FA0BF01}" destId="{EC6B9A91-70AB-3041-B9F5-0C3AFE7523D4}" srcOrd="2" destOrd="0" presId="urn:microsoft.com/office/officeart/2005/8/layout/vList2"/>
    <dgm:cxn modelId="{891FCCAD-3190-0B4F-9482-7CAB3DE32491}" type="presParOf" srcId="{56007AA4-477D-EF40-A540-63276FA0BF01}" destId="{8E7F5743-E73E-5D43-8990-3E5A546F1D01}" srcOrd="3" destOrd="0" presId="urn:microsoft.com/office/officeart/2005/8/layout/vList2"/>
    <dgm:cxn modelId="{F69EF050-E88B-2B44-A220-A2553FE287F8}" type="presParOf" srcId="{56007AA4-477D-EF40-A540-63276FA0BF01}" destId="{59AAA411-6220-E348-8FBF-6A48158A497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7B098-67CC-4595-81FE-F06DCD5EE06F}">
      <dsp:nvSpPr>
        <dsp:cNvPr id="0" name=""/>
        <dsp:cNvSpPr/>
      </dsp:nvSpPr>
      <dsp:spPr>
        <a:xfrm>
          <a:off x="0" y="0"/>
          <a:ext cx="5836584" cy="99571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Context. </a:t>
          </a:r>
          <a:r>
            <a:rPr lang="en-US" sz="1800" kern="1200" dirty="0"/>
            <a:t>What rural healthcare crisis?</a:t>
          </a:r>
        </a:p>
      </dsp:txBody>
      <dsp:txXfrm>
        <a:off x="29163" y="29163"/>
        <a:ext cx="4677997" cy="937385"/>
      </dsp:txXfrm>
    </dsp:sp>
    <dsp:sp modelId="{D6C3DCEA-316D-49F7-B287-724381468BD3}">
      <dsp:nvSpPr>
        <dsp:cNvPr id="0" name=""/>
        <dsp:cNvSpPr/>
      </dsp:nvSpPr>
      <dsp:spPr>
        <a:xfrm>
          <a:off x="488813" y="1176750"/>
          <a:ext cx="5836584" cy="99571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Pine Trees and Blue H’s. </a:t>
          </a:r>
          <a:r>
            <a:rPr lang="en-US" sz="1800" kern="1200" dirty="0"/>
            <a:t>What do pine trees have to do with rural hospitals?</a:t>
          </a:r>
        </a:p>
      </dsp:txBody>
      <dsp:txXfrm>
        <a:off x="517976" y="1205913"/>
        <a:ext cx="4642232" cy="937385"/>
      </dsp:txXfrm>
    </dsp:sp>
    <dsp:sp modelId="{08188363-DC8D-45FB-9CBA-4DCEB3D9AD90}">
      <dsp:nvSpPr>
        <dsp:cNvPr id="0" name=""/>
        <dsp:cNvSpPr/>
      </dsp:nvSpPr>
      <dsp:spPr>
        <a:xfrm>
          <a:off x="970332" y="2353500"/>
          <a:ext cx="5836584" cy="99571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Alabama’s Black Belt. </a:t>
          </a:r>
          <a:r>
            <a:rPr lang="en-US" sz="1800" kern="1200" dirty="0"/>
            <a:t>A short primer in barriers to access and associated health outcomes.</a:t>
          </a:r>
        </a:p>
      </dsp:txBody>
      <dsp:txXfrm>
        <a:off x="999495" y="2382663"/>
        <a:ext cx="4649527" cy="937385"/>
      </dsp:txXfrm>
    </dsp:sp>
    <dsp:sp modelId="{538C5520-6AFF-46D7-8785-9ABE0EB7FB58}">
      <dsp:nvSpPr>
        <dsp:cNvPr id="0" name=""/>
        <dsp:cNvSpPr/>
      </dsp:nvSpPr>
      <dsp:spPr>
        <a:xfrm>
          <a:off x="1459146" y="3530251"/>
          <a:ext cx="5836584" cy="99571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Ensuring Future Access.</a:t>
          </a:r>
          <a:r>
            <a:rPr lang="en-US" sz="1800" kern="1200" dirty="0"/>
            <a:t> Market and policy reactions to the crisis. </a:t>
          </a:r>
        </a:p>
      </dsp:txBody>
      <dsp:txXfrm>
        <a:off x="1488309" y="3559414"/>
        <a:ext cx="4642232" cy="937385"/>
      </dsp:txXfrm>
    </dsp:sp>
    <dsp:sp modelId="{C68C4479-A3DB-4D41-9965-AD46AB345344}">
      <dsp:nvSpPr>
        <dsp:cNvPr id="0" name=""/>
        <dsp:cNvSpPr/>
      </dsp:nvSpPr>
      <dsp:spPr>
        <a:xfrm>
          <a:off x="5189372" y="762624"/>
          <a:ext cx="647212" cy="64721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334995" y="762624"/>
        <a:ext cx="355966" cy="487027"/>
      </dsp:txXfrm>
    </dsp:sp>
    <dsp:sp modelId="{A9731019-60CC-43FD-A899-FD8DEF5A671F}">
      <dsp:nvSpPr>
        <dsp:cNvPr id="0" name=""/>
        <dsp:cNvSpPr/>
      </dsp:nvSpPr>
      <dsp:spPr>
        <a:xfrm>
          <a:off x="5678186" y="1939375"/>
          <a:ext cx="647212" cy="64721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823809" y="1939375"/>
        <a:ext cx="355966" cy="487027"/>
      </dsp:txXfrm>
    </dsp:sp>
    <dsp:sp modelId="{CB1F6D52-71C3-4CE2-AEAC-29462CC1B57F}">
      <dsp:nvSpPr>
        <dsp:cNvPr id="0" name=""/>
        <dsp:cNvSpPr/>
      </dsp:nvSpPr>
      <dsp:spPr>
        <a:xfrm>
          <a:off x="6159704" y="3116125"/>
          <a:ext cx="647212" cy="64721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305327" y="3116125"/>
        <a:ext cx="355966" cy="487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29C06-28CF-442D-B45F-2F97D8B263CF}">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BABCF-AB7B-4CDD-AE53-11ACC96E37BD}">
      <dsp:nvSpPr>
        <dsp:cNvPr id="0" name=""/>
        <dsp:cNvSpPr/>
      </dsp:nvSpPr>
      <dsp:spPr>
        <a:xfrm>
          <a:off x="774192" y="2756661"/>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C9A6F-A8FB-411F-B05D-DE5577F54219}">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Local</a:t>
          </a:r>
        </a:p>
      </dsp:txBody>
      <dsp:txXfrm>
        <a:off x="853440" y="2835910"/>
        <a:ext cx="1420368" cy="1101090"/>
      </dsp:txXfrm>
    </dsp:sp>
    <dsp:sp modelId="{8CDC863E-B98A-440E-B2E3-436D3F7FCFCC}">
      <dsp:nvSpPr>
        <dsp:cNvPr id="0" name=""/>
        <dsp:cNvSpPr/>
      </dsp:nvSpPr>
      <dsp:spPr>
        <a:xfrm>
          <a:off x="2173224" y="1721103"/>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12C69-2544-4B7E-8B76-839086733F05}">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State</a:t>
          </a:r>
        </a:p>
      </dsp:txBody>
      <dsp:txXfrm>
        <a:off x="2316480" y="1864359"/>
        <a:ext cx="1463040" cy="2072640"/>
      </dsp:txXfrm>
    </dsp:sp>
    <dsp:sp modelId="{83D8F700-5408-4249-AA69-E89ED0699B92}">
      <dsp:nvSpPr>
        <dsp:cNvPr id="0" name=""/>
        <dsp:cNvSpPr/>
      </dsp:nvSpPr>
      <dsp:spPr>
        <a:xfrm>
          <a:off x="3855720" y="1090929"/>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055BE-7856-4837-B5AD-92D1EC3AF476}">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National</a:t>
          </a:r>
        </a:p>
      </dsp:txBody>
      <dsp:txXfrm>
        <a:off x="4053840" y="1289049"/>
        <a:ext cx="1463040" cy="2647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7B15F-054B-4611-8165-792A885A7AAF}">
      <dsp:nvSpPr>
        <dsp:cNvPr id="0" name=""/>
        <dsp:cNvSpPr/>
      </dsp:nvSpPr>
      <dsp:spPr>
        <a:xfrm>
          <a:off x="2239298" y="1223298"/>
          <a:ext cx="1617403" cy="16174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Finance</a:t>
          </a:r>
        </a:p>
        <a:p>
          <a:pPr marL="0" lvl="0" indent="0" algn="ctr" defTabSz="533400">
            <a:lnSpc>
              <a:spcPct val="90000"/>
            </a:lnSpc>
            <a:spcBef>
              <a:spcPct val="0"/>
            </a:spcBef>
            <a:spcAft>
              <a:spcPct val="35000"/>
            </a:spcAft>
            <a:buNone/>
          </a:pPr>
          <a:r>
            <a:rPr lang="en-US" sz="1200" kern="1200" dirty="0"/>
            <a:t>Quality</a:t>
          </a:r>
        </a:p>
        <a:p>
          <a:pPr marL="0" lvl="0" indent="0" algn="ctr" defTabSz="533400">
            <a:lnSpc>
              <a:spcPct val="90000"/>
            </a:lnSpc>
            <a:spcBef>
              <a:spcPct val="0"/>
            </a:spcBef>
            <a:spcAft>
              <a:spcPct val="35000"/>
            </a:spcAft>
            <a:buNone/>
          </a:pPr>
          <a:r>
            <a:rPr lang="en-US" sz="1200" kern="1200" dirty="0"/>
            <a:t>Access</a:t>
          </a:r>
        </a:p>
        <a:p>
          <a:pPr marL="0" lvl="0" indent="0" algn="ctr" defTabSz="533400">
            <a:lnSpc>
              <a:spcPct val="90000"/>
            </a:lnSpc>
            <a:spcBef>
              <a:spcPct val="0"/>
            </a:spcBef>
            <a:spcAft>
              <a:spcPct val="35000"/>
            </a:spcAft>
            <a:buNone/>
          </a:pPr>
          <a:r>
            <a:rPr lang="en-US" sz="1200" kern="1200" dirty="0"/>
            <a:t>Health Status</a:t>
          </a:r>
        </a:p>
      </dsp:txBody>
      <dsp:txXfrm>
        <a:off x="2476161" y="1460161"/>
        <a:ext cx="1143677" cy="1143677"/>
      </dsp:txXfrm>
    </dsp:sp>
    <dsp:sp modelId="{154C9DD3-869B-43C5-BDD2-5F645D1339C4}">
      <dsp:nvSpPr>
        <dsp:cNvPr id="0" name=""/>
        <dsp:cNvSpPr/>
      </dsp:nvSpPr>
      <dsp:spPr>
        <a:xfrm rot="16200000">
          <a:off x="2902386" y="1064168"/>
          <a:ext cx="291226" cy="27033"/>
        </a:xfrm>
        <a:custGeom>
          <a:avLst/>
          <a:gdLst/>
          <a:ahLst/>
          <a:cxnLst/>
          <a:rect l="0" t="0" r="0" b="0"/>
          <a:pathLst>
            <a:path>
              <a:moveTo>
                <a:pt x="0" y="13516"/>
              </a:moveTo>
              <a:lnTo>
                <a:pt x="29122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0719" y="1070404"/>
        <a:ext cx="14561" cy="14561"/>
      </dsp:txXfrm>
    </dsp:sp>
    <dsp:sp modelId="{7302AEE4-3B2B-4886-9E37-DC46DFD8700B}">
      <dsp:nvSpPr>
        <dsp:cNvPr id="0" name=""/>
        <dsp:cNvSpPr/>
      </dsp:nvSpPr>
      <dsp:spPr>
        <a:xfrm>
          <a:off x="2590237" y="16546"/>
          <a:ext cx="915525" cy="915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Compliance</a:t>
          </a:r>
        </a:p>
      </dsp:txBody>
      <dsp:txXfrm>
        <a:off x="2724313" y="150622"/>
        <a:ext cx="647373" cy="647373"/>
      </dsp:txXfrm>
    </dsp:sp>
    <dsp:sp modelId="{12CF7D85-C5FF-470D-86B2-8233448E9C67}">
      <dsp:nvSpPr>
        <dsp:cNvPr id="0" name=""/>
        <dsp:cNvSpPr/>
      </dsp:nvSpPr>
      <dsp:spPr>
        <a:xfrm rot="18900000">
          <a:off x="3577189" y="1343680"/>
          <a:ext cx="291226" cy="27033"/>
        </a:xfrm>
        <a:custGeom>
          <a:avLst/>
          <a:gdLst/>
          <a:ahLst/>
          <a:cxnLst/>
          <a:rect l="0" t="0" r="0" b="0"/>
          <a:pathLst>
            <a:path>
              <a:moveTo>
                <a:pt x="0" y="13516"/>
              </a:moveTo>
              <a:lnTo>
                <a:pt x="29122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5522" y="1349916"/>
        <a:ext cx="14561" cy="14561"/>
      </dsp:txXfrm>
    </dsp:sp>
    <dsp:sp modelId="{147A0119-813D-4F2F-A804-4ED9319B0E6D}">
      <dsp:nvSpPr>
        <dsp:cNvPr id="0" name=""/>
        <dsp:cNvSpPr/>
      </dsp:nvSpPr>
      <dsp:spPr>
        <a:xfrm>
          <a:off x="3691691" y="472783"/>
          <a:ext cx="915525" cy="915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Coding</a:t>
          </a:r>
        </a:p>
      </dsp:txBody>
      <dsp:txXfrm>
        <a:off x="3825767" y="606859"/>
        <a:ext cx="647373" cy="647373"/>
      </dsp:txXfrm>
    </dsp:sp>
    <dsp:sp modelId="{0D32A425-87BA-478F-BBE1-335ABFDD6E7B}">
      <dsp:nvSpPr>
        <dsp:cNvPr id="0" name=""/>
        <dsp:cNvSpPr/>
      </dsp:nvSpPr>
      <dsp:spPr>
        <a:xfrm>
          <a:off x="3856701" y="2018483"/>
          <a:ext cx="291226" cy="27033"/>
        </a:xfrm>
        <a:custGeom>
          <a:avLst/>
          <a:gdLst/>
          <a:ahLst/>
          <a:cxnLst/>
          <a:rect l="0" t="0" r="0" b="0"/>
          <a:pathLst>
            <a:path>
              <a:moveTo>
                <a:pt x="0" y="13516"/>
              </a:moveTo>
              <a:lnTo>
                <a:pt x="29122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5034" y="2024719"/>
        <a:ext cx="14561" cy="14561"/>
      </dsp:txXfrm>
    </dsp:sp>
    <dsp:sp modelId="{2BF64374-D848-41CC-80C5-D50DAA46C036}">
      <dsp:nvSpPr>
        <dsp:cNvPr id="0" name=""/>
        <dsp:cNvSpPr/>
      </dsp:nvSpPr>
      <dsp:spPr>
        <a:xfrm>
          <a:off x="4147928" y="1574237"/>
          <a:ext cx="915525" cy="915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Purchasing</a:t>
          </a:r>
        </a:p>
      </dsp:txBody>
      <dsp:txXfrm>
        <a:off x="4282004" y="1708313"/>
        <a:ext cx="647373" cy="647373"/>
      </dsp:txXfrm>
    </dsp:sp>
    <dsp:sp modelId="{7B090DC1-F131-497C-A09B-3DD07C2362B3}">
      <dsp:nvSpPr>
        <dsp:cNvPr id="0" name=""/>
        <dsp:cNvSpPr/>
      </dsp:nvSpPr>
      <dsp:spPr>
        <a:xfrm rot="2700000">
          <a:off x="3577189" y="2693286"/>
          <a:ext cx="291226" cy="27033"/>
        </a:xfrm>
        <a:custGeom>
          <a:avLst/>
          <a:gdLst/>
          <a:ahLst/>
          <a:cxnLst/>
          <a:rect l="0" t="0" r="0" b="0"/>
          <a:pathLst>
            <a:path>
              <a:moveTo>
                <a:pt x="0" y="13516"/>
              </a:moveTo>
              <a:lnTo>
                <a:pt x="29122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5522" y="2699522"/>
        <a:ext cx="14561" cy="14561"/>
      </dsp:txXfrm>
    </dsp:sp>
    <dsp:sp modelId="{2EB8786F-3038-4BDC-80AD-DA52DB6FD09E}">
      <dsp:nvSpPr>
        <dsp:cNvPr id="0" name=""/>
        <dsp:cNvSpPr/>
      </dsp:nvSpPr>
      <dsp:spPr>
        <a:xfrm>
          <a:off x="3691691" y="2675691"/>
          <a:ext cx="915525" cy="915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Quality</a:t>
          </a:r>
        </a:p>
      </dsp:txBody>
      <dsp:txXfrm>
        <a:off x="3825767" y="2809767"/>
        <a:ext cx="647373" cy="647373"/>
      </dsp:txXfrm>
    </dsp:sp>
    <dsp:sp modelId="{BDA83A13-18F3-44C0-80CF-5F3AFF676057}">
      <dsp:nvSpPr>
        <dsp:cNvPr id="0" name=""/>
        <dsp:cNvSpPr/>
      </dsp:nvSpPr>
      <dsp:spPr>
        <a:xfrm rot="5400000">
          <a:off x="2902386" y="2972798"/>
          <a:ext cx="291226" cy="27033"/>
        </a:xfrm>
        <a:custGeom>
          <a:avLst/>
          <a:gdLst/>
          <a:ahLst/>
          <a:cxnLst/>
          <a:rect l="0" t="0" r="0" b="0"/>
          <a:pathLst>
            <a:path>
              <a:moveTo>
                <a:pt x="0" y="13516"/>
              </a:moveTo>
              <a:lnTo>
                <a:pt x="29122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0719" y="2979034"/>
        <a:ext cx="14561" cy="14561"/>
      </dsp:txXfrm>
    </dsp:sp>
    <dsp:sp modelId="{98132663-DC74-490E-B9D0-2FD7384BB954}">
      <dsp:nvSpPr>
        <dsp:cNvPr id="0" name=""/>
        <dsp:cNvSpPr/>
      </dsp:nvSpPr>
      <dsp:spPr>
        <a:xfrm>
          <a:off x="2590237" y="3131928"/>
          <a:ext cx="915525" cy="915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Planning</a:t>
          </a:r>
        </a:p>
      </dsp:txBody>
      <dsp:txXfrm>
        <a:off x="2724313" y="3266004"/>
        <a:ext cx="647373" cy="647373"/>
      </dsp:txXfrm>
    </dsp:sp>
    <dsp:sp modelId="{23FCC7AA-8356-46F4-BE21-00C33B069CF5}">
      <dsp:nvSpPr>
        <dsp:cNvPr id="0" name=""/>
        <dsp:cNvSpPr/>
      </dsp:nvSpPr>
      <dsp:spPr>
        <a:xfrm rot="8100000">
          <a:off x="2227584" y="2693286"/>
          <a:ext cx="291226" cy="27033"/>
        </a:xfrm>
        <a:custGeom>
          <a:avLst/>
          <a:gdLst/>
          <a:ahLst/>
          <a:cxnLst/>
          <a:rect l="0" t="0" r="0" b="0"/>
          <a:pathLst>
            <a:path>
              <a:moveTo>
                <a:pt x="0" y="13516"/>
              </a:moveTo>
              <a:lnTo>
                <a:pt x="29122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65916" y="2699522"/>
        <a:ext cx="14561" cy="14561"/>
      </dsp:txXfrm>
    </dsp:sp>
    <dsp:sp modelId="{DC5E14F4-57FD-4F92-A2F0-E7A5207DE310}">
      <dsp:nvSpPr>
        <dsp:cNvPr id="0" name=""/>
        <dsp:cNvSpPr/>
      </dsp:nvSpPr>
      <dsp:spPr>
        <a:xfrm>
          <a:off x="1488783" y="2675691"/>
          <a:ext cx="915525" cy="915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Recruitment</a:t>
          </a:r>
        </a:p>
      </dsp:txBody>
      <dsp:txXfrm>
        <a:off x="1622859" y="2809767"/>
        <a:ext cx="647373" cy="647373"/>
      </dsp:txXfrm>
    </dsp:sp>
    <dsp:sp modelId="{7442971C-9925-4A8C-B063-1B5819CC34F2}">
      <dsp:nvSpPr>
        <dsp:cNvPr id="0" name=""/>
        <dsp:cNvSpPr/>
      </dsp:nvSpPr>
      <dsp:spPr>
        <a:xfrm rot="10800000">
          <a:off x="1948071" y="2018483"/>
          <a:ext cx="291226" cy="27033"/>
        </a:xfrm>
        <a:custGeom>
          <a:avLst/>
          <a:gdLst/>
          <a:ahLst/>
          <a:cxnLst/>
          <a:rect l="0" t="0" r="0" b="0"/>
          <a:pathLst>
            <a:path>
              <a:moveTo>
                <a:pt x="0" y="13516"/>
              </a:moveTo>
              <a:lnTo>
                <a:pt x="29122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86404" y="2024719"/>
        <a:ext cx="14561" cy="14561"/>
      </dsp:txXfrm>
    </dsp:sp>
    <dsp:sp modelId="{09156563-59BB-47B3-BA74-9479CAA45785}">
      <dsp:nvSpPr>
        <dsp:cNvPr id="0" name=""/>
        <dsp:cNvSpPr/>
      </dsp:nvSpPr>
      <dsp:spPr>
        <a:xfrm>
          <a:off x="1032546" y="1574237"/>
          <a:ext cx="915525" cy="915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Cost Reporting</a:t>
          </a:r>
        </a:p>
      </dsp:txBody>
      <dsp:txXfrm>
        <a:off x="1166622" y="1708313"/>
        <a:ext cx="647373" cy="647373"/>
      </dsp:txXfrm>
    </dsp:sp>
    <dsp:sp modelId="{888C94F1-3DDE-4985-8332-1CCE460107EB}">
      <dsp:nvSpPr>
        <dsp:cNvPr id="0" name=""/>
        <dsp:cNvSpPr/>
      </dsp:nvSpPr>
      <dsp:spPr>
        <a:xfrm rot="13500000">
          <a:off x="2227584" y="1343680"/>
          <a:ext cx="291226" cy="27033"/>
        </a:xfrm>
        <a:custGeom>
          <a:avLst/>
          <a:gdLst/>
          <a:ahLst/>
          <a:cxnLst/>
          <a:rect l="0" t="0" r="0" b="0"/>
          <a:pathLst>
            <a:path>
              <a:moveTo>
                <a:pt x="0" y="13516"/>
              </a:moveTo>
              <a:lnTo>
                <a:pt x="29122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65916" y="1349916"/>
        <a:ext cx="14561" cy="14561"/>
      </dsp:txXfrm>
    </dsp:sp>
    <dsp:sp modelId="{539F8432-4E58-4A5A-9D8E-2EF1FF6700E9}">
      <dsp:nvSpPr>
        <dsp:cNvPr id="0" name=""/>
        <dsp:cNvSpPr/>
      </dsp:nvSpPr>
      <dsp:spPr>
        <a:xfrm>
          <a:off x="1488783" y="472783"/>
          <a:ext cx="915525" cy="915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Insurance</a:t>
          </a:r>
        </a:p>
      </dsp:txBody>
      <dsp:txXfrm>
        <a:off x="1622859" y="606859"/>
        <a:ext cx="647373" cy="647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6F45D-76C5-475E-BFE0-3E1662986C93}">
      <dsp:nvSpPr>
        <dsp:cNvPr id="0" name=""/>
        <dsp:cNvSpPr/>
      </dsp:nvSpPr>
      <dsp:spPr>
        <a:xfrm>
          <a:off x="2163" y="377390"/>
          <a:ext cx="1297857" cy="137996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F885F-BD53-4DDD-801C-9C1F68F62AD7}">
      <dsp:nvSpPr>
        <dsp:cNvPr id="0" name=""/>
        <dsp:cNvSpPr/>
      </dsp:nvSpPr>
      <dsp:spPr>
        <a:xfrm>
          <a:off x="1338956" y="0"/>
          <a:ext cx="2202425" cy="213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New York, California, Massachusetts</a:t>
          </a:r>
        </a:p>
      </dsp:txBody>
      <dsp:txXfrm>
        <a:off x="1338956" y="0"/>
        <a:ext cx="2202425" cy="2134743"/>
      </dsp:txXfrm>
    </dsp:sp>
    <dsp:sp modelId="{85BE8489-473D-4C0A-BEA9-B3F75A5BF2D1}">
      <dsp:nvSpPr>
        <dsp:cNvPr id="0" name=""/>
        <dsp:cNvSpPr/>
      </dsp:nvSpPr>
      <dsp:spPr>
        <a:xfrm>
          <a:off x="427704" y="2704214"/>
          <a:ext cx="1297857" cy="1351591"/>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F5153-0AFA-4E2A-B5D7-450C4100C371}">
      <dsp:nvSpPr>
        <dsp:cNvPr id="0" name=""/>
        <dsp:cNvSpPr/>
      </dsp:nvSpPr>
      <dsp:spPr>
        <a:xfrm>
          <a:off x="1728314" y="2312638"/>
          <a:ext cx="2202425" cy="213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Alabama</a:t>
          </a:r>
        </a:p>
      </dsp:txBody>
      <dsp:txXfrm>
        <a:off x="1728314" y="2312638"/>
        <a:ext cx="2202425" cy="2134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CC24D-CDA0-4906-BAA4-41739C5D4963}">
      <dsp:nvSpPr>
        <dsp:cNvPr id="0" name=""/>
        <dsp:cNvSpPr/>
      </dsp:nvSpPr>
      <dsp:spPr>
        <a:xfrm>
          <a:off x="2979" y="1073016"/>
          <a:ext cx="1791846" cy="671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Critical Access Hospital</a:t>
          </a:r>
        </a:p>
        <a:p>
          <a:pPr marL="0" lvl="0" indent="0" algn="ctr" defTabSz="533400">
            <a:lnSpc>
              <a:spcPct val="90000"/>
            </a:lnSpc>
            <a:spcBef>
              <a:spcPct val="0"/>
            </a:spcBef>
            <a:spcAft>
              <a:spcPct val="35000"/>
            </a:spcAft>
            <a:buNone/>
          </a:pPr>
          <a:r>
            <a:rPr lang="en-US" sz="1200" kern="1200" dirty="0"/>
            <a:t>(CAH)</a:t>
          </a:r>
        </a:p>
      </dsp:txBody>
      <dsp:txXfrm>
        <a:off x="2979" y="1073016"/>
        <a:ext cx="1791846" cy="671071"/>
      </dsp:txXfrm>
    </dsp:sp>
    <dsp:sp modelId="{A05899B0-3427-400A-B6E8-B0F98C181D61}">
      <dsp:nvSpPr>
        <dsp:cNvPr id="0" name=""/>
        <dsp:cNvSpPr/>
      </dsp:nvSpPr>
      <dsp:spPr>
        <a:xfrm>
          <a:off x="2979" y="1744087"/>
          <a:ext cx="1791846" cy="18466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25 beds or less</a:t>
          </a:r>
        </a:p>
        <a:p>
          <a:pPr marL="114300" lvl="1" indent="-114300" algn="l" defTabSz="533400">
            <a:lnSpc>
              <a:spcPct val="90000"/>
            </a:lnSpc>
            <a:spcBef>
              <a:spcPct val="0"/>
            </a:spcBef>
            <a:spcAft>
              <a:spcPct val="15000"/>
            </a:spcAft>
            <a:buChar char="•"/>
          </a:pPr>
          <a:r>
            <a:rPr lang="en-US" sz="1200" kern="1200" dirty="0"/>
            <a:t>35-mile requirement</a:t>
          </a:r>
        </a:p>
        <a:p>
          <a:pPr marL="114300" lvl="1" indent="-114300" algn="l" defTabSz="533400">
            <a:lnSpc>
              <a:spcPct val="90000"/>
            </a:lnSpc>
            <a:spcBef>
              <a:spcPct val="0"/>
            </a:spcBef>
            <a:spcAft>
              <a:spcPct val="15000"/>
            </a:spcAft>
            <a:buChar char="•"/>
          </a:pPr>
          <a:r>
            <a:rPr lang="en-US" sz="1200" kern="1200" dirty="0" err="1"/>
            <a:t>Avg</a:t>
          </a:r>
          <a:r>
            <a:rPr lang="en-US" sz="1200" kern="1200" dirty="0"/>
            <a:t> LOS of 96 hours</a:t>
          </a:r>
        </a:p>
        <a:p>
          <a:pPr marL="114300" lvl="1" indent="-114300" algn="l" defTabSz="533400">
            <a:lnSpc>
              <a:spcPct val="90000"/>
            </a:lnSpc>
            <a:spcBef>
              <a:spcPct val="0"/>
            </a:spcBef>
            <a:spcAft>
              <a:spcPct val="15000"/>
            </a:spcAft>
            <a:buChar char="•"/>
          </a:pPr>
          <a:r>
            <a:rPr lang="en-US" sz="1200" kern="1200" dirty="0"/>
            <a:t>Cost-based</a:t>
          </a:r>
        </a:p>
        <a:p>
          <a:pPr marL="114300" lvl="1" indent="-114300" algn="l" defTabSz="533400">
            <a:lnSpc>
              <a:spcPct val="90000"/>
            </a:lnSpc>
            <a:spcBef>
              <a:spcPct val="0"/>
            </a:spcBef>
            <a:spcAft>
              <a:spcPct val="15000"/>
            </a:spcAft>
            <a:buChar char="•"/>
          </a:pPr>
          <a:r>
            <a:rPr lang="en-US" sz="1200" kern="1200" dirty="0"/>
            <a:t>Medicaid reimbursement?</a:t>
          </a:r>
        </a:p>
      </dsp:txBody>
      <dsp:txXfrm>
        <a:off x="2979" y="1744087"/>
        <a:ext cx="1791846" cy="1846698"/>
      </dsp:txXfrm>
    </dsp:sp>
    <dsp:sp modelId="{381D3776-0518-4E98-A131-118A0314F7DA}">
      <dsp:nvSpPr>
        <dsp:cNvPr id="0" name=""/>
        <dsp:cNvSpPr/>
      </dsp:nvSpPr>
      <dsp:spPr>
        <a:xfrm>
          <a:off x="2045685" y="1073016"/>
          <a:ext cx="1791846" cy="671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Medicare Dependent Hospital</a:t>
          </a:r>
        </a:p>
        <a:p>
          <a:pPr marL="0" lvl="0" indent="0" algn="ctr" defTabSz="533400">
            <a:lnSpc>
              <a:spcPct val="90000"/>
            </a:lnSpc>
            <a:spcBef>
              <a:spcPct val="0"/>
            </a:spcBef>
            <a:spcAft>
              <a:spcPct val="35000"/>
            </a:spcAft>
            <a:buNone/>
          </a:pPr>
          <a:r>
            <a:rPr lang="en-US" sz="1200" kern="1200" dirty="0"/>
            <a:t>(MDH)</a:t>
          </a:r>
        </a:p>
      </dsp:txBody>
      <dsp:txXfrm>
        <a:off x="2045685" y="1073016"/>
        <a:ext cx="1791846" cy="671071"/>
      </dsp:txXfrm>
    </dsp:sp>
    <dsp:sp modelId="{0EAD076B-12FB-4200-BF0C-D7EE32DC2149}">
      <dsp:nvSpPr>
        <dsp:cNvPr id="0" name=""/>
        <dsp:cNvSpPr/>
      </dsp:nvSpPr>
      <dsp:spPr>
        <a:xfrm>
          <a:off x="2045685" y="1744087"/>
          <a:ext cx="1791846" cy="18466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100 beds or less</a:t>
          </a:r>
        </a:p>
        <a:p>
          <a:pPr marL="114300" lvl="1" indent="-114300" algn="l" defTabSz="533400">
            <a:lnSpc>
              <a:spcPct val="90000"/>
            </a:lnSpc>
            <a:spcBef>
              <a:spcPct val="0"/>
            </a:spcBef>
            <a:spcAft>
              <a:spcPct val="15000"/>
            </a:spcAft>
            <a:buChar char="•"/>
          </a:pPr>
          <a:r>
            <a:rPr lang="en-US" sz="1200" kern="1200" dirty="0"/>
            <a:t>60% of IP days attributable to </a:t>
          </a:r>
          <a:r>
            <a:rPr lang="en-US" sz="1200" kern="1200" dirty="0" err="1"/>
            <a:t>M’care</a:t>
          </a:r>
          <a:endParaRPr lang="en-US" sz="1200" kern="1200" dirty="0"/>
        </a:p>
      </dsp:txBody>
      <dsp:txXfrm>
        <a:off x="2045685" y="1744087"/>
        <a:ext cx="1791846" cy="1846698"/>
      </dsp:txXfrm>
    </dsp:sp>
    <dsp:sp modelId="{071F4E07-A174-49E8-B1F0-48F044CA71F8}">
      <dsp:nvSpPr>
        <dsp:cNvPr id="0" name=""/>
        <dsp:cNvSpPr/>
      </dsp:nvSpPr>
      <dsp:spPr>
        <a:xfrm>
          <a:off x="4088390" y="1073016"/>
          <a:ext cx="1791846" cy="671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Sole Community Hospital</a:t>
          </a:r>
        </a:p>
        <a:p>
          <a:pPr marL="0" lvl="0" indent="0" algn="ctr" defTabSz="533400">
            <a:lnSpc>
              <a:spcPct val="90000"/>
            </a:lnSpc>
            <a:spcBef>
              <a:spcPct val="0"/>
            </a:spcBef>
            <a:spcAft>
              <a:spcPct val="35000"/>
            </a:spcAft>
            <a:buNone/>
          </a:pPr>
          <a:r>
            <a:rPr lang="en-US" sz="1200" kern="1200" dirty="0"/>
            <a:t>(SCH)</a:t>
          </a:r>
        </a:p>
      </dsp:txBody>
      <dsp:txXfrm>
        <a:off x="4088390" y="1073016"/>
        <a:ext cx="1791846" cy="671071"/>
      </dsp:txXfrm>
    </dsp:sp>
    <dsp:sp modelId="{42A88E8F-E07F-4EC2-A794-EF1490DC1CB4}">
      <dsp:nvSpPr>
        <dsp:cNvPr id="0" name=""/>
        <dsp:cNvSpPr/>
      </dsp:nvSpPr>
      <dsp:spPr>
        <a:xfrm>
          <a:off x="4088390" y="1744087"/>
          <a:ext cx="1791846" cy="18466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25-mile requirement</a:t>
          </a:r>
        </a:p>
        <a:p>
          <a:pPr marL="114300" lvl="1" indent="-114300" algn="l" defTabSz="533400">
            <a:lnSpc>
              <a:spcPct val="90000"/>
            </a:lnSpc>
            <a:spcBef>
              <a:spcPct val="0"/>
            </a:spcBef>
            <a:spcAft>
              <a:spcPct val="15000"/>
            </a:spcAft>
            <a:buChar char="•"/>
          </a:pPr>
          <a:r>
            <a:rPr lang="en-US" sz="1200" kern="1200" dirty="0"/>
            <a:t>75% of IP days attributable to </a:t>
          </a:r>
          <a:r>
            <a:rPr lang="en-US" sz="1200" kern="1200" dirty="0" err="1"/>
            <a:t>M’care</a:t>
          </a:r>
          <a:endParaRPr lang="en-US" sz="1200" kern="1200" dirty="0"/>
        </a:p>
      </dsp:txBody>
      <dsp:txXfrm>
        <a:off x="4088390" y="1744087"/>
        <a:ext cx="1791846" cy="1846698"/>
      </dsp:txXfrm>
    </dsp:sp>
    <dsp:sp modelId="{0FB2261F-64AD-43A7-991A-69D9B78DE968}">
      <dsp:nvSpPr>
        <dsp:cNvPr id="0" name=""/>
        <dsp:cNvSpPr/>
      </dsp:nvSpPr>
      <dsp:spPr>
        <a:xfrm>
          <a:off x="6131096" y="1073016"/>
          <a:ext cx="1791846" cy="671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Community Outpatient Hospital </a:t>
          </a:r>
        </a:p>
        <a:p>
          <a:pPr marL="0" lvl="0" indent="0" algn="ctr" defTabSz="533400">
            <a:lnSpc>
              <a:spcPct val="90000"/>
            </a:lnSpc>
            <a:spcBef>
              <a:spcPct val="0"/>
            </a:spcBef>
            <a:spcAft>
              <a:spcPct val="35000"/>
            </a:spcAft>
            <a:buNone/>
          </a:pPr>
          <a:r>
            <a:rPr lang="en-US" sz="1200" kern="1200" dirty="0"/>
            <a:t>(COH)</a:t>
          </a:r>
        </a:p>
      </dsp:txBody>
      <dsp:txXfrm>
        <a:off x="6131096" y="1073016"/>
        <a:ext cx="1791846" cy="671071"/>
      </dsp:txXfrm>
    </dsp:sp>
    <dsp:sp modelId="{DFA0D347-5BAB-41F7-B246-262C203C39D7}">
      <dsp:nvSpPr>
        <dsp:cNvPr id="0" name=""/>
        <dsp:cNvSpPr/>
      </dsp:nvSpPr>
      <dsp:spPr>
        <a:xfrm>
          <a:off x="6131096" y="1744087"/>
          <a:ext cx="1791846" cy="18466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REMC, REACH, SRHA</a:t>
          </a:r>
        </a:p>
        <a:p>
          <a:pPr marL="114300" lvl="1" indent="-114300" algn="l" defTabSz="533400">
            <a:lnSpc>
              <a:spcPct val="90000"/>
            </a:lnSpc>
            <a:spcBef>
              <a:spcPct val="0"/>
            </a:spcBef>
            <a:spcAft>
              <a:spcPct val="15000"/>
            </a:spcAft>
            <a:buChar char="•"/>
          </a:pPr>
          <a:r>
            <a:rPr lang="en-US" sz="1200" kern="1200" dirty="0"/>
            <a:t>&lt;50 beds</a:t>
          </a:r>
        </a:p>
        <a:p>
          <a:pPr marL="114300" lvl="1" indent="-114300" algn="l" defTabSz="533400">
            <a:lnSpc>
              <a:spcPct val="90000"/>
            </a:lnSpc>
            <a:spcBef>
              <a:spcPct val="0"/>
            </a:spcBef>
            <a:spcAft>
              <a:spcPct val="15000"/>
            </a:spcAft>
            <a:buChar char="•"/>
          </a:pPr>
          <a:r>
            <a:rPr lang="en-US" sz="1200" kern="1200" dirty="0"/>
            <a:t>No inpatient services</a:t>
          </a:r>
        </a:p>
        <a:p>
          <a:pPr marL="114300" lvl="1" indent="-114300" algn="l" defTabSz="533400">
            <a:lnSpc>
              <a:spcPct val="90000"/>
            </a:lnSpc>
            <a:spcBef>
              <a:spcPct val="0"/>
            </a:spcBef>
            <a:spcAft>
              <a:spcPct val="15000"/>
            </a:spcAft>
            <a:buChar char="•"/>
          </a:pPr>
          <a:r>
            <a:rPr lang="en-US" sz="1200" kern="1200" dirty="0"/>
            <a:t>24/7 Emergency &amp; Observation Care</a:t>
          </a:r>
        </a:p>
        <a:p>
          <a:pPr marL="114300" lvl="1" indent="-114300" algn="l" defTabSz="533400">
            <a:lnSpc>
              <a:spcPct val="90000"/>
            </a:lnSpc>
            <a:spcBef>
              <a:spcPct val="0"/>
            </a:spcBef>
            <a:spcAft>
              <a:spcPct val="15000"/>
            </a:spcAft>
            <a:buChar char="•"/>
          </a:pPr>
          <a:r>
            <a:rPr lang="en-US" sz="1200" kern="1200" dirty="0"/>
            <a:t>Transportation to Hospital with Inpatient services</a:t>
          </a:r>
        </a:p>
        <a:p>
          <a:pPr marL="114300" lvl="1" indent="-114300" algn="l" defTabSz="533400">
            <a:lnSpc>
              <a:spcPct val="90000"/>
            </a:lnSpc>
            <a:spcBef>
              <a:spcPct val="0"/>
            </a:spcBef>
            <a:spcAft>
              <a:spcPct val="15000"/>
            </a:spcAft>
            <a:buChar char="•"/>
          </a:pPr>
          <a:r>
            <a:rPr lang="en-US" sz="1200" kern="1200" dirty="0"/>
            <a:t>Outpatient Care</a:t>
          </a:r>
        </a:p>
      </dsp:txBody>
      <dsp:txXfrm>
        <a:off x="6131096" y="1744087"/>
        <a:ext cx="1791846" cy="18466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4CD5-7903-1443-8C0A-57003DE52C4C}">
      <dsp:nvSpPr>
        <dsp:cNvPr id="0" name=""/>
        <dsp:cNvSpPr/>
      </dsp:nvSpPr>
      <dsp:spPr>
        <a:xfrm>
          <a:off x="0" y="61928"/>
          <a:ext cx="4052129" cy="9991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Healthy Alabama 2030 will be launched with a series of demonstration projects in neighborhoods, workplaces, and schools, targeting policy, system, and environmental changes</a:t>
          </a:r>
        </a:p>
      </dsp:txBody>
      <dsp:txXfrm>
        <a:off x="48776" y="110704"/>
        <a:ext cx="3954577" cy="901628"/>
      </dsp:txXfrm>
    </dsp:sp>
    <dsp:sp modelId="{EC6B9A91-70AB-3041-B9F5-0C3AFE7523D4}">
      <dsp:nvSpPr>
        <dsp:cNvPr id="0" name=""/>
        <dsp:cNvSpPr/>
      </dsp:nvSpPr>
      <dsp:spPr>
        <a:xfrm>
          <a:off x="0" y="1101428"/>
          <a:ext cx="4052129" cy="999180"/>
        </a:xfrm>
        <a:prstGeom prst="roundRect">
          <a:avLst/>
        </a:prstGeom>
        <a:solidFill>
          <a:schemeClr val="accent4">
            <a:hueOff val="-5403784"/>
            <a:satOff val="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Initial demonstration project areas will include: UAB, Woodlawn/Kingston, Ensley/Bush Hills, and East Lake</a:t>
          </a:r>
        </a:p>
      </dsp:txBody>
      <dsp:txXfrm>
        <a:off x="48776" y="1150204"/>
        <a:ext cx="3954577" cy="901628"/>
      </dsp:txXfrm>
    </dsp:sp>
    <dsp:sp modelId="{59AAA411-6220-E348-8FBF-6A48158A4977}">
      <dsp:nvSpPr>
        <dsp:cNvPr id="0" name=""/>
        <dsp:cNvSpPr/>
      </dsp:nvSpPr>
      <dsp:spPr>
        <a:xfrm>
          <a:off x="0" y="2140928"/>
          <a:ext cx="4052129" cy="999180"/>
        </a:xfrm>
        <a:prstGeom prst="roundRect">
          <a:avLst/>
        </a:prstGeom>
        <a:solidFill>
          <a:schemeClr val="accent4">
            <a:hueOff val="-10807568"/>
            <a:satOff val="0"/>
            <a:lumOff val="1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Sites in these initial areas will be encouraged and trained to earn the designation of “Live </a:t>
          </a:r>
          <a:r>
            <a:rPr lang="en-US" sz="1400" kern="1200" dirty="0" err="1"/>
            <a:t>HealthSmart</a:t>
          </a:r>
          <a:r>
            <a:rPr lang="en-US" sz="1400" kern="1200" dirty="0"/>
            <a:t> Alabama” Zones</a:t>
          </a:r>
        </a:p>
      </dsp:txBody>
      <dsp:txXfrm>
        <a:off x="48776" y="2189704"/>
        <a:ext cx="3954577" cy="9016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5" tIns="46657" rIns="93315" bIns="46657" rtlCol="0"/>
          <a:lstStyle>
            <a:lvl1pPr algn="r">
              <a:defRPr sz="1200"/>
            </a:lvl1pPr>
          </a:lstStyle>
          <a:p>
            <a:fld id="{CAC90943-45BE-40ED-B391-7D7DECD540B6}" type="datetimeFigureOut">
              <a:rPr lang="en-US" smtClean="0"/>
              <a:t>8/15/2019</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5" tIns="46657" rIns="93315" bIns="466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5" tIns="46657" rIns="93315" bIns="46657" rtlCol="0" anchor="b"/>
          <a:lstStyle>
            <a:lvl1pPr algn="r">
              <a:defRPr sz="1200"/>
            </a:lvl1pPr>
          </a:lstStyle>
          <a:p>
            <a:fld id="{38D2DBF4-B63D-4234-80C0-61CE326F5CE1}" type="slidenum">
              <a:rPr lang="en-US" smtClean="0"/>
              <a:t>‹#›</a:t>
            </a:fld>
            <a:endParaRPr lang="en-US" dirty="0"/>
          </a:p>
        </p:txBody>
      </p:sp>
    </p:spTree>
    <p:extLst>
      <p:ext uri="{BB962C8B-B14F-4D97-AF65-F5344CB8AC3E}">
        <p14:creationId xmlns:p14="http://schemas.microsoft.com/office/powerpoint/2010/main" val="288186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Office of Rural Health Policy</a:t>
            </a:r>
          </a:p>
          <a:p>
            <a:r>
              <a:rPr lang="en-US" dirty="0"/>
              <a:t>State Offices of Rural Health</a:t>
            </a:r>
          </a:p>
          <a:p>
            <a:r>
              <a:rPr lang="en-US" dirty="0"/>
              <a:t>Alabama Rural Health Association</a:t>
            </a:r>
          </a:p>
          <a:p>
            <a:r>
              <a:rPr lang="en-US" dirty="0"/>
              <a:t>Rural Health Task Forces in Associations</a:t>
            </a:r>
          </a:p>
          <a:p>
            <a:r>
              <a:rPr lang="en-US" dirty="0" err="1"/>
              <a:t>AlaHA</a:t>
            </a:r>
            <a:r>
              <a:rPr lang="en-US" dirty="0"/>
              <a:t> Rural Constituency</a:t>
            </a:r>
          </a:p>
          <a:p>
            <a:r>
              <a:rPr lang="en-US" dirty="0"/>
              <a:t>National Rural Health Resource Center</a:t>
            </a:r>
          </a:p>
          <a:p>
            <a:r>
              <a:rPr lang="en-US" dirty="0"/>
              <a:t>Rural and Underserved Communities Health Task Force</a:t>
            </a:r>
          </a:p>
          <a:p>
            <a:endParaRPr lang="en-US" dirty="0"/>
          </a:p>
          <a:p>
            <a:r>
              <a:rPr lang="en-US" dirty="0"/>
              <a:t>What is being done to ensure continued access to quality affordable healthcare in Rural American and Rural Alabama?</a:t>
            </a:r>
          </a:p>
          <a:p>
            <a:r>
              <a:rPr lang="en-US" dirty="0"/>
              <a:t>There</a:t>
            </a:r>
            <a:r>
              <a:rPr lang="en-US" baseline="0" dirty="0"/>
              <a:t> is no shortage of parties interested in fixing rural healthcare; more and more parties join the efforts each year.</a:t>
            </a:r>
          </a:p>
          <a:p>
            <a:r>
              <a:rPr lang="en-US" baseline="0" dirty="0"/>
              <a:t>Stakeholders</a:t>
            </a:r>
          </a:p>
          <a:p>
            <a:r>
              <a:rPr lang="en-US" baseline="0" dirty="0"/>
              <a:t>National conversations and political platforms</a:t>
            </a:r>
          </a:p>
          <a:p>
            <a:r>
              <a:rPr lang="en-US" baseline="0" dirty="0"/>
              <a:t>Triple Aim</a:t>
            </a:r>
          </a:p>
          <a:p>
            <a:endParaRPr lang="en-US" baseline="0" dirty="0"/>
          </a:p>
          <a:p>
            <a:r>
              <a:rPr lang="en-US" baseline="0" dirty="0"/>
              <a:t>88% operating in the red – keep throwing cash at facilities?</a:t>
            </a:r>
            <a:endParaRPr lang="en-US" dirty="0"/>
          </a:p>
        </p:txBody>
      </p:sp>
      <p:sp>
        <p:nvSpPr>
          <p:cNvPr id="4" name="Slide Number Placeholder 3"/>
          <p:cNvSpPr>
            <a:spLocks noGrp="1"/>
          </p:cNvSpPr>
          <p:nvPr>
            <p:ph type="sldNum" sz="quarter" idx="10"/>
          </p:nvPr>
        </p:nvSpPr>
        <p:spPr/>
        <p:txBody>
          <a:bodyPr/>
          <a:lstStyle/>
          <a:p>
            <a:fld id="{38D2DBF4-B63D-4234-80C0-61CE326F5CE1}" type="slidenum">
              <a:rPr lang="en-US" smtClean="0"/>
              <a:t>20</a:t>
            </a:fld>
            <a:endParaRPr lang="en-US" dirty="0"/>
          </a:p>
        </p:txBody>
      </p:sp>
    </p:spTree>
    <p:extLst>
      <p:ext uri="{BB962C8B-B14F-4D97-AF65-F5344CB8AC3E}">
        <p14:creationId xmlns:p14="http://schemas.microsoft.com/office/powerpoint/2010/main" val="125147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D2DBF4-B63D-4234-80C0-61CE326F5CE1}" type="slidenum">
              <a:rPr lang="en-US" smtClean="0"/>
              <a:t>21</a:t>
            </a:fld>
            <a:endParaRPr lang="en-US" dirty="0"/>
          </a:p>
        </p:txBody>
      </p:sp>
    </p:spTree>
    <p:extLst>
      <p:ext uri="{BB962C8B-B14F-4D97-AF65-F5344CB8AC3E}">
        <p14:creationId xmlns:p14="http://schemas.microsoft.com/office/powerpoint/2010/main" val="141509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Hire staff according to demographics of the state.</a:t>
            </a:r>
          </a:p>
          <a:p>
            <a:pPr lvl="0"/>
            <a:r>
              <a:rPr lang="en-US" dirty="0"/>
              <a:t>Submit an annual report to the Legislature, State Finance Director, and Medicaid Commissioner</a:t>
            </a:r>
          </a:p>
          <a:p>
            <a:pPr lvl="0"/>
            <a:r>
              <a:rPr lang="en-US" dirty="0"/>
              <a:t>Report shall include:</a:t>
            </a:r>
          </a:p>
          <a:p>
            <a:pPr lvl="1"/>
            <a:r>
              <a:rPr lang="en-US" dirty="0"/>
              <a:t>Financial improvement of participating hospitals</a:t>
            </a:r>
          </a:p>
          <a:p>
            <a:pPr lvl="1"/>
            <a:r>
              <a:rPr lang="en-US" dirty="0"/>
              <a:t>Satisfaction survey from management and the board of participating hospitals</a:t>
            </a:r>
          </a:p>
          <a:p>
            <a:pPr lvl="1"/>
            <a:r>
              <a:rPr lang="en-US" dirty="0"/>
              <a:t>Improvements in quality</a:t>
            </a:r>
          </a:p>
          <a:p>
            <a:pPr lvl="1"/>
            <a:r>
              <a:rPr lang="en-US" dirty="0"/>
              <a:t>Improvements in access to care</a:t>
            </a:r>
          </a:p>
          <a:p>
            <a:pPr lvl="1"/>
            <a:r>
              <a:rPr lang="en-US" dirty="0"/>
              <a:t>Improvements in health status</a:t>
            </a:r>
          </a:p>
          <a:p>
            <a:pPr lvl="0"/>
            <a:r>
              <a:rPr lang="en-US" dirty="0"/>
              <a:t>Establish a rural administrative residency program in conjunction with UAB MSHA</a:t>
            </a:r>
          </a:p>
          <a:p>
            <a:r>
              <a:rPr lang="en-US" dirty="0"/>
              <a:t>Originally intended to support Global Budget Pilot</a:t>
            </a:r>
          </a:p>
        </p:txBody>
      </p:sp>
      <p:sp>
        <p:nvSpPr>
          <p:cNvPr id="4" name="Slide Number Placeholder 3"/>
          <p:cNvSpPr>
            <a:spLocks noGrp="1"/>
          </p:cNvSpPr>
          <p:nvPr>
            <p:ph type="sldNum" sz="quarter" idx="10"/>
          </p:nvPr>
        </p:nvSpPr>
        <p:spPr/>
        <p:txBody>
          <a:bodyPr/>
          <a:lstStyle/>
          <a:p>
            <a:fld id="{38D2DBF4-B63D-4234-80C0-61CE326F5CE1}" type="slidenum">
              <a:rPr lang="en-US" smtClean="0"/>
              <a:t>22</a:t>
            </a:fld>
            <a:endParaRPr lang="en-US" dirty="0"/>
          </a:p>
        </p:txBody>
      </p:sp>
    </p:spTree>
    <p:extLst>
      <p:ext uri="{BB962C8B-B14F-4D97-AF65-F5344CB8AC3E}">
        <p14:creationId xmlns:p14="http://schemas.microsoft.com/office/powerpoint/2010/main" val="298174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Adoption</a:t>
            </a:r>
            <a:r>
              <a:rPr lang="en-US" baseline="0" dirty="0"/>
              <a:t> flat in outpatient settings</a:t>
            </a:r>
            <a:endParaRPr lang="en-US" dirty="0"/>
          </a:p>
          <a:p>
            <a:r>
              <a:rPr lang="en-US" dirty="0"/>
              <a:t>Initial success in tele-critical care “round &amp; respond”</a:t>
            </a:r>
          </a:p>
          <a:p>
            <a:pPr marL="171450" indent="-171450">
              <a:buFont typeface="Arial" panose="020B0604020202020204" pitchFamily="34" charset="0"/>
              <a:buChar char="•"/>
            </a:pPr>
            <a:r>
              <a:rPr lang="en-US" dirty="0"/>
              <a:t>Reduction</a:t>
            </a:r>
            <a:r>
              <a:rPr lang="en-US" baseline="0" dirty="0"/>
              <a:t> in mortality and O/E by approx. 50%</a:t>
            </a:r>
            <a:endParaRPr lang="en-US" dirty="0"/>
          </a:p>
        </p:txBody>
      </p:sp>
      <p:sp>
        <p:nvSpPr>
          <p:cNvPr id="4" name="Slide Number Placeholder 3"/>
          <p:cNvSpPr>
            <a:spLocks noGrp="1"/>
          </p:cNvSpPr>
          <p:nvPr>
            <p:ph type="sldNum" sz="quarter" idx="10"/>
          </p:nvPr>
        </p:nvSpPr>
        <p:spPr/>
        <p:txBody>
          <a:bodyPr/>
          <a:lstStyle/>
          <a:p>
            <a:fld id="{38D2DBF4-B63D-4234-80C0-61CE326F5CE1}" type="slidenum">
              <a:rPr lang="en-US" smtClean="0"/>
              <a:t>23</a:t>
            </a:fld>
            <a:endParaRPr lang="en-US" dirty="0"/>
          </a:p>
        </p:txBody>
      </p:sp>
    </p:spTree>
    <p:extLst>
      <p:ext uri="{BB962C8B-B14F-4D97-AF65-F5344CB8AC3E}">
        <p14:creationId xmlns:p14="http://schemas.microsoft.com/office/powerpoint/2010/main" val="120025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that study from Christy </a:t>
            </a:r>
            <a:r>
              <a:rPr lang="en-US" dirty="0" err="1"/>
              <a:t>Lemak’s</a:t>
            </a:r>
            <a:r>
              <a:rPr lang="en-US" dirty="0"/>
              <a:t> email on % not</a:t>
            </a:r>
            <a:r>
              <a:rPr lang="en-US" baseline="0" dirty="0"/>
              <a:t> willing to fulfill obligations to rural areas.</a:t>
            </a:r>
            <a:endParaRPr lang="en-US" dirty="0"/>
          </a:p>
        </p:txBody>
      </p:sp>
      <p:sp>
        <p:nvSpPr>
          <p:cNvPr id="4" name="Slide Number Placeholder 3"/>
          <p:cNvSpPr>
            <a:spLocks noGrp="1"/>
          </p:cNvSpPr>
          <p:nvPr>
            <p:ph type="sldNum" sz="quarter" idx="10"/>
          </p:nvPr>
        </p:nvSpPr>
        <p:spPr/>
        <p:txBody>
          <a:bodyPr/>
          <a:lstStyle/>
          <a:p>
            <a:fld id="{38D2DBF4-B63D-4234-80C0-61CE326F5CE1}" type="slidenum">
              <a:rPr lang="en-US" smtClean="0"/>
              <a:t>26</a:t>
            </a:fld>
            <a:endParaRPr lang="en-US" dirty="0"/>
          </a:p>
        </p:txBody>
      </p:sp>
    </p:spTree>
    <p:extLst>
      <p:ext uri="{BB962C8B-B14F-4D97-AF65-F5344CB8AC3E}">
        <p14:creationId xmlns:p14="http://schemas.microsoft.com/office/powerpoint/2010/main" val="167748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Rightsizing</a:t>
            </a:r>
          </a:p>
        </p:txBody>
      </p:sp>
      <p:sp>
        <p:nvSpPr>
          <p:cNvPr id="4" name="Slide Number Placeholder 3"/>
          <p:cNvSpPr>
            <a:spLocks noGrp="1"/>
          </p:cNvSpPr>
          <p:nvPr>
            <p:ph type="sldNum" sz="quarter" idx="10"/>
          </p:nvPr>
        </p:nvSpPr>
        <p:spPr/>
        <p:txBody>
          <a:bodyPr/>
          <a:lstStyle/>
          <a:p>
            <a:fld id="{38D2DBF4-B63D-4234-80C0-61CE326F5CE1}" type="slidenum">
              <a:rPr lang="en-US" smtClean="0"/>
              <a:t>28</a:t>
            </a:fld>
            <a:endParaRPr lang="en-US" dirty="0"/>
          </a:p>
        </p:txBody>
      </p:sp>
    </p:spTree>
    <p:extLst>
      <p:ext uri="{BB962C8B-B14F-4D97-AF65-F5344CB8AC3E}">
        <p14:creationId xmlns:p14="http://schemas.microsoft.com/office/powerpoint/2010/main" val="390732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be all things…rightsizing</a:t>
            </a:r>
          </a:p>
        </p:txBody>
      </p:sp>
      <p:sp>
        <p:nvSpPr>
          <p:cNvPr id="4" name="Slide Number Placeholder 3"/>
          <p:cNvSpPr>
            <a:spLocks noGrp="1"/>
          </p:cNvSpPr>
          <p:nvPr>
            <p:ph type="sldNum" sz="quarter" idx="10"/>
          </p:nvPr>
        </p:nvSpPr>
        <p:spPr/>
        <p:txBody>
          <a:bodyPr/>
          <a:lstStyle/>
          <a:p>
            <a:fld id="{38D2DBF4-B63D-4234-80C0-61CE326F5CE1}" type="slidenum">
              <a:rPr lang="en-US" smtClean="0"/>
              <a:t>29</a:t>
            </a:fld>
            <a:endParaRPr lang="en-US" dirty="0"/>
          </a:p>
        </p:txBody>
      </p:sp>
    </p:spTree>
    <p:extLst>
      <p:ext uri="{BB962C8B-B14F-4D97-AF65-F5344CB8AC3E}">
        <p14:creationId xmlns:p14="http://schemas.microsoft.com/office/powerpoint/2010/main" val="357513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Hep</a:t>
            </a:r>
            <a:r>
              <a:rPr lang="en-US" dirty="0"/>
              <a:t>-C patients</a:t>
            </a:r>
          </a:p>
          <a:p>
            <a:r>
              <a:rPr lang="en-US" dirty="0" err="1"/>
              <a:t>FitBit’s</a:t>
            </a:r>
            <a:r>
              <a:rPr lang="en-US" dirty="0"/>
              <a:t> trophies and badges</a:t>
            </a:r>
          </a:p>
        </p:txBody>
      </p:sp>
      <p:sp>
        <p:nvSpPr>
          <p:cNvPr id="4" name="Slide Number Placeholder 3"/>
          <p:cNvSpPr>
            <a:spLocks noGrp="1"/>
          </p:cNvSpPr>
          <p:nvPr>
            <p:ph type="sldNum" sz="quarter" idx="10"/>
          </p:nvPr>
        </p:nvSpPr>
        <p:spPr/>
        <p:txBody>
          <a:bodyPr/>
          <a:lstStyle/>
          <a:p>
            <a:fld id="{38D2DBF4-B63D-4234-80C0-61CE326F5CE1}" type="slidenum">
              <a:rPr lang="en-US" smtClean="0"/>
              <a:t>32</a:t>
            </a:fld>
            <a:endParaRPr lang="en-US" dirty="0"/>
          </a:p>
        </p:txBody>
      </p:sp>
    </p:spTree>
    <p:extLst>
      <p:ext uri="{BB962C8B-B14F-4D97-AF65-F5344CB8AC3E}">
        <p14:creationId xmlns:p14="http://schemas.microsoft.com/office/powerpoint/2010/main" val="387110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51112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59108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87646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402083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50669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55394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04866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74486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78698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57282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E4C3BE85-0F00-4F60-8502-97CB4270671D}" type="datetimeFigureOut">
              <a:rPr lang="en-US" smtClean="0"/>
              <a:t>8/15/2019</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70858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
        <p:nvSpPr>
          <p:cNvPr id="1026" name="Title Placeholder 1"/>
          <p:cNvSpPr>
            <a:spLocks noGrp="1"/>
          </p:cNvSpPr>
          <p:nvPr>
            <p:ph type="title"/>
          </p:nvPr>
        </p:nvSpPr>
        <p:spPr bwMode="auto">
          <a:xfrm>
            <a:off x="152400" y="457200"/>
            <a:ext cx="6400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914399" y="1417637"/>
            <a:ext cx="7295731"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E4C3BE85-0F00-4F60-8502-97CB4270671D}" type="datetimeFigureOut">
              <a:rPr lang="en-US" smtClean="0"/>
              <a:t>8/15/2019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dirty="0"/>
          </a:p>
        </p:txBody>
      </p:sp>
      <p:sp>
        <p:nvSpPr>
          <p:cNvPr id="1033" name="Slide Number Placeholder 3"/>
          <p:cNvSpPr txBox="1">
            <a:spLocks/>
          </p:cNvSpPr>
          <p:nvPr/>
        </p:nvSpPr>
        <p:spPr bwMode="auto">
          <a:xfrm>
            <a:off x="8610600" y="6492875"/>
            <a:ext cx="533400" cy="365125"/>
          </a:xfrm>
          <a:prstGeom prst="rect">
            <a:avLst/>
          </a:prstGeom>
          <a:no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2FAF52-A8C0-428D-B0BB-FA81FD3C01EA}" type="slidenum">
              <a:rPr lang="en-US" sz="1200" b="0" smtClean="0">
                <a:solidFill>
                  <a:schemeClr val="bg1">
                    <a:lumMod val="50000"/>
                  </a:schemeClr>
                </a:solidFill>
                <a:latin typeface="+mn-lt"/>
                <a:cs typeface="Arial" charset="0"/>
              </a:rPr>
              <a:pPr fontAlgn="base">
                <a:spcBef>
                  <a:spcPct val="0"/>
                </a:spcBef>
                <a:spcAft>
                  <a:spcPct val="0"/>
                </a:spcAft>
                <a:defRPr/>
              </a:pPr>
              <a:t>‹#›</a:t>
            </a:fld>
            <a:endParaRPr lang="en-US" sz="1400" b="0" dirty="0">
              <a:solidFill>
                <a:schemeClr val="bg1">
                  <a:lumMod val="50000"/>
                </a:schemeClr>
              </a:solidFill>
              <a:latin typeface="+mn-lt"/>
              <a:cs typeface="Arial" charset="0"/>
            </a:endParaRP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670560"/>
            <a:ext cx="1449237" cy="320040"/>
          </a:xfrm>
          <a:prstGeom prst="rect">
            <a:avLst/>
          </a:prstGeom>
        </p:spPr>
      </p:pic>
    </p:spTree>
    <p:extLst>
      <p:ext uri="{BB962C8B-B14F-4D97-AF65-F5344CB8AC3E}">
        <p14:creationId xmlns:p14="http://schemas.microsoft.com/office/powerpoint/2010/main" val="37284294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800" kern="1200">
          <a:solidFill>
            <a:schemeClr val="tx1"/>
          </a:solidFill>
          <a:latin typeface="Trebuchet MS" panose="020B0603020202020204" pitchFamily="34" charset="0"/>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png"/><Relationship Id="rId3" Type="http://schemas.openxmlformats.org/officeDocument/2006/relationships/image" Target="../media/image26.jpg"/><Relationship Id="rId7" Type="http://schemas.openxmlformats.org/officeDocument/2006/relationships/image" Target="../media/image30.jpeg"/><Relationship Id="rId12" Type="http://schemas.openxmlformats.org/officeDocument/2006/relationships/image" Target="../media/image35.jp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g"/><Relationship Id="rId11" Type="http://schemas.openxmlformats.org/officeDocument/2006/relationships/image" Target="../media/image34.jpeg"/><Relationship Id="rId5" Type="http://schemas.openxmlformats.org/officeDocument/2006/relationships/image" Target="../media/image28.jpg"/><Relationship Id="rId10" Type="http://schemas.openxmlformats.org/officeDocument/2006/relationships/image" Target="../media/image33.jpeg"/><Relationship Id="rId4" Type="http://schemas.openxmlformats.org/officeDocument/2006/relationships/image" Target="../media/image27.jpg"/><Relationship Id="rId9"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9.png"/><Relationship Id="rId7" Type="http://schemas.openxmlformats.org/officeDocument/2006/relationships/diagramColors" Target="../diagrams/colors6.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9573AFEC-330E-47F6-8324-7D825AC3368A}"/>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8" name="Title 10">
            <a:extLst>
              <a:ext uri="{FF2B5EF4-FFF2-40B4-BE49-F238E27FC236}">
                <a16:creationId xmlns:a16="http://schemas.microsoft.com/office/drawing/2014/main" id="{FFA1CFD6-064E-4FE9-B39A-1CE8499BDE94}"/>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0" name="TextBox 9">
            <a:extLst>
              <a:ext uri="{FF2B5EF4-FFF2-40B4-BE49-F238E27FC236}">
                <a16:creationId xmlns:a16="http://schemas.microsoft.com/office/drawing/2014/main" id="{2424AC00-A2BF-4365-B21B-13EA4321BE00}"/>
              </a:ext>
            </a:extLst>
          </p:cNvPr>
          <p:cNvSpPr txBox="1"/>
          <p:nvPr/>
        </p:nvSpPr>
        <p:spPr>
          <a:xfrm>
            <a:off x="671898" y="5163873"/>
            <a:ext cx="2192785" cy="369332"/>
          </a:xfrm>
          <a:prstGeom prst="rect">
            <a:avLst/>
          </a:prstGeom>
          <a:noFill/>
        </p:spPr>
        <p:txBody>
          <a:bodyPr wrap="square" rtlCol="0">
            <a:spAutoFit/>
          </a:bodyPr>
          <a:lstStyle/>
          <a:p>
            <a:r>
              <a:rPr lang="en-US" i="1" dirty="0"/>
              <a:t>August 23, 2019</a:t>
            </a:r>
          </a:p>
        </p:txBody>
      </p:sp>
      <p:sp>
        <p:nvSpPr>
          <p:cNvPr id="12" name="TextBox 11">
            <a:extLst>
              <a:ext uri="{FF2B5EF4-FFF2-40B4-BE49-F238E27FC236}">
                <a16:creationId xmlns:a16="http://schemas.microsoft.com/office/drawing/2014/main" id="{D8306ADC-D0DA-42C9-A416-F5295E53AC7B}"/>
              </a:ext>
            </a:extLst>
          </p:cNvPr>
          <p:cNvSpPr txBox="1"/>
          <p:nvPr/>
        </p:nvSpPr>
        <p:spPr>
          <a:xfrm>
            <a:off x="4694019" y="4796513"/>
            <a:ext cx="4369981" cy="1910010"/>
          </a:xfrm>
          <a:prstGeom prst="rect">
            <a:avLst/>
          </a:prstGeom>
          <a:noFill/>
        </p:spPr>
        <p:txBody>
          <a:bodyPr wrap="square" rtlCol="0">
            <a:spAutoFit/>
          </a:bodyPr>
          <a:lstStyle/>
          <a:p>
            <a:pPr algn="r"/>
            <a:r>
              <a:rPr lang="en-US" sz="1600" i="1" dirty="0"/>
              <a:t>C. Ryan Sprinkle, JD</a:t>
            </a:r>
          </a:p>
          <a:p>
            <a:pPr algn="r"/>
            <a:r>
              <a:rPr lang="en-US" sz="1600" i="1" dirty="0"/>
              <a:t>2007 – 2008 Blackburn Fellow</a:t>
            </a:r>
          </a:p>
          <a:p>
            <a:pPr algn="r"/>
            <a:r>
              <a:rPr lang="en-US" sz="1600" i="1" dirty="0"/>
              <a:t>Stroudwater Associates</a:t>
            </a:r>
          </a:p>
          <a:p>
            <a:pPr algn="r"/>
            <a:endParaRPr lang="en-US" sz="1600" i="1" dirty="0"/>
          </a:p>
          <a:p>
            <a:pPr algn="r">
              <a:lnSpc>
                <a:spcPct val="115000"/>
              </a:lnSpc>
            </a:pPr>
            <a:r>
              <a:rPr lang="en-US" sz="1600" i="1" dirty="0"/>
              <a:t>Dawson Smith, MSHA</a:t>
            </a:r>
          </a:p>
          <a:p>
            <a:pPr algn="r">
              <a:lnSpc>
                <a:spcPct val="115000"/>
              </a:lnSpc>
            </a:pPr>
            <a:r>
              <a:rPr lang="en-US" sz="1600" i="1" dirty="0"/>
              <a:t>Director, Network Development &amp; Affiliations</a:t>
            </a:r>
          </a:p>
          <a:p>
            <a:pPr algn="r">
              <a:lnSpc>
                <a:spcPct val="115000"/>
              </a:lnSpc>
            </a:pPr>
            <a:r>
              <a:rPr lang="en-US" sz="1600" i="1" dirty="0"/>
              <a:t>UAB Health System</a:t>
            </a:r>
            <a:endParaRPr lang="en-US" i="1" dirty="0"/>
          </a:p>
        </p:txBody>
      </p:sp>
      <p:pic>
        <p:nvPicPr>
          <p:cNvPr id="13" name="Picture 12">
            <a:extLst>
              <a:ext uri="{FF2B5EF4-FFF2-40B4-BE49-F238E27FC236}">
                <a16:creationId xmlns:a16="http://schemas.microsoft.com/office/drawing/2014/main" id="{01FA0821-2714-4CD5-A2E7-8B2E7664988E}"/>
              </a:ext>
            </a:extLst>
          </p:cNvPr>
          <p:cNvPicPr>
            <a:picLocks noChangeAspect="1"/>
          </p:cNvPicPr>
          <p:nvPr/>
        </p:nvPicPr>
        <p:blipFill>
          <a:blip r:embed="rId2"/>
          <a:stretch>
            <a:fillRect/>
          </a:stretch>
        </p:blipFill>
        <p:spPr>
          <a:xfrm>
            <a:off x="80000" y="5533205"/>
            <a:ext cx="3166884" cy="1015642"/>
          </a:xfrm>
          <a:prstGeom prst="rect">
            <a:avLst/>
          </a:prstGeom>
        </p:spPr>
      </p:pic>
      <p:pic>
        <p:nvPicPr>
          <p:cNvPr id="9" name="Picture 8">
            <a:extLst>
              <a:ext uri="{FF2B5EF4-FFF2-40B4-BE49-F238E27FC236}">
                <a16:creationId xmlns:a16="http://schemas.microsoft.com/office/drawing/2014/main" id="{986A4C7C-0A36-49E8-96AE-E4BB713A0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85360"/>
          </a:xfrm>
          <a:prstGeom prst="rect">
            <a:avLst/>
          </a:prstGeom>
        </p:spPr>
      </p:pic>
    </p:spTree>
    <p:extLst>
      <p:ext uri="{BB962C8B-B14F-4D97-AF65-F5344CB8AC3E}">
        <p14:creationId xmlns:p14="http://schemas.microsoft.com/office/powerpoint/2010/main" val="257425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292403"/>
            <a:ext cx="7295730" cy="457200"/>
          </a:xfrm>
        </p:spPr>
        <p:txBody>
          <a:bodyPr/>
          <a:lstStyle/>
          <a:p>
            <a:r>
              <a:rPr lang="en-US" sz="2400" dirty="0"/>
              <a:t>Changing Nature of Healthcare Delivery Requires Time and Investments</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grpSp>
        <p:nvGrpSpPr>
          <p:cNvPr id="12" name="Group 11">
            <a:extLst>
              <a:ext uri="{FF2B5EF4-FFF2-40B4-BE49-F238E27FC236}">
                <a16:creationId xmlns:a16="http://schemas.microsoft.com/office/drawing/2014/main" id="{2E1FFEB0-94C3-4308-95FB-2D4D63A73F52}"/>
              </a:ext>
            </a:extLst>
          </p:cNvPr>
          <p:cNvGrpSpPr/>
          <p:nvPr/>
        </p:nvGrpSpPr>
        <p:grpSpPr>
          <a:xfrm>
            <a:off x="25436" y="1463823"/>
            <a:ext cx="5283168" cy="4734443"/>
            <a:chOff x="-273871" y="1053462"/>
            <a:chExt cx="5283168" cy="4734443"/>
          </a:xfrm>
        </p:grpSpPr>
        <p:sp>
          <p:nvSpPr>
            <p:cNvPr id="13" name="TextBox 12">
              <a:extLst>
                <a:ext uri="{FF2B5EF4-FFF2-40B4-BE49-F238E27FC236}">
                  <a16:creationId xmlns:a16="http://schemas.microsoft.com/office/drawing/2014/main" id="{37D4A583-F7E2-42FC-AC85-ED517315882E}"/>
                </a:ext>
              </a:extLst>
            </p:cNvPr>
            <p:cNvSpPr txBox="1"/>
            <p:nvPr/>
          </p:nvSpPr>
          <p:spPr>
            <a:xfrm>
              <a:off x="941295" y="3995299"/>
              <a:ext cx="1108037" cy="738664"/>
            </a:xfrm>
            <a:prstGeom prst="rect">
              <a:avLst/>
            </a:prstGeom>
            <a:noFill/>
          </p:spPr>
          <p:txBody>
            <a:bodyPr wrap="square" rtlCol="0">
              <a:spAutoFit/>
            </a:bodyPr>
            <a:lstStyle/>
            <a:p>
              <a:pPr algn="ctr"/>
              <a:r>
                <a:rPr lang="en-US" sz="1400" i="1" dirty="0"/>
                <a:t>Reduce Cost of Operations</a:t>
              </a:r>
            </a:p>
          </p:txBody>
        </p:sp>
        <p:grpSp>
          <p:nvGrpSpPr>
            <p:cNvPr id="16" name="Group 15">
              <a:extLst>
                <a:ext uri="{FF2B5EF4-FFF2-40B4-BE49-F238E27FC236}">
                  <a16:creationId xmlns:a16="http://schemas.microsoft.com/office/drawing/2014/main" id="{5F7CA78B-4BD1-4218-B6BA-D2189A33E11F}"/>
                </a:ext>
              </a:extLst>
            </p:cNvPr>
            <p:cNvGrpSpPr/>
            <p:nvPr/>
          </p:nvGrpSpPr>
          <p:grpSpPr>
            <a:xfrm>
              <a:off x="-273871" y="1053462"/>
              <a:ext cx="5283168" cy="4734443"/>
              <a:chOff x="102646" y="1527586"/>
              <a:chExt cx="5283168" cy="4734443"/>
            </a:xfrm>
          </p:grpSpPr>
          <p:cxnSp>
            <p:nvCxnSpPr>
              <p:cNvPr id="17" name="Straight Connector 16">
                <a:extLst>
                  <a:ext uri="{FF2B5EF4-FFF2-40B4-BE49-F238E27FC236}">
                    <a16:creationId xmlns:a16="http://schemas.microsoft.com/office/drawing/2014/main" id="{38083CBC-7646-4BD1-A223-62F798724700}"/>
                  </a:ext>
                </a:extLst>
              </p:cNvPr>
              <p:cNvCxnSpPr/>
              <p:nvPr/>
            </p:nvCxnSpPr>
            <p:spPr>
              <a:xfrm>
                <a:off x="1118795" y="3443325"/>
                <a:ext cx="24688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3E9D3D-FCCA-4C0D-8748-08CC4CF1FC9D}"/>
                  </a:ext>
                </a:extLst>
              </p:cNvPr>
              <p:cNvCxnSpPr/>
              <p:nvPr/>
            </p:nvCxnSpPr>
            <p:spPr>
              <a:xfrm flipV="1">
                <a:off x="3583192" y="3443326"/>
                <a:ext cx="0" cy="23550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984D47-AD2F-474C-8610-C2668C57F3E2}"/>
                  </a:ext>
                </a:extLst>
              </p:cNvPr>
              <p:cNvCxnSpPr/>
              <p:nvPr/>
            </p:nvCxnSpPr>
            <p:spPr>
              <a:xfrm>
                <a:off x="1108036" y="4249276"/>
                <a:ext cx="15383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2B7A06-3401-4404-97FD-B5EA24ED9200}"/>
                  </a:ext>
                </a:extLst>
              </p:cNvPr>
              <p:cNvCxnSpPr/>
              <p:nvPr/>
            </p:nvCxnSpPr>
            <p:spPr>
              <a:xfrm flipV="1">
                <a:off x="2646381" y="4249276"/>
                <a:ext cx="0" cy="15706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491C46-90E6-4B17-8A90-236D7BD59C7D}"/>
                  </a:ext>
                </a:extLst>
              </p:cNvPr>
              <p:cNvCxnSpPr/>
              <p:nvPr/>
            </p:nvCxnSpPr>
            <p:spPr>
              <a:xfrm>
                <a:off x="1097279" y="1527586"/>
                <a:ext cx="0" cy="42923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16D6BE-A7E9-4AA8-AE9A-A9968438C4D5}"/>
                  </a:ext>
                </a:extLst>
              </p:cNvPr>
              <p:cNvCxnSpPr/>
              <p:nvPr/>
            </p:nvCxnSpPr>
            <p:spPr>
              <a:xfrm flipH="1" flipV="1">
                <a:off x="1097278" y="5798378"/>
                <a:ext cx="42885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6525F0-84E1-46EA-85CD-209827634319}"/>
                  </a:ext>
                </a:extLst>
              </p:cNvPr>
              <p:cNvSpPr txBox="1"/>
              <p:nvPr/>
            </p:nvSpPr>
            <p:spPr>
              <a:xfrm>
                <a:off x="102646" y="3162547"/>
                <a:ext cx="1108037" cy="646331"/>
              </a:xfrm>
              <a:prstGeom prst="rect">
                <a:avLst/>
              </a:prstGeom>
              <a:noFill/>
            </p:spPr>
            <p:txBody>
              <a:bodyPr wrap="square" rtlCol="0">
                <a:spAutoFit/>
              </a:bodyPr>
              <a:lstStyle/>
              <a:p>
                <a:r>
                  <a:rPr lang="en-US" dirty="0"/>
                  <a:t>Value Potential</a:t>
                </a:r>
              </a:p>
            </p:txBody>
          </p:sp>
          <p:sp>
            <p:nvSpPr>
              <p:cNvPr id="24" name="TextBox 23">
                <a:extLst>
                  <a:ext uri="{FF2B5EF4-FFF2-40B4-BE49-F238E27FC236}">
                    <a16:creationId xmlns:a16="http://schemas.microsoft.com/office/drawing/2014/main" id="{20E527F5-F9EB-40EB-A295-6F53D961A630}"/>
                  </a:ext>
                </a:extLst>
              </p:cNvPr>
              <p:cNvSpPr txBox="1"/>
              <p:nvPr/>
            </p:nvSpPr>
            <p:spPr>
              <a:xfrm>
                <a:off x="2687527" y="5892697"/>
                <a:ext cx="1108037" cy="369332"/>
              </a:xfrm>
              <a:prstGeom prst="rect">
                <a:avLst/>
              </a:prstGeom>
              <a:noFill/>
            </p:spPr>
            <p:txBody>
              <a:bodyPr wrap="square" rtlCol="0">
                <a:spAutoFit/>
              </a:bodyPr>
              <a:lstStyle/>
              <a:p>
                <a:r>
                  <a:rPr lang="en-US" dirty="0"/>
                  <a:t>Time</a:t>
                </a:r>
              </a:p>
            </p:txBody>
          </p:sp>
          <p:cxnSp>
            <p:nvCxnSpPr>
              <p:cNvPr id="25" name="Straight Connector 24">
                <a:extLst>
                  <a:ext uri="{FF2B5EF4-FFF2-40B4-BE49-F238E27FC236}">
                    <a16:creationId xmlns:a16="http://schemas.microsoft.com/office/drawing/2014/main" id="{762BCD53-0E3C-4EFD-B905-1F0A06F47BEE}"/>
                  </a:ext>
                </a:extLst>
              </p:cNvPr>
              <p:cNvCxnSpPr/>
              <p:nvPr/>
            </p:nvCxnSpPr>
            <p:spPr>
              <a:xfrm flipV="1">
                <a:off x="1108035" y="2603356"/>
                <a:ext cx="3383280" cy="26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F8B2EF-EB38-44E6-B297-2D0BA5C9D880}"/>
                  </a:ext>
                </a:extLst>
              </p:cNvPr>
              <p:cNvCxnSpPr/>
              <p:nvPr/>
            </p:nvCxnSpPr>
            <p:spPr>
              <a:xfrm flipV="1">
                <a:off x="4475182" y="2603356"/>
                <a:ext cx="0" cy="317688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DCB9B5-3C65-4F85-A101-A7D9D92147E9}"/>
                  </a:ext>
                </a:extLst>
              </p:cNvPr>
              <p:cNvSpPr txBox="1"/>
              <p:nvPr/>
            </p:nvSpPr>
            <p:spPr>
              <a:xfrm>
                <a:off x="2475155" y="3456559"/>
                <a:ext cx="1108037" cy="954107"/>
              </a:xfrm>
              <a:prstGeom prst="rect">
                <a:avLst/>
              </a:prstGeom>
              <a:noFill/>
            </p:spPr>
            <p:txBody>
              <a:bodyPr wrap="square" rtlCol="0">
                <a:spAutoFit/>
              </a:bodyPr>
              <a:lstStyle/>
              <a:p>
                <a:pPr algn="ctr"/>
                <a:r>
                  <a:rPr lang="en-US" sz="1400" i="1" dirty="0"/>
                  <a:t>Transform Care Delivery Model</a:t>
                </a:r>
              </a:p>
            </p:txBody>
          </p:sp>
          <p:sp>
            <p:nvSpPr>
              <p:cNvPr id="28" name="TextBox 27">
                <a:extLst>
                  <a:ext uri="{FF2B5EF4-FFF2-40B4-BE49-F238E27FC236}">
                    <a16:creationId xmlns:a16="http://schemas.microsoft.com/office/drawing/2014/main" id="{599A4FA2-1818-4943-98FB-99E878071185}"/>
                  </a:ext>
                </a:extLst>
              </p:cNvPr>
              <p:cNvSpPr txBox="1"/>
              <p:nvPr/>
            </p:nvSpPr>
            <p:spPr>
              <a:xfrm>
                <a:off x="3356386" y="2675552"/>
                <a:ext cx="1215614" cy="738664"/>
              </a:xfrm>
              <a:prstGeom prst="rect">
                <a:avLst/>
              </a:prstGeom>
              <a:noFill/>
            </p:spPr>
            <p:txBody>
              <a:bodyPr wrap="square" rtlCol="0">
                <a:spAutoFit/>
              </a:bodyPr>
              <a:lstStyle/>
              <a:p>
                <a:pPr algn="ctr"/>
                <a:r>
                  <a:rPr lang="en-US" sz="1400" i="1" dirty="0"/>
                  <a:t>Rebuild Healthcare</a:t>
                </a:r>
              </a:p>
              <a:p>
                <a:pPr algn="ctr"/>
                <a:r>
                  <a:rPr lang="en-US" sz="1400" i="1" dirty="0"/>
                  <a:t>Infrastructure</a:t>
                </a:r>
              </a:p>
            </p:txBody>
          </p:sp>
        </p:grpSp>
      </p:grpSp>
      <p:sp>
        <p:nvSpPr>
          <p:cNvPr id="29" name="TextBox 28">
            <a:extLst>
              <a:ext uri="{FF2B5EF4-FFF2-40B4-BE49-F238E27FC236}">
                <a16:creationId xmlns:a16="http://schemas.microsoft.com/office/drawing/2014/main" id="{87C798BA-4CDA-4C4D-ABF5-03398548DE80}"/>
              </a:ext>
            </a:extLst>
          </p:cNvPr>
          <p:cNvSpPr txBox="1"/>
          <p:nvPr/>
        </p:nvSpPr>
        <p:spPr>
          <a:xfrm>
            <a:off x="924378" y="6076092"/>
            <a:ext cx="3371877" cy="230832"/>
          </a:xfrm>
          <a:prstGeom prst="rect">
            <a:avLst/>
          </a:prstGeom>
          <a:noFill/>
        </p:spPr>
        <p:txBody>
          <a:bodyPr wrap="square" rtlCol="0">
            <a:spAutoFit/>
          </a:bodyPr>
          <a:lstStyle/>
          <a:p>
            <a:r>
              <a:rPr lang="en-US" sz="900" dirty="0"/>
              <a:t>Source: Atrium Healthcare (2018) </a:t>
            </a:r>
          </a:p>
        </p:txBody>
      </p:sp>
      <p:sp>
        <p:nvSpPr>
          <p:cNvPr id="30" name="TextBox 29">
            <a:extLst>
              <a:ext uri="{FF2B5EF4-FFF2-40B4-BE49-F238E27FC236}">
                <a16:creationId xmlns:a16="http://schemas.microsoft.com/office/drawing/2014/main" id="{CB04BBE4-65B0-4D1B-B722-9486754F0AE2}"/>
              </a:ext>
            </a:extLst>
          </p:cNvPr>
          <p:cNvSpPr txBox="1"/>
          <p:nvPr/>
        </p:nvSpPr>
        <p:spPr>
          <a:xfrm>
            <a:off x="5057886" y="1088047"/>
            <a:ext cx="3905025" cy="3416320"/>
          </a:xfrm>
          <a:prstGeom prst="rect">
            <a:avLst/>
          </a:prstGeom>
          <a:noFill/>
        </p:spPr>
        <p:txBody>
          <a:bodyPr wrap="square" rtlCol="0">
            <a:spAutoFit/>
          </a:bodyPr>
          <a:lstStyle/>
          <a:p>
            <a:r>
              <a:rPr lang="en-US" u="sng" dirty="0"/>
              <a:t>Imperatives for Health Systems</a:t>
            </a:r>
            <a:r>
              <a:rPr lang="en-US" dirty="0"/>
              <a:t>:</a:t>
            </a:r>
          </a:p>
          <a:p>
            <a:pPr marL="342900" indent="-342900">
              <a:buFont typeface="+mj-lt"/>
              <a:buAutoNum type="arabicPeriod"/>
            </a:pPr>
            <a:r>
              <a:rPr lang="en-US" i="1" dirty="0"/>
              <a:t>Reduce Costs</a:t>
            </a:r>
            <a:r>
              <a:rPr lang="en-US" dirty="0"/>
              <a:t> – both unit costs and total costs</a:t>
            </a:r>
          </a:p>
          <a:p>
            <a:pPr marL="342900" indent="-342900">
              <a:buFont typeface="+mj-lt"/>
              <a:buAutoNum type="arabicPeriod"/>
            </a:pPr>
            <a:r>
              <a:rPr lang="en-US" i="1" dirty="0"/>
              <a:t>Improve Delivery Model</a:t>
            </a:r>
            <a:r>
              <a:rPr lang="en-US" dirty="0"/>
              <a:t> – convenience and consumer-focused; “wellcare” instead of “sickcare”</a:t>
            </a:r>
          </a:p>
          <a:p>
            <a:pPr marL="342900" indent="-342900">
              <a:buFont typeface="+mj-lt"/>
              <a:buAutoNum type="arabicPeriod"/>
            </a:pPr>
            <a:r>
              <a:rPr lang="en-US" i="1" dirty="0"/>
              <a:t>Upgrade Infrastructure</a:t>
            </a:r>
            <a:r>
              <a:rPr lang="en-US" dirty="0"/>
              <a:t> – develop facilities that provide foundation for next generation of healthcare delivery (e.g., outpatient, ambulatory, retail, telehealth) </a:t>
            </a:r>
          </a:p>
        </p:txBody>
      </p:sp>
      <p:sp>
        <p:nvSpPr>
          <p:cNvPr id="31" name="TextBox 30">
            <a:extLst>
              <a:ext uri="{FF2B5EF4-FFF2-40B4-BE49-F238E27FC236}">
                <a16:creationId xmlns:a16="http://schemas.microsoft.com/office/drawing/2014/main" id="{5B9543D3-7DD9-4D27-B539-8FAA19712BE5}"/>
              </a:ext>
            </a:extLst>
          </p:cNvPr>
          <p:cNvSpPr txBox="1"/>
          <p:nvPr/>
        </p:nvSpPr>
        <p:spPr>
          <a:xfrm>
            <a:off x="5448657" y="4504367"/>
            <a:ext cx="3499818" cy="1708160"/>
          </a:xfrm>
          <a:prstGeom prst="rect">
            <a:avLst/>
          </a:prstGeom>
          <a:noFill/>
        </p:spPr>
        <p:txBody>
          <a:bodyPr wrap="square" rtlCol="0">
            <a:spAutoFit/>
          </a:bodyPr>
          <a:lstStyle/>
          <a:p>
            <a:pPr marL="285750" indent="-285750">
              <a:buFont typeface="Wingdings" panose="05000000000000000000" pitchFamily="2" charset="2"/>
              <a:buChar char="Ø"/>
            </a:pPr>
            <a:r>
              <a:rPr lang="en-US" sz="1500" i="1" dirty="0">
                <a:solidFill>
                  <a:srgbClr val="FF0000"/>
                </a:solidFill>
              </a:rPr>
              <a:t>Most rural hospitals struggle to attract and retain management team members and staff</a:t>
            </a:r>
          </a:p>
          <a:p>
            <a:pPr marL="285750" indent="-285750">
              <a:buFont typeface="Wingdings" panose="05000000000000000000" pitchFamily="2" charset="2"/>
              <a:buChar char="Ø"/>
            </a:pPr>
            <a:r>
              <a:rPr lang="en-US" sz="1500" i="1" dirty="0">
                <a:solidFill>
                  <a:srgbClr val="FF0000"/>
                </a:solidFill>
              </a:rPr>
              <a:t>Given years of eroding financial performance, many rural hospitals lack balance sheet strength or free cash flow to fund infrastructure investments</a:t>
            </a:r>
          </a:p>
        </p:txBody>
      </p:sp>
    </p:spTree>
    <p:extLst>
      <p:ext uri="{BB962C8B-B14F-4D97-AF65-F5344CB8AC3E}">
        <p14:creationId xmlns:p14="http://schemas.microsoft.com/office/powerpoint/2010/main" val="60840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320396"/>
            <a:ext cx="7295730" cy="457200"/>
          </a:xfrm>
        </p:spPr>
        <p:txBody>
          <a:bodyPr/>
          <a:lstStyle/>
          <a:p>
            <a:r>
              <a:rPr lang="en-US" dirty="0"/>
              <a:t>Adding Insult to Injury: Rural Population Decline – National Census Data</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pic>
        <p:nvPicPr>
          <p:cNvPr id="2" name="Picture 1">
            <a:extLst>
              <a:ext uri="{FF2B5EF4-FFF2-40B4-BE49-F238E27FC236}">
                <a16:creationId xmlns:a16="http://schemas.microsoft.com/office/drawing/2014/main" id="{CCF57C17-1695-4F13-8DE9-A35F7D89CD2B}"/>
              </a:ext>
            </a:extLst>
          </p:cNvPr>
          <p:cNvPicPr>
            <a:picLocks noChangeAspect="1"/>
          </p:cNvPicPr>
          <p:nvPr/>
        </p:nvPicPr>
        <p:blipFill>
          <a:blip r:embed="rId2"/>
          <a:stretch>
            <a:fillRect/>
          </a:stretch>
        </p:blipFill>
        <p:spPr>
          <a:xfrm>
            <a:off x="440384" y="1364202"/>
            <a:ext cx="8494157" cy="2185432"/>
          </a:xfrm>
          <a:prstGeom prst="rect">
            <a:avLst/>
          </a:prstGeom>
        </p:spPr>
      </p:pic>
      <p:sp>
        <p:nvSpPr>
          <p:cNvPr id="3" name="TextBox 2">
            <a:extLst>
              <a:ext uri="{FF2B5EF4-FFF2-40B4-BE49-F238E27FC236}">
                <a16:creationId xmlns:a16="http://schemas.microsoft.com/office/drawing/2014/main" id="{365CB1B3-13A1-40FF-9300-0970B83A2417}"/>
              </a:ext>
            </a:extLst>
          </p:cNvPr>
          <p:cNvSpPr txBox="1"/>
          <p:nvPr/>
        </p:nvSpPr>
        <p:spPr>
          <a:xfrm>
            <a:off x="1017687" y="3732014"/>
            <a:ext cx="73664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Based on 2010 Census, less than 20% of Americans lived in a “Rural” area</a:t>
            </a:r>
          </a:p>
          <a:p>
            <a:pPr marL="285750" indent="-285750">
              <a:buFont typeface="Arial" panose="020B0604020202020204" pitchFamily="34" charset="0"/>
              <a:buChar char="•"/>
            </a:pPr>
            <a:r>
              <a:rPr lang="en-US" dirty="0"/>
              <a:t>“Urban Clusters” also declined to less than 10% of Americans </a:t>
            </a:r>
          </a:p>
        </p:txBody>
      </p:sp>
      <p:sp>
        <p:nvSpPr>
          <p:cNvPr id="18" name="TextBox 17">
            <a:extLst>
              <a:ext uri="{FF2B5EF4-FFF2-40B4-BE49-F238E27FC236}">
                <a16:creationId xmlns:a16="http://schemas.microsoft.com/office/drawing/2014/main" id="{7A17AD49-A610-4C9A-8FA1-ED63544EFA9C}"/>
              </a:ext>
            </a:extLst>
          </p:cNvPr>
          <p:cNvSpPr txBox="1"/>
          <p:nvPr/>
        </p:nvSpPr>
        <p:spPr>
          <a:xfrm>
            <a:off x="440384" y="5318150"/>
            <a:ext cx="8287979" cy="369332"/>
          </a:xfrm>
          <a:prstGeom prst="rect">
            <a:avLst/>
          </a:prstGeom>
          <a:solidFill>
            <a:schemeClr val="accent1"/>
          </a:solidFill>
        </p:spPr>
        <p:txBody>
          <a:bodyPr wrap="square" rtlCol="0">
            <a:spAutoFit/>
          </a:bodyPr>
          <a:lstStyle/>
          <a:p>
            <a:pPr algn="ctr"/>
            <a:r>
              <a:rPr lang="en-US" i="1" dirty="0">
                <a:solidFill>
                  <a:schemeClr val="bg1"/>
                </a:solidFill>
              </a:rPr>
              <a:t>Fewer people in rural areas means decreased demand for healthcare services.</a:t>
            </a:r>
          </a:p>
        </p:txBody>
      </p:sp>
    </p:spTree>
    <p:extLst>
      <p:ext uri="{BB962C8B-B14F-4D97-AF65-F5344CB8AC3E}">
        <p14:creationId xmlns:p14="http://schemas.microsoft.com/office/powerpoint/2010/main" val="328357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320396"/>
            <a:ext cx="7295730" cy="457200"/>
          </a:xfrm>
        </p:spPr>
        <p:txBody>
          <a:bodyPr/>
          <a:lstStyle/>
          <a:p>
            <a:r>
              <a:rPr lang="en-US" dirty="0"/>
              <a:t>Adding Insult to Injury: Rural Population Decline – Alabama Projections</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8" name="TextBox 17">
            <a:extLst>
              <a:ext uri="{FF2B5EF4-FFF2-40B4-BE49-F238E27FC236}">
                <a16:creationId xmlns:a16="http://schemas.microsoft.com/office/drawing/2014/main" id="{7A17AD49-A610-4C9A-8FA1-ED63544EFA9C}"/>
              </a:ext>
            </a:extLst>
          </p:cNvPr>
          <p:cNvSpPr txBox="1"/>
          <p:nvPr/>
        </p:nvSpPr>
        <p:spPr>
          <a:xfrm>
            <a:off x="428010" y="5872854"/>
            <a:ext cx="8287979" cy="646331"/>
          </a:xfrm>
          <a:prstGeom prst="rect">
            <a:avLst/>
          </a:prstGeom>
          <a:solidFill>
            <a:schemeClr val="accent1"/>
          </a:solidFill>
        </p:spPr>
        <p:txBody>
          <a:bodyPr wrap="square" rtlCol="0">
            <a:spAutoFit/>
          </a:bodyPr>
          <a:lstStyle/>
          <a:p>
            <a:pPr algn="ctr"/>
            <a:r>
              <a:rPr lang="en-US" i="1" dirty="0">
                <a:solidFill>
                  <a:schemeClr val="bg1"/>
                </a:solidFill>
              </a:rPr>
              <a:t>Alabama’s population projected to increase marginally by 1.9%. Growth almost exclusively in urban/metro counties.</a:t>
            </a:r>
          </a:p>
        </p:txBody>
      </p:sp>
      <p:pic>
        <p:nvPicPr>
          <p:cNvPr id="4" name="Picture 3">
            <a:extLst>
              <a:ext uri="{FF2B5EF4-FFF2-40B4-BE49-F238E27FC236}">
                <a16:creationId xmlns:a16="http://schemas.microsoft.com/office/drawing/2014/main" id="{71453F95-A2F1-4039-AE16-4BDCAC5F4614}"/>
              </a:ext>
            </a:extLst>
          </p:cNvPr>
          <p:cNvPicPr>
            <a:picLocks noChangeAspect="1"/>
          </p:cNvPicPr>
          <p:nvPr/>
        </p:nvPicPr>
        <p:blipFill rotWithShape="1">
          <a:blip r:embed="rId2"/>
          <a:srcRect l="11506" t="9066" r="40171" b="47591"/>
          <a:stretch/>
        </p:blipFill>
        <p:spPr>
          <a:xfrm>
            <a:off x="270339" y="1183908"/>
            <a:ext cx="3631810" cy="4052286"/>
          </a:xfrm>
          <a:prstGeom prst="rect">
            <a:avLst/>
          </a:prstGeom>
        </p:spPr>
      </p:pic>
      <p:pic>
        <p:nvPicPr>
          <p:cNvPr id="5" name="Picture 4">
            <a:extLst>
              <a:ext uri="{FF2B5EF4-FFF2-40B4-BE49-F238E27FC236}">
                <a16:creationId xmlns:a16="http://schemas.microsoft.com/office/drawing/2014/main" id="{389C0D96-4E48-4085-BA85-33407851F929}"/>
              </a:ext>
            </a:extLst>
          </p:cNvPr>
          <p:cNvPicPr>
            <a:picLocks noChangeAspect="1"/>
          </p:cNvPicPr>
          <p:nvPr/>
        </p:nvPicPr>
        <p:blipFill rotWithShape="1">
          <a:blip r:embed="rId2"/>
          <a:srcRect l="74932" t="6737" b="82754"/>
          <a:stretch/>
        </p:blipFill>
        <p:spPr>
          <a:xfrm>
            <a:off x="270339" y="4836889"/>
            <a:ext cx="1600991" cy="834914"/>
          </a:xfrm>
          <a:prstGeom prst="rect">
            <a:avLst/>
          </a:prstGeom>
        </p:spPr>
      </p:pic>
      <p:pic>
        <p:nvPicPr>
          <p:cNvPr id="6" name="Picture 5">
            <a:extLst>
              <a:ext uri="{FF2B5EF4-FFF2-40B4-BE49-F238E27FC236}">
                <a16:creationId xmlns:a16="http://schemas.microsoft.com/office/drawing/2014/main" id="{B8B2AAE1-4C19-424D-8371-490332AA543C}"/>
              </a:ext>
            </a:extLst>
          </p:cNvPr>
          <p:cNvPicPr>
            <a:picLocks noChangeAspect="1"/>
          </p:cNvPicPr>
          <p:nvPr/>
        </p:nvPicPr>
        <p:blipFill rotWithShape="1">
          <a:blip r:embed="rId3"/>
          <a:srcRect l="24651" t="8946" r="12907" b="57871"/>
          <a:stretch/>
        </p:blipFill>
        <p:spPr>
          <a:xfrm>
            <a:off x="4051004" y="1210881"/>
            <a:ext cx="5092995" cy="1521686"/>
          </a:xfrm>
          <a:prstGeom prst="rect">
            <a:avLst/>
          </a:prstGeom>
        </p:spPr>
      </p:pic>
    </p:spTree>
    <p:extLst>
      <p:ext uri="{BB962C8B-B14F-4D97-AF65-F5344CB8AC3E}">
        <p14:creationId xmlns:p14="http://schemas.microsoft.com/office/powerpoint/2010/main" val="255055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320396"/>
            <a:ext cx="7295730" cy="457200"/>
          </a:xfrm>
        </p:spPr>
        <p:txBody>
          <a:bodyPr/>
          <a:lstStyle/>
          <a:p>
            <a:r>
              <a:rPr lang="en-US" dirty="0"/>
              <a:t>Financial Viability of Rural Hospitals</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3F59132-830C-4D81-9BC9-426937AB8BBF}"/>
                  </a:ext>
                </a:extLst>
              </p:cNvPr>
              <p:cNvSpPr txBox="1"/>
              <p:nvPr/>
            </p:nvSpPr>
            <p:spPr>
              <a:xfrm>
                <a:off x="1861719" y="1838087"/>
                <a:ext cx="5420562" cy="615553"/>
              </a:xfrm>
              <a:prstGeom prst="rect">
                <a:avLst/>
              </a:prstGeom>
              <a:noFill/>
            </p:spPr>
            <p:txBody>
              <a:bodyPr wrap="square" lIns="0" tIns="0" rIns="0" bIns="0" rtlCol="0">
                <a:spAutoFit/>
              </a:bodyPr>
              <a:lstStyle/>
              <a:p>
                <a14:m>
                  <m:oMath xmlns:m="http://schemas.openxmlformats.org/officeDocument/2006/math">
                    <m:r>
                      <a:rPr lang="pt-BR" sz="2000" i="1" smtClean="0">
                        <a:latin typeface="Cambria Math" panose="02040503050406030204" pitchFamily="18" charset="0"/>
                      </a:rPr>
                      <m:t>𝑓</m:t>
                    </m:r>
                    <m:d>
                      <m:dPr>
                        <m:ctrlPr>
                          <a:rPr lang="pt-BR" sz="2000" i="1" smtClean="0">
                            <a:latin typeface="Cambria Math" panose="02040503050406030204" pitchFamily="18" charset="0"/>
                          </a:rPr>
                        </m:ctrlPr>
                      </m:dPr>
                      <m:e>
                        <m:r>
                          <a:rPr lang="pt-BR" sz="2000" i="1" smtClean="0">
                            <a:latin typeface="Cambria Math" panose="02040503050406030204" pitchFamily="18" charset="0"/>
                          </a:rPr>
                          <m:t>𝑥</m:t>
                        </m:r>
                      </m:e>
                    </m:d>
                    <m:r>
                      <a:rPr lang="pt-BR" sz="2000" i="1" smtClean="0">
                        <a:latin typeface="Cambria Math" panose="02040503050406030204" pitchFamily="18" charset="0"/>
                      </a:rPr>
                      <m:t>=</m:t>
                    </m:r>
                  </m:oMath>
                </a14:m>
                <a:r>
                  <a:rPr lang="en-US" sz="2000" dirty="0"/>
                  <a:t> (Population in Service Area, Utilization of Services, Reimbursement for Services)</a:t>
                </a:r>
              </a:p>
            </p:txBody>
          </p:sp>
        </mc:Choice>
        <mc:Fallback xmlns="">
          <p:sp>
            <p:nvSpPr>
              <p:cNvPr id="16" name="TextBox 15">
                <a:extLst>
                  <a:ext uri="{FF2B5EF4-FFF2-40B4-BE49-F238E27FC236}">
                    <a16:creationId xmlns:a16="http://schemas.microsoft.com/office/drawing/2014/main" id="{63F59132-830C-4D81-9BC9-426937AB8BBF}"/>
                  </a:ext>
                </a:extLst>
              </p:cNvPr>
              <p:cNvSpPr txBox="1">
                <a:spLocks noRot="1" noChangeAspect="1" noMove="1" noResize="1" noEditPoints="1" noAdjustHandles="1" noChangeArrowheads="1" noChangeShapeType="1" noTextEdit="1"/>
              </p:cNvSpPr>
              <p:nvPr/>
            </p:nvSpPr>
            <p:spPr>
              <a:xfrm>
                <a:off x="1861719" y="1838087"/>
                <a:ext cx="5420562" cy="615553"/>
              </a:xfrm>
              <a:prstGeom prst="rect">
                <a:avLst/>
              </a:prstGeom>
              <a:blipFill>
                <a:blip r:embed="rId2"/>
                <a:stretch>
                  <a:fillRect l="-2809" t="-12871" b="-2376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0D57306-0DD9-4C89-B6A6-77AF37C3DE4B}"/>
              </a:ext>
            </a:extLst>
          </p:cNvPr>
          <p:cNvSpPr/>
          <p:nvPr/>
        </p:nvSpPr>
        <p:spPr>
          <a:xfrm>
            <a:off x="2302707" y="2882968"/>
            <a:ext cx="2622861" cy="369332"/>
          </a:xfrm>
          <a:prstGeom prst="rect">
            <a:avLst/>
          </a:prstGeom>
        </p:spPr>
        <p:txBody>
          <a:bodyPr wrap="square">
            <a:spAutoFit/>
          </a:bodyPr>
          <a:lstStyle/>
          <a:p>
            <a:r>
              <a:rPr lang="en-US" dirty="0"/>
              <a:t>Population in Service Area </a:t>
            </a:r>
          </a:p>
        </p:txBody>
      </p:sp>
      <p:sp>
        <p:nvSpPr>
          <p:cNvPr id="13" name="Arrow: Down 12">
            <a:extLst>
              <a:ext uri="{FF2B5EF4-FFF2-40B4-BE49-F238E27FC236}">
                <a16:creationId xmlns:a16="http://schemas.microsoft.com/office/drawing/2014/main" id="{985F5FC1-2B3A-4D38-8CBD-E670976C4A68}"/>
              </a:ext>
            </a:extLst>
          </p:cNvPr>
          <p:cNvSpPr/>
          <p:nvPr/>
        </p:nvSpPr>
        <p:spPr>
          <a:xfrm>
            <a:off x="5803392" y="2882968"/>
            <a:ext cx="292608" cy="351568"/>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E93DAE1-244F-4EDD-BADB-F4ABCCCF6BEC}"/>
              </a:ext>
            </a:extLst>
          </p:cNvPr>
          <p:cNvSpPr/>
          <p:nvPr/>
        </p:nvSpPr>
        <p:spPr>
          <a:xfrm>
            <a:off x="2302706" y="3634782"/>
            <a:ext cx="2622861" cy="369332"/>
          </a:xfrm>
          <a:prstGeom prst="rect">
            <a:avLst/>
          </a:prstGeom>
        </p:spPr>
        <p:txBody>
          <a:bodyPr wrap="square">
            <a:spAutoFit/>
          </a:bodyPr>
          <a:lstStyle/>
          <a:p>
            <a:r>
              <a:rPr lang="en-US" dirty="0"/>
              <a:t>Utilization of Services</a:t>
            </a:r>
          </a:p>
        </p:txBody>
      </p:sp>
      <p:sp>
        <p:nvSpPr>
          <p:cNvPr id="12" name="Arrow: Down 11">
            <a:extLst>
              <a:ext uri="{FF2B5EF4-FFF2-40B4-BE49-F238E27FC236}">
                <a16:creationId xmlns:a16="http://schemas.microsoft.com/office/drawing/2014/main" id="{CD098A86-BF12-434D-9D87-36668D0D6873}"/>
              </a:ext>
            </a:extLst>
          </p:cNvPr>
          <p:cNvSpPr/>
          <p:nvPr/>
        </p:nvSpPr>
        <p:spPr>
          <a:xfrm>
            <a:off x="5803392" y="3634782"/>
            <a:ext cx="292608" cy="351568"/>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203549E-7B35-40CB-91F4-78B247724C57}"/>
              </a:ext>
            </a:extLst>
          </p:cNvPr>
          <p:cNvSpPr/>
          <p:nvPr/>
        </p:nvSpPr>
        <p:spPr>
          <a:xfrm>
            <a:off x="2302706" y="4386596"/>
            <a:ext cx="2864682" cy="369332"/>
          </a:xfrm>
          <a:prstGeom prst="rect">
            <a:avLst/>
          </a:prstGeom>
        </p:spPr>
        <p:txBody>
          <a:bodyPr wrap="square">
            <a:spAutoFit/>
          </a:bodyPr>
          <a:lstStyle/>
          <a:p>
            <a:r>
              <a:rPr lang="en-US" dirty="0"/>
              <a:t>Reimbursement for Services</a:t>
            </a:r>
          </a:p>
        </p:txBody>
      </p:sp>
      <p:sp>
        <p:nvSpPr>
          <p:cNvPr id="19" name="Arrow: Down 18">
            <a:extLst>
              <a:ext uri="{FF2B5EF4-FFF2-40B4-BE49-F238E27FC236}">
                <a16:creationId xmlns:a16="http://schemas.microsoft.com/office/drawing/2014/main" id="{55D486F9-5777-42BB-847C-6B043F01E5E2}"/>
              </a:ext>
            </a:extLst>
          </p:cNvPr>
          <p:cNvSpPr/>
          <p:nvPr/>
        </p:nvSpPr>
        <p:spPr>
          <a:xfrm>
            <a:off x="5803392" y="4404360"/>
            <a:ext cx="292608" cy="351568"/>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57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320396"/>
            <a:ext cx="7295730" cy="457200"/>
          </a:xfrm>
        </p:spPr>
        <p:txBody>
          <a:bodyPr/>
          <a:lstStyle/>
          <a:p>
            <a:r>
              <a:rPr lang="en-US" dirty="0"/>
              <a:t>Medicaid Expansion/Non-expansion States</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grpSp>
        <p:nvGrpSpPr>
          <p:cNvPr id="4" name="Group 3">
            <a:extLst>
              <a:ext uri="{FF2B5EF4-FFF2-40B4-BE49-F238E27FC236}">
                <a16:creationId xmlns:a16="http://schemas.microsoft.com/office/drawing/2014/main" id="{62DDAF30-1AD7-440D-8958-F56EB530E9BD}"/>
              </a:ext>
            </a:extLst>
          </p:cNvPr>
          <p:cNvGrpSpPr/>
          <p:nvPr/>
        </p:nvGrpSpPr>
        <p:grpSpPr>
          <a:xfrm>
            <a:off x="80467" y="1340427"/>
            <a:ext cx="6487585" cy="4321539"/>
            <a:chOff x="671387" y="1002183"/>
            <a:chExt cx="7801225" cy="5330903"/>
          </a:xfrm>
        </p:grpSpPr>
        <p:pic>
          <p:nvPicPr>
            <p:cNvPr id="2" name="Picture 1">
              <a:extLst>
                <a:ext uri="{FF2B5EF4-FFF2-40B4-BE49-F238E27FC236}">
                  <a16:creationId xmlns:a16="http://schemas.microsoft.com/office/drawing/2014/main" id="{BECDBECE-06EA-4010-97CA-C33E1F205A86}"/>
                </a:ext>
              </a:extLst>
            </p:cNvPr>
            <p:cNvPicPr>
              <a:picLocks noChangeAspect="1"/>
            </p:cNvPicPr>
            <p:nvPr/>
          </p:nvPicPr>
          <p:blipFill rotWithShape="1">
            <a:blip r:embed="rId2"/>
            <a:srcRect t="22675" r="29836"/>
            <a:stretch/>
          </p:blipFill>
          <p:spPr>
            <a:xfrm>
              <a:off x="671387" y="1002183"/>
              <a:ext cx="7801225" cy="5076987"/>
            </a:xfrm>
            <a:prstGeom prst="rect">
              <a:avLst/>
            </a:prstGeom>
          </p:spPr>
        </p:pic>
        <p:sp>
          <p:nvSpPr>
            <p:cNvPr id="3" name="TextBox 2">
              <a:extLst>
                <a:ext uri="{FF2B5EF4-FFF2-40B4-BE49-F238E27FC236}">
                  <a16:creationId xmlns:a16="http://schemas.microsoft.com/office/drawing/2014/main" id="{114B55C0-3EEB-49CA-9E0C-723194873FFB}"/>
                </a:ext>
              </a:extLst>
            </p:cNvPr>
            <p:cNvSpPr txBox="1"/>
            <p:nvPr/>
          </p:nvSpPr>
          <p:spPr>
            <a:xfrm>
              <a:off x="925925" y="6079170"/>
              <a:ext cx="7292149" cy="253916"/>
            </a:xfrm>
            <a:prstGeom prst="rect">
              <a:avLst/>
            </a:prstGeom>
            <a:noFill/>
          </p:spPr>
          <p:txBody>
            <a:bodyPr wrap="square" rtlCol="0">
              <a:spAutoFit/>
            </a:bodyPr>
            <a:lstStyle/>
            <a:p>
              <a:r>
                <a:rPr lang="en-US" sz="1050" dirty="0"/>
                <a:t>Source: Kaiser Family Foundation, “Status of State Medicaid Expansion Decisions: Interactive Map,” (May 13, 2019)</a:t>
              </a:r>
            </a:p>
          </p:txBody>
        </p:sp>
      </p:grpSp>
      <p:sp>
        <p:nvSpPr>
          <p:cNvPr id="5" name="TextBox 4">
            <a:extLst>
              <a:ext uri="{FF2B5EF4-FFF2-40B4-BE49-F238E27FC236}">
                <a16:creationId xmlns:a16="http://schemas.microsoft.com/office/drawing/2014/main" id="{E9A33502-4118-4F4B-9C1E-7E59EECF2895}"/>
              </a:ext>
            </a:extLst>
          </p:cNvPr>
          <p:cNvSpPr txBox="1"/>
          <p:nvPr/>
        </p:nvSpPr>
        <p:spPr>
          <a:xfrm>
            <a:off x="6649517" y="1155802"/>
            <a:ext cx="2414016" cy="5262979"/>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sz="1400" dirty="0"/>
              <a:t>The ACA assumed that all states would expand Medicaid.</a:t>
            </a:r>
          </a:p>
          <a:p>
            <a:pPr marL="285750" indent="-285750">
              <a:buFont typeface="Arial" panose="020B0604020202020204" pitchFamily="34" charset="0"/>
              <a:buChar char="•"/>
            </a:pPr>
            <a:r>
              <a:rPr lang="en-US" sz="1400" dirty="0"/>
              <a:t>Because this “expansion” population was assumed to be covered via Medicaid, the ACA reduced disproportionate share (DSH) payments to hospitals that were providing care to this non-covered segment of the population.</a:t>
            </a:r>
          </a:p>
          <a:p>
            <a:pPr marL="285750" indent="-285750">
              <a:buFont typeface="Arial" panose="020B0604020202020204" pitchFamily="34" charset="0"/>
              <a:buChar char="•"/>
            </a:pPr>
            <a:r>
              <a:rPr lang="en-US" sz="1400" dirty="0"/>
              <a:t>The Supreme Court ruled in </a:t>
            </a:r>
            <a:r>
              <a:rPr lang="en-US" sz="1400" i="1" dirty="0"/>
              <a:t>NFIB v. Sebelius </a:t>
            </a:r>
            <a:r>
              <a:rPr lang="en-US" sz="1400" dirty="0"/>
              <a:t>that Medicaid Expansion was optional.</a:t>
            </a:r>
          </a:p>
          <a:p>
            <a:pPr marL="285750" indent="-285750">
              <a:buFont typeface="Arial" panose="020B0604020202020204" pitchFamily="34" charset="0"/>
              <a:buChar char="•"/>
            </a:pPr>
            <a:r>
              <a:rPr lang="en-US" sz="1400" dirty="0"/>
              <a:t>Hospitals in non-Expansion states lost both their DSH payments for this population and never saw this population segment covered via Medicaid.</a:t>
            </a:r>
          </a:p>
        </p:txBody>
      </p:sp>
    </p:spTree>
    <p:extLst>
      <p:ext uri="{BB962C8B-B14F-4D97-AF65-F5344CB8AC3E}">
        <p14:creationId xmlns:p14="http://schemas.microsoft.com/office/powerpoint/2010/main" val="229846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3003-676B-41B6-BFC3-ED8538162746}"/>
              </a:ext>
            </a:extLst>
          </p:cNvPr>
          <p:cNvSpPr>
            <a:spLocks noGrp="1"/>
          </p:cNvSpPr>
          <p:nvPr>
            <p:ph type="title"/>
          </p:nvPr>
        </p:nvSpPr>
        <p:spPr/>
        <p:txBody>
          <a:bodyPr/>
          <a:lstStyle/>
          <a:p>
            <a:r>
              <a:rPr lang="en-US" dirty="0">
                <a:solidFill>
                  <a:schemeClr val="bg1"/>
                </a:solidFill>
              </a:rPr>
              <a:t>Alabama’s Black Belt</a:t>
            </a:r>
          </a:p>
        </p:txBody>
      </p:sp>
      <p:sp>
        <p:nvSpPr>
          <p:cNvPr id="3" name="Text Placeholder 2">
            <a:extLst>
              <a:ext uri="{FF2B5EF4-FFF2-40B4-BE49-F238E27FC236}">
                <a16:creationId xmlns:a16="http://schemas.microsoft.com/office/drawing/2014/main" id="{A60B77EF-ECA9-4B15-88FD-D10C2FF3358E}"/>
              </a:ext>
            </a:extLst>
          </p:cNvPr>
          <p:cNvSpPr>
            <a:spLocks noGrp="1"/>
          </p:cNvSpPr>
          <p:nvPr>
            <p:ph type="body" idx="1"/>
          </p:nvPr>
        </p:nvSpPr>
        <p:spPr/>
        <p:txBody>
          <a:bodyPr/>
          <a:lstStyle/>
          <a:p>
            <a:r>
              <a:rPr lang="en-US" i="1" dirty="0">
                <a:solidFill>
                  <a:schemeClr val="bg1"/>
                </a:solidFill>
              </a:rPr>
              <a:t>Challenging Operating Conditions Compounded by Local Health Characteristics</a:t>
            </a:r>
          </a:p>
        </p:txBody>
      </p:sp>
    </p:spTree>
    <p:extLst>
      <p:ext uri="{BB962C8B-B14F-4D97-AF65-F5344CB8AC3E}">
        <p14:creationId xmlns:p14="http://schemas.microsoft.com/office/powerpoint/2010/main" val="242630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245748"/>
            <a:ext cx="7295730" cy="457200"/>
          </a:xfrm>
        </p:spPr>
        <p:txBody>
          <a:bodyPr/>
          <a:lstStyle/>
          <a:p>
            <a:r>
              <a:rPr lang="en-US" dirty="0"/>
              <a:t>Good Healthcare Is More Than Just Access to a Hospital</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grpSp>
        <p:nvGrpSpPr>
          <p:cNvPr id="20" name="Group 19">
            <a:extLst>
              <a:ext uri="{FF2B5EF4-FFF2-40B4-BE49-F238E27FC236}">
                <a16:creationId xmlns:a16="http://schemas.microsoft.com/office/drawing/2014/main" id="{8364E0F8-80AC-41C6-90B9-B17EF1197104}"/>
              </a:ext>
            </a:extLst>
          </p:cNvPr>
          <p:cNvGrpSpPr/>
          <p:nvPr/>
        </p:nvGrpSpPr>
        <p:grpSpPr>
          <a:xfrm>
            <a:off x="283059" y="1278831"/>
            <a:ext cx="3429000" cy="5299364"/>
            <a:chOff x="283059" y="1330036"/>
            <a:chExt cx="3429000" cy="5299364"/>
          </a:xfrm>
        </p:grpSpPr>
        <p:grpSp>
          <p:nvGrpSpPr>
            <p:cNvPr id="21" name="Group 20">
              <a:extLst>
                <a:ext uri="{FF2B5EF4-FFF2-40B4-BE49-F238E27FC236}">
                  <a16:creationId xmlns:a16="http://schemas.microsoft.com/office/drawing/2014/main" id="{5068C21A-5DE2-4421-8537-08DE729E15F6}"/>
                </a:ext>
              </a:extLst>
            </p:cNvPr>
            <p:cNvGrpSpPr/>
            <p:nvPr/>
          </p:nvGrpSpPr>
          <p:grpSpPr>
            <a:xfrm>
              <a:off x="283059" y="1330036"/>
              <a:ext cx="3429000" cy="5299364"/>
              <a:chOff x="317975" y="1062872"/>
              <a:chExt cx="3429000" cy="5299364"/>
            </a:xfrm>
          </p:grpSpPr>
          <p:pic>
            <p:nvPicPr>
              <p:cNvPr id="23" name="Content Placeholder 4">
                <a:extLst>
                  <a:ext uri="{FF2B5EF4-FFF2-40B4-BE49-F238E27FC236}">
                    <a16:creationId xmlns:a16="http://schemas.microsoft.com/office/drawing/2014/main" id="{F5C7CA7C-1B0C-4CCC-8205-D14CE0FBF74A}"/>
                  </a:ext>
                </a:extLst>
              </p:cNvPr>
              <p:cNvPicPr>
                <a:picLocks noChangeAspect="1"/>
              </p:cNvPicPr>
              <p:nvPr/>
            </p:nvPicPr>
            <p:blipFill rotWithShape="1">
              <a:blip r:embed="rId2">
                <a:extLst>
                  <a:ext uri="{28A0092B-C50C-407E-A947-70E740481C1C}">
                    <a14:useLocalDpi xmlns:a14="http://schemas.microsoft.com/office/drawing/2010/main" val="0"/>
                  </a:ext>
                </a:extLst>
              </a:blip>
              <a:srcRect l="41615" t="18268" r="27773" b="33954"/>
              <a:stretch/>
            </p:blipFill>
            <p:spPr bwMode="auto">
              <a:xfrm>
                <a:off x="317975" y="1062872"/>
                <a:ext cx="3429000" cy="529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a:extLst>
                  <a:ext uri="{FF2B5EF4-FFF2-40B4-BE49-F238E27FC236}">
                    <a16:creationId xmlns:a16="http://schemas.microsoft.com/office/drawing/2014/main" id="{E89FB896-0F45-4078-9A6B-086875B3BE5C}"/>
                  </a:ext>
                </a:extLst>
              </p:cNvPr>
              <p:cNvGrpSpPr/>
              <p:nvPr/>
            </p:nvGrpSpPr>
            <p:grpSpPr>
              <a:xfrm>
                <a:off x="540325" y="3276600"/>
                <a:ext cx="1492150" cy="1266709"/>
                <a:chOff x="540325" y="3276600"/>
                <a:chExt cx="1492150" cy="1266709"/>
              </a:xfrm>
            </p:grpSpPr>
            <p:sp>
              <p:nvSpPr>
                <p:cNvPr id="25" name="TextBox 24">
                  <a:extLst>
                    <a:ext uri="{FF2B5EF4-FFF2-40B4-BE49-F238E27FC236}">
                      <a16:creationId xmlns:a16="http://schemas.microsoft.com/office/drawing/2014/main" id="{DA31A471-C2FF-48F1-A3FA-592930C3E1DA}"/>
                    </a:ext>
                  </a:extLst>
                </p:cNvPr>
                <p:cNvSpPr txBox="1"/>
                <p:nvPr/>
              </p:nvSpPr>
              <p:spPr>
                <a:xfrm>
                  <a:off x="625885" y="3276600"/>
                  <a:ext cx="762000" cy="276999"/>
                </a:xfrm>
                <a:prstGeom prst="rect">
                  <a:avLst/>
                </a:prstGeom>
                <a:noFill/>
              </p:spPr>
              <p:txBody>
                <a:bodyPr wrap="square" rtlCol="0">
                  <a:spAutoFit/>
                </a:bodyPr>
                <a:lstStyle/>
                <a:p>
                  <a:r>
                    <a:rPr lang="en-US" sz="1200" dirty="0"/>
                    <a:t>Greene</a:t>
                  </a:r>
                </a:p>
              </p:txBody>
            </p:sp>
            <p:sp>
              <p:nvSpPr>
                <p:cNvPr id="26" name="TextBox 25">
                  <a:extLst>
                    <a:ext uri="{FF2B5EF4-FFF2-40B4-BE49-F238E27FC236}">
                      <a16:creationId xmlns:a16="http://schemas.microsoft.com/office/drawing/2014/main" id="{A328F52A-D750-44EC-AA7A-53A58CDE72F0}"/>
                    </a:ext>
                  </a:extLst>
                </p:cNvPr>
                <p:cNvSpPr txBox="1"/>
                <p:nvPr/>
              </p:nvSpPr>
              <p:spPr>
                <a:xfrm>
                  <a:off x="1379332" y="3878444"/>
                  <a:ext cx="653143" cy="276999"/>
                </a:xfrm>
                <a:prstGeom prst="rect">
                  <a:avLst/>
                </a:prstGeom>
                <a:noFill/>
              </p:spPr>
              <p:txBody>
                <a:bodyPr wrap="square" rtlCol="0">
                  <a:spAutoFit/>
                </a:bodyPr>
                <a:lstStyle/>
                <a:p>
                  <a:r>
                    <a:rPr lang="en-US" sz="1200" dirty="0"/>
                    <a:t>Dallas</a:t>
                  </a:r>
                </a:p>
              </p:txBody>
            </p:sp>
            <p:sp>
              <p:nvSpPr>
                <p:cNvPr id="27" name="TextBox 26">
                  <a:extLst>
                    <a:ext uri="{FF2B5EF4-FFF2-40B4-BE49-F238E27FC236}">
                      <a16:creationId xmlns:a16="http://schemas.microsoft.com/office/drawing/2014/main" id="{EB4BCA9E-6F91-47C7-AB01-C0FDA9C1364A}"/>
                    </a:ext>
                  </a:extLst>
                </p:cNvPr>
                <p:cNvSpPr txBox="1"/>
                <p:nvPr/>
              </p:nvSpPr>
              <p:spPr>
                <a:xfrm>
                  <a:off x="803915" y="3996919"/>
                  <a:ext cx="881743" cy="276999"/>
                </a:xfrm>
                <a:prstGeom prst="rect">
                  <a:avLst/>
                </a:prstGeom>
                <a:noFill/>
              </p:spPr>
              <p:txBody>
                <a:bodyPr wrap="square" rtlCol="0">
                  <a:spAutoFit/>
                </a:bodyPr>
                <a:lstStyle/>
                <a:p>
                  <a:r>
                    <a:rPr lang="en-US" sz="1200" dirty="0"/>
                    <a:t>Marengo</a:t>
                  </a:r>
                </a:p>
              </p:txBody>
            </p:sp>
            <p:sp>
              <p:nvSpPr>
                <p:cNvPr id="28" name="TextBox 27">
                  <a:extLst>
                    <a:ext uri="{FF2B5EF4-FFF2-40B4-BE49-F238E27FC236}">
                      <a16:creationId xmlns:a16="http://schemas.microsoft.com/office/drawing/2014/main" id="{504635B1-EBA1-49DA-90D9-9CB8A4820DBD}"/>
                    </a:ext>
                  </a:extLst>
                </p:cNvPr>
                <p:cNvSpPr txBox="1"/>
                <p:nvPr/>
              </p:nvSpPr>
              <p:spPr>
                <a:xfrm>
                  <a:off x="1311685" y="3522822"/>
                  <a:ext cx="637592" cy="276999"/>
                </a:xfrm>
                <a:prstGeom prst="rect">
                  <a:avLst/>
                </a:prstGeom>
                <a:noFill/>
              </p:spPr>
              <p:txBody>
                <a:bodyPr wrap="square" rtlCol="0">
                  <a:spAutoFit/>
                </a:bodyPr>
                <a:lstStyle/>
                <a:p>
                  <a:r>
                    <a:rPr lang="en-US" sz="1200" dirty="0"/>
                    <a:t>Perry</a:t>
                  </a:r>
                </a:p>
              </p:txBody>
            </p:sp>
            <p:sp>
              <p:nvSpPr>
                <p:cNvPr id="29" name="TextBox 28">
                  <a:extLst>
                    <a:ext uri="{FF2B5EF4-FFF2-40B4-BE49-F238E27FC236}">
                      <a16:creationId xmlns:a16="http://schemas.microsoft.com/office/drawing/2014/main" id="{0E83224C-DE93-4467-90D7-7ACA62DEC624}"/>
                    </a:ext>
                  </a:extLst>
                </p:cNvPr>
                <p:cNvSpPr txBox="1"/>
                <p:nvPr/>
              </p:nvSpPr>
              <p:spPr>
                <a:xfrm>
                  <a:off x="540325" y="3664733"/>
                  <a:ext cx="704461" cy="276999"/>
                </a:xfrm>
                <a:prstGeom prst="rect">
                  <a:avLst/>
                </a:prstGeom>
                <a:noFill/>
              </p:spPr>
              <p:txBody>
                <a:bodyPr wrap="square" rtlCol="0">
                  <a:spAutoFit/>
                </a:bodyPr>
                <a:lstStyle/>
                <a:p>
                  <a:r>
                    <a:rPr lang="en-US" sz="1200" dirty="0"/>
                    <a:t>Sumter</a:t>
                  </a:r>
                </a:p>
              </p:txBody>
            </p:sp>
            <p:sp>
              <p:nvSpPr>
                <p:cNvPr id="30" name="TextBox 29">
                  <a:extLst>
                    <a:ext uri="{FF2B5EF4-FFF2-40B4-BE49-F238E27FC236}">
                      <a16:creationId xmlns:a16="http://schemas.microsoft.com/office/drawing/2014/main" id="{F98FDE0C-58A6-4F3E-87AB-C4603266E3D0}"/>
                    </a:ext>
                  </a:extLst>
                </p:cNvPr>
                <p:cNvSpPr txBox="1"/>
                <p:nvPr/>
              </p:nvSpPr>
              <p:spPr>
                <a:xfrm>
                  <a:off x="1244786" y="4266310"/>
                  <a:ext cx="628261" cy="276999"/>
                </a:xfrm>
                <a:prstGeom prst="rect">
                  <a:avLst/>
                </a:prstGeom>
                <a:noFill/>
              </p:spPr>
              <p:txBody>
                <a:bodyPr wrap="square" rtlCol="0">
                  <a:spAutoFit/>
                </a:bodyPr>
                <a:lstStyle/>
                <a:p>
                  <a:r>
                    <a:rPr lang="en-US" sz="1200" dirty="0"/>
                    <a:t>Wilcox</a:t>
                  </a:r>
                </a:p>
              </p:txBody>
            </p:sp>
            <p:sp>
              <p:nvSpPr>
                <p:cNvPr id="31" name="TextBox 30">
                  <a:extLst>
                    <a:ext uri="{FF2B5EF4-FFF2-40B4-BE49-F238E27FC236}">
                      <a16:creationId xmlns:a16="http://schemas.microsoft.com/office/drawing/2014/main" id="{FAB79AD3-096A-4C50-AEF6-3518999C6211}"/>
                    </a:ext>
                  </a:extLst>
                </p:cNvPr>
                <p:cNvSpPr txBox="1"/>
                <p:nvPr/>
              </p:nvSpPr>
              <p:spPr>
                <a:xfrm>
                  <a:off x="1003775" y="3379532"/>
                  <a:ext cx="637592" cy="276999"/>
                </a:xfrm>
                <a:prstGeom prst="rect">
                  <a:avLst/>
                </a:prstGeom>
                <a:noFill/>
              </p:spPr>
              <p:txBody>
                <a:bodyPr wrap="square" rtlCol="0">
                  <a:spAutoFit/>
                </a:bodyPr>
                <a:lstStyle/>
                <a:p>
                  <a:r>
                    <a:rPr lang="en-US" sz="1200" dirty="0"/>
                    <a:t>Hale</a:t>
                  </a:r>
                </a:p>
              </p:txBody>
            </p:sp>
          </p:grpSp>
        </p:grpSp>
        <p:sp>
          <p:nvSpPr>
            <p:cNvPr id="22" name="TextBox 21">
              <a:extLst>
                <a:ext uri="{FF2B5EF4-FFF2-40B4-BE49-F238E27FC236}">
                  <a16:creationId xmlns:a16="http://schemas.microsoft.com/office/drawing/2014/main" id="{23DC6947-0435-4CD3-B8A0-74132F3CDC80}"/>
                </a:ext>
              </a:extLst>
            </p:cNvPr>
            <p:cNvSpPr txBox="1"/>
            <p:nvPr/>
          </p:nvSpPr>
          <p:spPr>
            <a:xfrm>
              <a:off x="505409" y="3352800"/>
              <a:ext cx="1492150" cy="1457673"/>
            </a:xfrm>
            <a:prstGeom prst="rect">
              <a:avLst/>
            </a:prstGeom>
            <a:noFill/>
            <a:ln w="38100">
              <a:solidFill>
                <a:srgbClr val="FF0000"/>
              </a:solidFill>
            </a:ln>
          </p:spPr>
          <p:txBody>
            <a:bodyPr wrap="square" rtlCol="0">
              <a:spAutoFit/>
            </a:bodyPr>
            <a:lstStyle/>
            <a:p>
              <a:endParaRPr lang="en-US" dirty="0"/>
            </a:p>
          </p:txBody>
        </p:sp>
      </p:grpSp>
      <p:sp>
        <p:nvSpPr>
          <p:cNvPr id="32" name="TextBox 31">
            <a:extLst>
              <a:ext uri="{FF2B5EF4-FFF2-40B4-BE49-F238E27FC236}">
                <a16:creationId xmlns:a16="http://schemas.microsoft.com/office/drawing/2014/main" id="{91A3FC2A-AC92-4D6D-B016-CAFC27F93664}"/>
              </a:ext>
            </a:extLst>
          </p:cNvPr>
          <p:cNvSpPr txBox="1"/>
          <p:nvPr/>
        </p:nvSpPr>
        <p:spPr>
          <a:xfrm>
            <a:off x="211494" y="6515238"/>
            <a:ext cx="3429000" cy="261610"/>
          </a:xfrm>
          <a:prstGeom prst="rect">
            <a:avLst/>
          </a:prstGeom>
          <a:noFill/>
        </p:spPr>
        <p:txBody>
          <a:bodyPr wrap="square" rtlCol="0">
            <a:spAutoFit/>
          </a:bodyPr>
          <a:lstStyle/>
          <a:p>
            <a:r>
              <a:rPr lang="en-US" sz="1100" dirty="0"/>
              <a:t>Source: 2018 CHR, CommunityCommons.org</a:t>
            </a:r>
          </a:p>
        </p:txBody>
      </p:sp>
      <p:sp>
        <p:nvSpPr>
          <p:cNvPr id="33" name="TextBox 32">
            <a:extLst>
              <a:ext uri="{FF2B5EF4-FFF2-40B4-BE49-F238E27FC236}">
                <a16:creationId xmlns:a16="http://schemas.microsoft.com/office/drawing/2014/main" id="{6BA6702E-02B7-4EE9-A904-32F1ABC866E5}"/>
              </a:ext>
            </a:extLst>
          </p:cNvPr>
          <p:cNvSpPr txBox="1"/>
          <p:nvPr/>
        </p:nvSpPr>
        <p:spPr>
          <a:xfrm>
            <a:off x="152400" y="997150"/>
            <a:ext cx="3962400" cy="323165"/>
          </a:xfrm>
          <a:prstGeom prst="rect">
            <a:avLst/>
          </a:prstGeom>
          <a:noFill/>
        </p:spPr>
        <p:txBody>
          <a:bodyPr wrap="square" rtlCol="0">
            <a:spAutoFit/>
          </a:bodyPr>
          <a:lstStyle/>
          <a:p>
            <a:r>
              <a:rPr lang="en-US" sz="1500" b="1" dirty="0"/>
              <a:t>Health Outcomes, Ranked by County, CHR 2018</a:t>
            </a:r>
          </a:p>
        </p:txBody>
      </p:sp>
      <p:pic>
        <p:nvPicPr>
          <p:cNvPr id="34" name="Content Placeholder 4">
            <a:extLst>
              <a:ext uri="{FF2B5EF4-FFF2-40B4-BE49-F238E27FC236}">
                <a16:creationId xmlns:a16="http://schemas.microsoft.com/office/drawing/2014/main" id="{A17F24D2-DD42-4585-B721-AD9AB3AF8D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91" t="78746" r="65213" b="3949"/>
          <a:stretch/>
        </p:blipFill>
        <p:spPr>
          <a:xfrm>
            <a:off x="1670987" y="5552076"/>
            <a:ext cx="2061317" cy="1057732"/>
          </a:xfrm>
        </p:spPr>
      </p:pic>
      <p:pic>
        <p:nvPicPr>
          <p:cNvPr id="35" name="Picture 34">
            <a:extLst>
              <a:ext uri="{FF2B5EF4-FFF2-40B4-BE49-F238E27FC236}">
                <a16:creationId xmlns:a16="http://schemas.microsoft.com/office/drawing/2014/main" id="{99525146-A6DC-41D8-B50A-8357D6B5D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605" y="697350"/>
            <a:ext cx="3686396" cy="4037838"/>
          </a:xfrm>
          <a:prstGeom prst="rect">
            <a:avLst/>
          </a:prstGeom>
        </p:spPr>
      </p:pic>
      <p:pic>
        <p:nvPicPr>
          <p:cNvPr id="2" name="Picture 1">
            <a:extLst>
              <a:ext uri="{FF2B5EF4-FFF2-40B4-BE49-F238E27FC236}">
                <a16:creationId xmlns:a16="http://schemas.microsoft.com/office/drawing/2014/main" id="{5A79FB8B-48E5-45D9-AA0D-20301AEE4C9D}"/>
              </a:ext>
            </a:extLst>
          </p:cNvPr>
          <p:cNvPicPr>
            <a:picLocks noChangeAspect="1"/>
          </p:cNvPicPr>
          <p:nvPr/>
        </p:nvPicPr>
        <p:blipFill>
          <a:blip r:embed="rId4"/>
          <a:stretch>
            <a:fillRect/>
          </a:stretch>
        </p:blipFill>
        <p:spPr>
          <a:xfrm>
            <a:off x="4416520" y="4821184"/>
            <a:ext cx="4602879" cy="1889924"/>
          </a:xfrm>
          <a:prstGeom prst="rect">
            <a:avLst/>
          </a:prstGeom>
        </p:spPr>
      </p:pic>
    </p:spTree>
    <p:extLst>
      <p:ext uri="{BB962C8B-B14F-4D97-AF65-F5344CB8AC3E}">
        <p14:creationId xmlns:p14="http://schemas.microsoft.com/office/powerpoint/2010/main" val="53314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245748"/>
            <a:ext cx="7295730" cy="457200"/>
          </a:xfrm>
        </p:spPr>
        <p:txBody>
          <a:bodyPr/>
          <a:lstStyle/>
          <a:p>
            <a:r>
              <a:rPr lang="en-US" dirty="0"/>
              <a:t>But Access to Healthcare Providers Is Vital to Addressing Health Outcomes</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pic>
        <p:nvPicPr>
          <p:cNvPr id="36" name="Picture 35">
            <a:extLst>
              <a:ext uri="{FF2B5EF4-FFF2-40B4-BE49-F238E27FC236}">
                <a16:creationId xmlns:a16="http://schemas.microsoft.com/office/drawing/2014/main" id="{DB6F0665-5143-4DCC-AFD0-6EA66654A9A9}"/>
              </a:ext>
            </a:extLst>
          </p:cNvPr>
          <p:cNvPicPr>
            <a:picLocks noChangeAspect="1"/>
          </p:cNvPicPr>
          <p:nvPr/>
        </p:nvPicPr>
        <p:blipFill>
          <a:blip r:embed="rId2"/>
          <a:stretch>
            <a:fillRect/>
          </a:stretch>
        </p:blipFill>
        <p:spPr>
          <a:xfrm>
            <a:off x="355382" y="1264393"/>
            <a:ext cx="1982739" cy="2399629"/>
          </a:xfrm>
          <a:prstGeom prst="rect">
            <a:avLst/>
          </a:prstGeom>
        </p:spPr>
      </p:pic>
      <p:pic>
        <p:nvPicPr>
          <p:cNvPr id="37" name="Picture 36">
            <a:extLst>
              <a:ext uri="{FF2B5EF4-FFF2-40B4-BE49-F238E27FC236}">
                <a16:creationId xmlns:a16="http://schemas.microsoft.com/office/drawing/2014/main" id="{76CFB1E6-2887-4381-94E0-0E1002D7FC4F}"/>
              </a:ext>
            </a:extLst>
          </p:cNvPr>
          <p:cNvPicPr>
            <a:picLocks noChangeAspect="1"/>
          </p:cNvPicPr>
          <p:nvPr/>
        </p:nvPicPr>
        <p:blipFill>
          <a:blip r:embed="rId3"/>
          <a:stretch>
            <a:fillRect/>
          </a:stretch>
        </p:blipFill>
        <p:spPr>
          <a:xfrm>
            <a:off x="271305" y="3832438"/>
            <a:ext cx="2115922" cy="2886426"/>
          </a:xfrm>
          <a:prstGeom prst="rect">
            <a:avLst/>
          </a:prstGeom>
        </p:spPr>
      </p:pic>
      <p:pic>
        <p:nvPicPr>
          <p:cNvPr id="38" name="Picture 37">
            <a:extLst>
              <a:ext uri="{FF2B5EF4-FFF2-40B4-BE49-F238E27FC236}">
                <a16:creationId xmlns:a16="http://schemas.microsoft.com/office/drawing/2014/main" id="{12E3F8B3-81F7-4397-848A-8BC1A56CFB6B}"/>
              </a:ext>
            </a:extLst>
          </p:cNvPr>
          <p:cNvPicPr>
            <a:picLocks noChangeAspect="1"/>
          </p:cNvPicPr>
          <p:nvPr/>
        </p:nvPicPr>
        <p:blipFill>
          <a:blip r:embed="rId4"/>
          <a:stretch>
            <a:fillRect/>
          </a:stretch>
        </p:blipFill>
        <p:spPr>
          <a:xfrm>
            <a:off x="4473982" y="1264393"/>
            <a:ext cx="2265308" cy="2576087"/>
          </a:xfrm>
          <a:prstGeom prst="rect">
            <a:avLst/>
          </a:prstGeom>
        </p:spPr>
      </p:pic>
      <p:sp>
        <p:nvSpPr>
          <p:cNvPr id="39" name="TextBox 38">
            <a:extLst>
              <a:ext uri="{FF2B5EF4-FFF2-40B4-BE49-F238E27FC236}">
                <a16:creationId xmlns:a16="http://schemas.microsoft.com/office/drawing/2014/main" id="{32742788-AE10-495E-84D2-3D6B18035021}"/>
              </a:ext>
            </a:extLst>
          </p:cNvPr>
          <p:cNvSpPr txBox="1"/>
          <p:nvPr/>
        </p:nvSpPr>
        <p:spPr>
          <a:xfrm>
            <a:off x="2471928" y="1401484"/>
            <a:ext cx="1935463" cy="1631216"/>
          </a:xfrm>
          <a:prstGeom prst="rect">
            <a:avLst/>
          </a:prstGeom>
          <a:solidFill>
            <a:schemeClr val="bg1">
              <a:lumMod val="85000"/>
            </a:schemeClr>
          </a:solidFill>
        </p:spPr>
        <p:txBody>
          <a:bodyPr wrap="square" rtlCol="0">
            <a:spAutoFit/>
          </a:bodyPr>
          <a:lstStyle/>
          <a:p>
            <a:r>
              <a:rPr lang="en-US" sz="1400" dirty="0"/>
              <a:t>The lower rate of PCPs in these counties compared to the Alabama and national averages indicates a clinical care barrier to access in the region</a:t>
            </a:r>
            <a:r>
              <a:rPr lang="en-US" sz="1600" dirty="0"/>
              <a:t>.</a:t>
            </a:r>
          </a:p>
        </p:txBody>
      </p:sp>
      <p:sp>
        <p:nvSpPr>
          <p:cNvPr id="40" name="TextBox 39">
            <a:extLst>
              <a:ext uri="{FF2B5EF4-FFF2-40B4-BE49-F238E27FC236}">
                <a16:creationId xmlns:a16="http://schemas.microsoft.com/office/drawing/2014/main" id="{DE2F2C46-F9BE-4185-BB84-D8F89CF1CD31}"/>
              </a:ext>
            </a:extLst>
          </p:cNvPr>
          <p:cNvSpPr txBox="1"/>
          <p:nvPr/>
        </p:nvSpPr>
        <p:spPr>
          <a:xfrm>
            <a:off x="2471928" y="3978272"/>
            <a:ext cx="2100072" cy="2677656"/>
          </a:xfrm>
          <a:prstGeom prst="rect">
            <a:avLst/>
          </a:prstGeom>
          <a:solidFill>
            <a:schemeClr val="bg1">
              <a:lumMod val="85000"/>
            </a:schemeClr>
          </a:solidFill>
        </p:spPr>
        <p:txBody>
          <a:bodyPr wrap="square" rtlCol="0">
            <a:spAutoFit/>
          </a:bodyPr>
          <a:lstStyle/>
          <a:p>
            <a:r>
              <a:rPr lang="en-US" sz="1400" dirty="0"/>
              <a:t>Diminished access to proper mental health providers often means that patients suffering from mental health issues are placed in incorrect care settings, not seen by correct mental health providers, and often must  travel great distances to access appropriate mental health care.</a:t>
            </a:r>
          </a:p>
        </p:txBody>
      </p:sp>
      <p:sp>
        <p:nvSpPr>
          <p:cNvPr id="41" name="TextBox 40">
            <a:extLst>
              <a:ext uri="{FF2B5EF4-FFF2-40B4-BE49-F238E27FC236}">
                <a16:creationId xmlns:a16="http://schemas.microsoft.com/office/drawing/2014/main" id="{4F0B2294-2F7E-4EAF-BE01-690C7CB0F6F0}"/>
              </a:ext>
            </a:extLst>
          </p:cNvPr>
          <p:cNvSpPr txBox="1"/>
          <p:nvPr/>
        </p:nvSpPr>
        <p:spPr>
          <a:xfrm>
            <a:off x="6742071" y="1401484"/>
            <a:ext cx="1935463" cy="1600438"/>
          </a:xfrm>
          <a:prstGeom prst="rect">
            <a:avLst/>
          </a:prstGeom>
          <a:solidFill>
            <a:schemeClr val="bg1">
              <a:lumMod val="85000"/>
            </a:schemeClr>
          </a:solidFill>
        </p:spPr>
        <p:txBody>
          <a:bodyPr wrap="square" rtlCol="0">
            <a:spAutoFit/>
          </a:bodyPr>
          <a:lstStyle/>
          <a:p>
            <a:r>
              <a:rPr lang="en-US" sz="1400" dirty="0"/>
              <a:t>These counties are classified as “Health Professional Shortage Areas” (HPSAs) in primary care, dental care, and mental health. </a:t>
            </a:r>
            <a:endParaRPr lang="en-US" sz="1600" dirty="0"/>
          </a:p>
        </p:txBody>
      </p:sp>
      <p:pic>
        <p:nvPicPr>
          <p:cNvPr id="42" name="Picture 41">
            <a:extLst>
              <a:ext uri="{FF2B5EF4-FFF2-40B4-BE49-F238E27FC236}">
                <a16:creationId xmlns:a16="http://schemas.microsoft.com/office/drawing/2014/main" id="{A5D360E5-F9F9-434C-AC53-98F02B2A7A55}"/>
              </a:ext>
            </a:extLst>
          </p:cNvPr>
          <p:cNvPicPr>
            <a:picLocks noChangeAspect="1"/>
          </p:cNvPicPr>
          <p:nvPr/>
        </p:nvPicPr>
        <p:blipFill>
          <a:blip r:embed="rId5"/>
          <a:stretch>
            <a:fillRect/>
          </a:stretch>
        </p:blipFill>
        <p:spPr>
          <a:xfrm>
            <a:off x="4572000" y="3840480"/>
            <a:ext cx="2286001" cy="2750561"/>
          </a:xfrm>
          <a:prstGeom prst="rect">
            <a:avLst/>
          </a:prstGeom>
        </p:spPr>
      </p:pic>
      <p:sp>
        <p:nvSpPr>
          <p:cNvPr id="43" name="TextBox 42">
            <a:extLst>
              <a:ext uri="{FF2B5EF4-FFF2-40B4-BE49-F238E27FC236}">
                <a16:creationId xmlns:a16="http://schemas.microsoft.com/office/drawing/2014/main" id="{AEA66016-9F5E-4E4B-91F6-973CDBCD54AC}"/>
              </a:ext>
            </a:extLst>
          </p:cNvPr>
          <p:cNvSpPr txBox="1"/>
          <p:nvPr/>
        </p:nvSpPr>
        <p:spPr>
          <a:xfrm>
            <a:off x="6739290" y="4026760"/>
            <a:ext cx="1935463" cy="1815882"/>
          </a:xfrm>
          <a:prstGeom prst="rect">
            <a:avLst/>
          </a:prstGeom>
          <a:solidFill>
            <a:schemeClr val="bg1">
              <a:lumMod val="85000"/>
            </a:schemeClr>
          </a:solidFill>
        </p:spPr>
        <p:txBody>
          <a:bodyPr wrap="square" rtlCol="0">
            <a:spAutoFit/>
          </a:bodyPr>
          <a:lstStyle/>
          <a:p>
            <a:r>
              <a:rPr lang="en-US" sz="1400" dirty="0"/>
              <a:t>While these Black Belt counties have an Infant Mortality Rate below that of Alabama, the State’s and these counties’ incidence rates are above the national average.  </a:t>
            </a:r>
            <a:endParaRPr lang="en-US" sz="1600" dirty="0"/>
          </a:p>
        </p:txBody>
      </p:sp>
    </p:spTree>
    <p:extLst>
      <p:ext uri="{BB962C8B-B14F-4D97-AF65-F5344CB8AC3E}">
        <p14:creationId xmlns:p14="http://schemas.microsoft.com/office/powerpoint/2010/main" val="91888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245748"/>
            <a:ext cx="7295730" cy="457200"/>
          </a:xfrm>
        </p:spPr>
        <p:txBody>
          <a:bodyPr/>
          <a:lstStyle/>
          <a:p>
            <a:r>
              <a:rPr lang="en-US" dirty="0"/>
              <a:t>Primary Care &amp; Midlevel Specialists Across Alabama</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pic>
        <p:nvPicPr>
          <p:cNvPr id="4" name="Picture 3">
            <a:extLst>
              <a:ext uri="{FF2B5EF4-FFF2-40B4-BE49-F238E27FC236}">
                <a16:creationId xmlns:a16="http://schemas.microsoft.com/office/drawing/2014/main" id="{1086F0D5-0DA2-40A8-8DE0-CB16A865904D}"/>
              </a:ext>
            </a:extLst>
          </p:cNvPr>
          <p:cNvPicPr>
            <a:picLocks noChangeAspect="1"/>
          </p:cNvPicPr>
          <p:nvPr/>
        </p:nvPicPr>
        <p:blipFill rotWithShape="1">
          <a:blip r:embed="rId2"/>
          <a:srcRect t="7902" b="21801"/>
          <a:stretch/>
        </p:blipFill>
        <p:spPr>
          <a:xfrm>
            <a:off x="152399" y="4922656"/>
            <a:ext cx="4351770" cy="1758657"/>
          </a:xfrm>
          <a:prstGeom prst="rect">
            <a:avLst/>
          </a:prstGeom>
        </p:spPr>
      </p:pic>
      <p:sp>
        <p:nvSpPr>
          <p:cNvPr id="16" name="TextBox 15">
            <a:extLst>
              <a:ext uri="{FF2B5EF4-FFF2-40B4-BE49-F238E27FC236}">
                <a16:creationId xmlns:a16="http://schemas.microsoft.com/office/drawing/2014/main" id="{CF148123-431C-468F-8ED8-412C5225E62B}"/>
              </a:ext>
            </a:extLst>
          </p:cNvPr>
          <p:cNvSpPr txBox="1"/>
          <p:nvPr/>
        </p:nvSpPr>
        <p:spPr>
          <a:xfrm>
            <a:off x="4175542" y="872496"/>
            <a:ext cx="4351770" cy="4031873"/>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sz="1600" dirty="0"/>
              <a:t>Greatest “density” of primary care physicians and mid-level providers (NPs/PAs) predominately in urban/metro areas across the state.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rural communities, provider access often in single digits (and very often aging).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Commonly cited reasons that rural communities struggle with provider recruitment:</a:t>
            </a:r>
          </a:p>
          <a:p>
            <a:pPr marL="742950" lvl="1" indent="-285750">
              <a:buFont typeface="Arial" panose="020B0604020202020204" pitchFamily="34" charset="0"/>
              <a:buChar char="•"/>
            </a:pPr>
            <a:r>
              <a:rPr lang="en-US" sz="1600" dirty="0"/>
              <a:t>Medical school debt-levels and income potential in rural communities</a:t>
            </a:r>
          </a:p>
          <a:p>
            <a:pPr marL="742950" lvl="1" indent="-285750">
              <a:buFont typeface="Arial" panose="020B0604020202020204" pitchFamily="34" charset="0"/>
              <a:buChar char="•"/>
            </a:pPr>
            <a:r>
              <a:rPr lang="en-US" sz="1600" dirty="0"/>
              <a:t>Personal and family decisions concerning rural vs. urban lifestyles </a:t>
            </a:r>
          </a:p>
          <a:p>
            <a:pPr marL="742950" lvl="1" indent="-285750">
              <a:buFont typeface="Arial" panose="020B0604020202020204" pitchFamily="34" charset="0"/>
              <a:buChar char="•"/>
            </a:pPr>
            <a:r>
              <a:rPr lang="en-US" sz="1600" dirty="0"/>
              <a:t>Financial weakness of rural hospitals</a:t>
            </a:r>
          </a:p>
        </p:txBody>
      </p:sp>
      <p:pic>
        <p:nvPicPr>
          <p:cNvPr id="5" name="Picture 4">
            <a:extLst>
              <a:ext uri="{FF2B5EF4-FFF2-40B4-BE49-F238E27FC236}">
                <a16:creationId xmlns:a16="http://schemas.microsoft.com/office/drawing/2014/main" id="{F070697C-1262-4079-AA22-4121EA3AA23E}"/>
              </a:ext>
            </a:extLst>
          </p:cNvPr>
          <p:cNvPicPr>
            <a:picLocks noChangeAspect="1"/>
          </p:cNvPicPr>
          <p:nvPr/>
        </p:nvPicPr>
        <p:blipFill rotWithShape="1">
          <a:blip r:embed="rId3"/>
          <a:srcRect l="19139" t="9138" r="42853" b="29746"/>
          <a:stretch/>
        </p:blipFill>
        <p:spPr>
          <a:xfrm>
            <a:off x="188332" y="872496"/>
            <a:ext cx="3543696" cy="3880612"/>
          </a:xfrm>
          <a:prstGeom prst="rect">
            <a:avLst/>
          </a:prstGeom>
        </p:spPr>
      </p:pic>
    </p:spTree>
    <p:extLst>
      <p:ext uri="{BB962C8B-B14F-4D97-AF65-F5344CB8AC3E}">
        <p14:creationId xmlns:p14="http://schemas.microsoft.com/office/powerpoint/2010/main" val="299834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3003-676B-41B6-BFC3-ED8538162746}"/>
              </a:ext>
            </a:extLst>
          </p:cNvPr>
          <p:cNvSpPr>
            <a:spLocks noGrp="1"/>
          </p:cNvSpPr>
          <p:nvPr>
            <p:ph type="title"/>
          </p:nvPr>
        </p:nvSpPr>
        <p:spPr/>
        <p:txBody>
          <a:bodyPr/>
          <a:lstStyle/>
          <a:p>
            <a:r>
              <a:rPr lang="en-US" dirty="0">
                <a:solidFill>
                  <a:schemeClr val="bg1"/>
                </a:solidFill>
              </a:rPr>
              <a:t>Ensuring future access</a:t>
            </a:r>
          </a:p>
        </p:txBody>
      </p:sp>
    </p:spTree>
    <p:extLst>
      <p:ext uri="{BB962C8B-B14F-4D97-AF65-F5344CB8AC3E}">
        <p14:creationId xmlns:p14="http://schemas.microsoft.com/office/powerpoint/2010/main" val="366615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E59E-C2DC-4C49-A70E-1D8207F3A0E2}"/>
              </a:ext>
            </a:extLst>
          </p:cNvPr>
          <p:cNvSpPr>
            <a:spLocks noGrp="1"/>
          </p:cNvSpPr>
          <p:nvPr>
            <p:ph type="title"/>
          </p:nvPr>
        </p:nvSpPr>
        <p:spPr/>
        <p:txBody>
          <a:bodyPr/>
          <a:lstStyle/>
          <a:p>
            <a:r>
              <a:rPr lang="en-US" dirty="0"/>
              <a:t>Our Time Together</a:t>
            </a:r>
          </a:p>
        </p:txBody>
      </p:sp>
      <p:graphicFrame>
        <p:nvGraphicFramePr>
          <p:cNvPr id="6" name="Content Placeholder 5">
            <a:extLst>
              <a:ext uri="{FF2B5EF4-FFF2-40B4-BE49-F238E27FC236}">
                <a16:creationId xmlns:a16="http://schemas.microsoft.com/office/drawing/2014/main" id="{DB472A79-29AF-4D69-A205-8DD0C4D163B5}"/>
              </a:ext>
            </a:extLst>
          </p:cNvPr>
          <p:cNvGraphicFramePr>
            <a:graphicFrameLocks noGrp="1"/>
          </p:cNvGraphicFramePr>
          <p:nvPr>
            <p:ph idx="1"/>
            <p:extLst>
              <p:ext uri="{D42A27DB-BD31-4B8C-83A1-F6EECF244321}">
                <p14:modId xmlns:p14="http://schemas.microsoft.com/office/powerpoint/2010/main" val="1905618504"/>
              </p:ext>
            </p:extLst>
          </p:nvPr>
        </p:nvGraphicFramePr>
        <p:xfrm>
          <a:off x="914399" y="14176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0">
            <a:extLst>
              <a:ext uri="{FF2B5EF4-FFF2-40B4-BE49-F238E27FC236}">
                <a16:creationId xmlns:a16="http://schemas.microsoft.com/office/drawing/2014/main" id="{24C4E85B-9A4A-471F-9433-D6AFAC6F5024}"/>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5" name="Title 10">
            <a:extLst>
              <a:ext uri="{FF2B5EF4-FFF2-40B4-BE49-F238E27FC236}">
                <a16:creationId xmlns:a16="http://schemas.microsoft.com/office/drawing/2014/main" id="{7C3F1188-1A80-4223-BD79-BC462901BDE8}"/>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41483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Momentum</a:t>
            </a:r>
          </a:p>
        </p:txBody>
      </p:sp>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14052" y="5781368"/>
            <a:ext cx="5515896" cy="369332"/>
          </a:xfrm>
          <a:prstGeom prst="rect">
            <a:avLst/>
          </a:prstGeom>
          <a:noFill/>
        </p:spPr>
        <p:txBody>
          <a:bodyPr wrap="square" rtlCol="0">
            <a:spAutoFit/>
          </a:bodyPr>
          <a:lstStyle/>
          <a:p>
            <a:r>
              <a:rPr lang="en-US" b="1" dirty="0"/>
              <a:t>Conversations happening at every level in every sector.</a:t>
            </a:r>
          </a:p>
        </p:txBody>
      </p:sp>
      <p:sp>
        <p:nvSpPr>
          <p:cNvPr id="6" name="Title 10">
            <a:extLst>
              <a:ext uri="{FF2B5EF4-FFF2-40B4-BE49-F238E27FC236}">
                <a16:creationId xmlns:a16="http://schemas.microsoft.com/office/drawing/2014/main" id="{79C616D9-3C39-4C2D-B1F8-629C252D8930}"/>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7" name="Title 10">
            <a:extLst>
              <a:ext uri="{FF2B5EF4-FFF2-40B4-BE49-F238E27FC236}">
                <a16:creationId xmlns:a16="http://schemas.microsoft.com/office/drawing/2014/main" id="{8287343C-A345-4801-99C6-F1C0E90E3E78}"/>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2285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Approaches</a:t>
            </a:r>
          </a:p>
        </p:txBody>
      </p:sp>
      <p:graphicFrame>
        <p:nvGraphicFramePr>
          <p:cNvPr id="8" name="Table 7"/>
          <p:cNvGraphicFramePr>
            <a:graphicFrameLocks noGrp="1"/>
          </p:cNvGraphicFramePr>
          <p:nvPr/>
        </p:nvGraphicFramePr>
        <p:xfrm>
          <a:off x="1494501" y="1379383"/>
          <a:ext cx="6154998" cy="4099234"/>
        </p:xfrm>
        <a:graphic>
          <a:graphicData uri="http://schemas.openxmlformats.org/drawingml/2006/table">
            <a:tbl>
              <a:tblPr firstRow="1" bandRow="1">
                <a:tableStyleId>{5C22544A-7EE6-4342-B048-85BDC9FD1C3A}</a:tableStyleId>
              </a:tblPr>
              <a:tblGrid>
                <a:gridCol w="3077499">
                  <a:extLst>
                    <a:ext uri="{9D8B030D-6E8A-4147-A177-3AD203B41FA5}">
                      <a16:colId xmlns:a16="http://schemas.microsoft.com/office/drawing/2014/main" val="799696888"/>
                    </a:ext>
                  </a:extLst>
                </a:gridCol>
                <a:gridCol w="3077499">
                  <a:extLst>
                    <a:ext uri="{9D8B030D-6E8A-4147-A177-3AD203B41FA5}">
                      <a16:colId xmlns:a16="http://schemas.microsoft.com/office/drawing/2014/main" val="479099067"/>
                    </a:ext>
                  </a:extLst>
                </a:gridCol>
              </a:tblGrid>
              <a:tr h="2049617">
                <a:tc>
                  <a:txBody>
                    <a:bodyPr/>
                    <a:lstStyle/>
                    <a:p>
                      <a:pPr algn="ctr"/>
                      <a:r>
                        <a:rPr lang="en-US" dirty="0"/>
                        <a:t>Stabilization</a:t>
                      </a:r>
                      <a:r>
                        <a:rPr lang="en-US" baseline="0" dirty="0"/>
                        <a:t> </a:t>
                      </a:r>
                    </a:p>
                    <a:p>
                      <a:pPr algn="ctr"/>
                      <a:r>
                        <a:rPr lang="en-US" baseline="0" dirty="0"/>
                        <a:t>versus </a:t>
                      </a:r>
                    </a:p>
                    <a:p>
                      <a:pPr algn="ctr"/>
                      <a:r>
                        <a:rPr lang="en-US" baseline="0" dirty="0"/>
                        <a:t>Transformation</a:t>
                      </a:r>
                      <a:endParaRPr lang="en-US" dirty="0"/>
                    </a:p>
                  </a:txBody>
                  <a:tcPr anchor="ctr"/>
                </a:tc>
                <a:tc>
                  <a:txBody>
                    <a:bodyPr/>
                    <a:lstStyle/>
                    <a:p>
                      <a:pPr algn="ctr"/>
                      <a:r>
                        <a:rPr lang="en-US" dirty="0"/>
                        <a:t>Incrementalism</a:t>
                      </a:r>
                    </a:p>
                    <a:p>
                      <a:pPr algn="ctr"/>
                      <a:r>
                        <a:rPr lang="en-US" dirty="0"/>
                        <a:t>versus</a:t>
                      </a:r>
                    </a:p>
                    <a:p>
                      <a:pPr algn="ctr"/>
                      <a:r>
                        <a:rPr lang="en-US" dirty="0"/>
                        <a:t>Disruption</a:t>
                      </a:r>
                    </a:p>
                  </a:txBody>
                  <a:tcPr anchor="ctr"/>
                </a:tc>
                <a:extLst>
                  <a:ext uri="{0D108BD9-81ED-4DB2-BD59-A6C34878D82A}">
                    <a16:rowId xmlns:a16="http://schemas.microsoft.com/office/drawing/2014/main" val="916842622"/>
                  </a:ext>
                </a:extLst>
              </a:tr>
              <a:tr h="2049617">
                <a:tc>
                  <a:txBody>
                    <a:bodyPr/>
                    <a:lstStyle/>
                    <a:p>
                      <a:pPr algn="ctr"/>
                      <a:r>
                        <a:rPr lang="en-US" dirty="0"/>
                        <a:t>Federal</a:t>
                      </a:r>
                    </a:p>
                    <a:p>
                      <a:pPr algn="ctr"/>
                      <a:r>
                        <a:rPr lang="en-US" dirty="0"/>
                        <a:t>versus</a:t>
                      </a:r>
                    </a:p>
                    <a:p>
                      <a:pPr algn="ctr"/>
                      <a:r>
                        <a:rPr lang="en-US" dirty="0"/>
                        <a:t>State</a:t>
                      </a:r>
                    </a:p>
                  </a:txBody>
                  <a:tcPr anchor="ctr"/>
                </a:tc>
                <a:tc>
                  <a:txBody>
                    <a:bodyPr/>
                    <a:lstStyle/>
                    <a:p>
                      <a:pPr algn="ctr"/>
                      <a:r>
                        <a:rPr lang="en-US" dirty="0"/>
                        <a:t>Strategy</a:t>
                      </a:r>
                      <a:endParaRPr lang="en-US" baseline="0" dirty="0"/>
                    </a:p>
                    <a:p>
                      <a:pPr algn="ctr"/>
                      <a:r>
                        <a:rPr lang="en-US" baseline="0" dirty="0"/>
                        <a:t>versus</a:t>
                      </a:r>
                    </a:p>
                    <a:p>
                      <a:pPr algn="ctr"/>
                      <a:r>
                        <a:rPr lang="en-US" baseline="0" dirty="0"/>
                        <a:t>Policy</a:t>
                      </a:r>
                      <a:endParaRPr lang="en-US" dirty="0"/>
                    </a:p>
                  </a:txBody>
                  <a:tcPr anchor="ctr"/>
                </a:tc>
                <a:extLst>
                  <a:ext uri="{0D108BD9-81ED-4DB2-BD59-A6C34878D82A}">
                    <a16:rowId xmlns:a16="http://schemas.microsoft.com/office/drawing/2014/main" val="3685032864"/>
                  </a:ext>
                </a:extLst>
              </a:tr>
            </a:tbl>
          </a:graphicData>
        </a:graphic>
      </p:graphicFrame>
      <p:sp>
        <p:nvSpPr>
          <p:cNvPr id="4" name="Title 10">
            <a:extLst>
              <a:ext uri="{FF2B5EF4-FFF2-40B4-BE49-F238E27FC236}">
                <a16:creationId xmlns:a16="http://schemas.microsoft.com/office/drawing/2014/main" id="{30F6D8D2-693C-4CD4-9CE6-FA781A1AAF74}"/>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5" name="Title 10">
            <a:extLst>
              <a:ext uri="{FF2B5EF4-FFF2-40B4-BE49-F238E27FC236}">
                <a16:creationId xmlns:a16="http://schemas.microsoft.com/office/drawing/2014/main" id="{C4271C62-18E5-4146-B69A-995099261364}"/>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309747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Center</a:t>
            </a:r>
          </a:p>
        </p:txBody>
      </p:sp>
      <p:sp>
        <p:nvSpPr>
          <p:cNvPr id="5" name="Content Placeholder 2"/>
          <p:cNvSpPr>
            <a:spLocks noGrp="1"/>
          </p:cNvSpPr>
          <p:nvPr>
            <p:ph idx="1"/>
          </p:nvPr>
        </p:nvSpPr>
        <p:spPr>
          <a:xfrm>
            <a:off x="914400" y="1417637"/>
            <a:ext cx="3952568" cy="4525963"/>
          </a:xfrm>
        </p:spPr>
        <p:txBody>
          <a:bodyPr/>
          <a:lstStyle/>
          <a:p>
            <a:r>
              <a:rPr lang="en-US" dirty="0"/>
              <a:t>Alabama Legislature bill passed in 2018</a:t>
            </a:r>
          </a:p>
          <a:p>
            <a:r>
              <a:rPr lang="en-US" dirty="0"/>
              <a:t>Staffed and managed by UAB Health System</a:t>
            </a:r>
          </a:p>
          <a:p>
            <a:r>
              <a:rPr lang="en-US" dirty="0"/>
              <a:t>Eligible Hospitals: Rural, Non-profit or Public</a:t>
            </a:r>
          </a:p>
          <a:p>
            <a:r>
              <a:rPr lang="en-US" dirty="0"/>
              <a:t>Technical Assistance</a:t>
            </a:r>
          </a:p>
          <a:p>
            <a:r>
              <a:rPr lang="en-US" dirty="0"/>
              <a:t>Rural Administrative Residency Program</a:t>
            </a:r>
          </a:p>
        </p:txBody>
      </p:sp>
      <p:graphicFrame>
        <p:nvGraphicFramePr>
          <p:cNvPr id="3" name="Diagram 2"/>
          <p:cNvGraphicFramePr/>
          <p:nvPr/>
        </p:nvGraphicFramePr>
        <p:xfrm>
          <a:off x="3859162" y="141763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0">
            <a:extLst>
              <a:ext uri="{FF2B5EF4-FFF2-40B4-BE49-F238E27FC236}">
                <a16:creationId xmlns:a16="http://schemas.microsoft.com/office/drawing/2014/main" id="{F1C062B0-BB61-4B2B-ABC7-5B783A855C32}"/>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7" name="Title 10">
            <a:extLst>
              <a:ext uri="{FF2B5EF4-FFF2-40B4-BE49-F238E27FC236}">
                <a16:creationId xmlns:a16="http://schemas.microsoft.com/office/drawing/2014/main" id="{6CE4C0B6-3B55-4B7C-8678-13AA91892390}"/>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2846324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Telemedicine</a:t>
            </a:r>
          </a:p>
        </p:txBody>
      </p:sp>
      <p:sp>
        <p:nvSpPr>
          <p:cNvPr id="4" name="Content Placeholder 3"/>
          <p:cNvSpPr>
            <a:spLocks noGrp="1"/>
          </p:cNvSpPr>
          <p:nvPr>
            <p:ph idx="1"/>
          </p:nvPr>
        </p:nvSpPr>
        <p:spPr>
          <a:xfrm>
            <a:off x="914400" y="1417637"/>
            <a:ext cx="4896466" cy="4525963"/>
          </a:xfrm>
        </p:spPr>
        <p:txBody>
          <a:bodyPr/>
          <a:lstStyle/>
          <a:p>
            <a:r>
              <a:rPr lang="en-US" sz="1600" dirty="0"/>
              <a:t>Survey by Definitive Healthcare</a:t>
            </a:r>
          </a:p>
          <a:p>
            <a:pPr lvl="1"/>
            <a:r>
              <a:rPr lang="en-US" sz="1400" dirty="0"/>
              <a:t>Inpatient Utilization up nationally 84% from 54%</a:t>
            </a:r>
          </a:p>
          <a:p>
            <a:pPr lvl="1"/>
            <a:r>
              <a:rPr lang="en-US" sz="1400" dirty="0"/>
              <a:t>90% of the healthcare providers surveyed indicated that their future telehealth investment plans are slated to occur within the next 12-18 months. </a:t>
            </a:r>
            <a:endParaRPr lang="en-US" sz="1600" dirty="0"/>
          </a:p>
          <a:p>
            <a:r>
              <a:rPr lang="en-US" sz="1600" dirty="0"/>
              <a:t>Improved reimbursement and regulatory environment</a:t>
            </a:r>
          </a:p>
          <a:p>
            <a:r>
              <a:rPr lang="en-US" sz="1600" dirty="0"/>
              <a:t>Barriers: broadband access and quality</a:t>
            </a:r>
          </a:p>
          <a:p>
            <a:endParaRPr lang="en-US" sz="1600" dirty="0"/>
          </a:p>
          <a:p>
            <a:r>
              <a:rPr lang="en-US" sz="1600" dirty="0"/>
              <a:t>Services Available Across AL:</a:t>
            </a:r>
          </a:p>
          <a:p>
            <a:pPr marL="1028575" lvl="1" indent="-342900">
              <a:buFont typeface="Arial"/>
              <a:buChar char="•"/>
            </a:pPr>
            <a:r>
              <a:rPr lang="en-US" sz="1400" dirty="0"/>
              <a:t>Critical Care (stroke, ED, </a:t>
            </a:r>
            <a:r>
              <a:rPr lang="en-US" sz="1400" dirty="0" err="1"/>
              <a:t>eICU</a:t>
            </a:r>
            <a:r>
              <a:rPr lang="en-US" sz="1400" dirty="0"/>
              <a:t>)</a:t>
            </a:r>
          </a:p>
          <a:p>
            <a:pPr marL="1028575" lvl="1" indent="-342900">
              <a:buFont typeface="Arial"/>
              <a:buChar char="•"/>
            </a:pPr>
            <a:r>
              <a:rPr lang="en-US" sz="1400" dirty="0"/>
              <a:t>Specialist Services (nephrology)</a:t>
            </a:r>
          </a:p>
          <a:p>
            <a:pPr marL="1028575" lvl="1" indent="-342900">
              <a:buFont typeface="Arial"/>
              <a:buChar char="•"/>
            </a:pPr>
            <a:r>
              <a:rPr lang="en-US" sz="1400" dirty="0"/>
              <a:t>Ambulatory Care (cardiology, MFM)</a:t>
            </a:r>
          </a:p>
          <a:p>
            <a:pPr marL="1028575" lvl="1" indent="-342900">
              <a:buFont typeface="Arial"/>
              <a:buChar char="•"/>
            </a:pPr>
            <a:r>
              <a:rPr lang="en-US" sz="1400" dirty="0"/>
              <a:t>Remote monitoring</a:t>
            </a:r>
            <a:endParaRPr lang="en-US" sz="1600" dirty="0"/>
          </a:p>
          <a:p>
            <a:endParaRPr lang="en-US" sz="1600" dirty="0"/>
          </a:p>
          <a:p>
            <a:r>
              <a:rPr lang="en-US" sz="1600" dirty="0"/>
              <a:t>Other states:</a:t>
            </a:r>
          </a:p>
          <a:p>
            <a:r>
              <a:rPr lang="en-US" sz="1400" dirty="0"/>
              <a:t>UMMC’s Center for Telehealth is connected to more than 200 locations</a:t>
            </a:r>
          </a:p>
          <a:p>
            <a:r>
              <a:rPr lang="en-US" sz="1400" dirty="0"/>
              <a:t>UPMC provides access to more than 35 specialties via Telehealth</a:t>
            </a:r>
          </a:p>
        </p:txBody>
      </p:sp>
      <p:pic>
        <p:nvPicPr>
          <p:cNvPr id="3" name="Picture 2"/>
          <p:cNvPicPr>
            <a:picLocks noChangeAspect="1"/>
          </p:cNvPicPr>
          <p:nvPr/>
        </p:nvPicPr>
        <p:blipFill rotWithShape="1">
          <a:blip r:embed="rId3"/>
          <a:srcRect l="50166" t="17026" r="23111" b="7590"/>
          <a:stretch/>
        </p:blipFill>
        <p:spPr>
          <a:xfrm>
            <a:off x="5703693" y="1417637"/>
            <a:ext cx="2860204" cy="4370582"/>
          </a:xfrm>
          <a:prstGeom prst="rect">
            <a:avLst/>
          </a:prstGeom>
        </p:spPr>
      </p:pic>
      <p:sp>
        <p:nvSpPr>
          <p:cNvPr id="5" name="Title 10">
            <a:extLst>
              <a:ext uri="{FF2B5EF4-FFF2-40B4-BE49-F238E27FC236}">
                <a16:creationId xmlns:a16="http://schemas.microsoft.com/office/drawing/2014/main" id="{ECADAD5F-2E31-47EA-B886-D8EF9C7B73C6}"/>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6" name="Title 10">
            <a:extLst>
              <a:ext uri="{FF2B5EF4-FFF2-40B4-BE49-F238E27FC236}">
                <a16:creationId xmlns:a16="http://schemas.microsoft.com/office/drawing/2014/main" id="{DA6EEC51-D01D-475F-A20F-E2DF28D44A1B}"/>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3288753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Diversification</a:t>
            </a:r>
          </a:p>
        </p:txBody>
      </p:sp>
      <p:sp>
        <p:nvSpPr>
          <p:cNvPr id="3" name="Content Placeholder 2"/>
          <p:cNvSpPr>
            <a:spLocks noGrp="1"/>
          </p:cNvSpPr>
          <p:nvPr>
            <p:ph idx="1"/>
          </p:nvPr>
        </p:nvSpPr>
        <p:spPr/>
        <p:txBody>
          <a:bodyPr/>
          <a:lstStyle/>
          <a:p>
            <a:r>
              <a:rPr lang="en-US" dirty="0"/>
              <a:t>Standard Sources of Revenue</a:t>
            </a:r>
          </a:p>
          <a:p>
            <a:pPr marL="1028575" lvl="1" indent="-342900">
              <a:buFont typeface="Arial"/>
              <a:buChar char="•"/>
            </a:pPr>
            <a:r>
              <a:rPr lang="en-US" dirty="0"/>
              <a:t>Inpatient Services</a:t>
            </a:r>
          </a:p>
          <a:p>
            <a:pPr marL="1028575" lvl="1" indent="-342900">
              <a:buFont typeface="Arial"/>
              <a:buChar char="•"/>
            </a:pPr>
            <a:r>
              <a:rPr lang="en-US" dirty="0"/>
              <a:t>Emergency Services</a:t>
            </a:r>
          </a:p>
          <a:p>
            <a:pPr marL="1028575" lvl="1" indent="-342900">
              <a:buFont typeface="Arial"/>
              <a:buChar char="•"/>
            </a:pPr>
            <a:r>
              <a:rPr lang="en-US" dirty="0"/>
              <a:t>Rural Health Clinics</a:t>
            </a:r>
          </a:p>
          <a:p>
            <a:pPr marL="1028575" lvl="1" indent="-342900">
              <a:buFont typeface="Arial"/>
              <a:buChar char="•"/>
            </a:pPr>
            <a:r>
              <a:rPr lang="en-US" dirty="0"/>
              <a:t>Federally Qualified Health Centers</a:t>
            </a:r>
          </a:p>
          <a:p>
            <a:pPr marL="1028575" lvl="1" indent="-342900">
              <a:buFont typeface="Arial"/>
              <a:buChar char="•"/>
            </a:pPr>
            <a:r>
              <a:rPr lang="en-US" dirty="0"/>
              <a:t>Swing Beds</a:t>
            </a:r>
          </a:p>
          <a:p>
            <a:pPr marL="1028575" lvl="1" indent="-342900">
              <a:buFont typeface="Arial"/>
              <a:buChar char="•"/>
            </a:pPr>
            <a:r>
              <a:rPr lang="en-US" dirty="0"/>
              <a:t>340B &amp; Contract Pharmacies</a:t>
            </a:r>
          </a:p>
          <a:p>
            <a:pPr marL="1028575" lvl="1" indent="-342900">
              <a:buFont typeface="Arial"/>
              <a:buChar char="•"/>
            </a:pPr>
            <a:r>
              <a:rPr lang="en-US" dirty="0"/>
              <a:t>Lab Partnerships</a:t>
            </a:r>
          </a:p>
          <a:p>
            <a:r>
              <a:rPr lang="en-US" dirty="0"/>
              <a:t>Alternatives</a:t>
            </a:r>
          </a:p>
          <a:p>
            <a:pPr marL="1028575" lvl="1" indent="-342900">
              <a:buFont typeface="Arial"/>
              <a:buChar char="•"/>
            </a:pPr>
            <a:r>
              <a:rPr lang="en-US" dirty="0"/>
              <a:t>Comprehensive Retirement Communities</a:t>
            </a:r>
          </a:p>
          <a:p>
            <a:pPr marL="1028575" lvl="1" indent="-342900">
              <a:buFont typeface="Arial"/>
              <a:buChar char="•"/>
            </a:pPr>
            <a:r>
              <a:rPr lang="en-US" dirty="0"/>
              <a:t>Private Recovery Suites in Ambulatory Surgical Centers</a:t>
            </a:r>
          </a:p>
          <a:p>
            <a:pPr marL="1028575" lvl="1" indent="-342900">
              <a:buFont typeface="Arial"/>
              <a:buChar char="•"/>
            </a:pPr>
            <a:r>
              <a:rPr lang="en-US" dirty="0"/>
              <a:t>Fitness Centers</a:t>
            </a:r>
          </a:p>
          <a:p>
            <a:pPr marL="1028575" lvl="1" indent="-342900">
              <a:buFont typeface="Arial"/>
              <a:buChar char="•"/>
            </a:pPr>
            <a:r>
              <a:rPr lang="en-US" dirty="0"/>
              <a:t>Non-healthcare lines of businesses</a:t>
            </a:r>
          </a:p>
          <a:p>
            <a:pPr marL="1028575" lvl="1" indent="-342900">
              <a:buFont typeface="Arial"/>
              <a:buChar char="•"/>
            </a:pPr>
            <a:r>
              <a:rPr lang="en-US" dirty="0"/>
              <a:t>Investments</a:t>
            </a:r>
          </a:p>
        </p:txBody>
      </p:sp>
      <p:sp>
        <p:nvSpPr>
          <p:cNvPr id="4" name="Title 10">
            <a:extLst>
              <a:ext uri="{FF2B5EF4-FFF2-40B4-BE49-F238E27FC236}">
                <a16:creationId xmlns:a16="http://schemas.microsoft.com/office/drawing/2014/main" id="{ECF83723-AA44-4270-B2F3-0C4C4BDA8390}"/>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5" name="Title 10">
            <a:extLst>
              <a:ext uri="{FF2B5EF4-FFF2-40B4-BE49-F238E27FC236}">
                <a16:creationId xmlns:a16="http://schemas.microsoft.com/office/drawing/2014/main" id="{985501D7-E041-48C4-A203-9C212BE41F17}"/>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1518538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Continuum of Collaboration</a:t>
            </a:r>
          </a:p>
        </p:txBody>
      </p:sp>
      <p:sp>
        <p:nvSpPr>
          <p:cNvPr id="3" name="Content Placeholder 2"/>
          <p:cNvSpPr>
            <a:spLocks noGrp="1"/>
          </p:cNvSpPr>
          <p:nvPr>
            <p:ph idx="1"/>
          </p:nvPr>
        </p:nvSpPr>
        <p:spPr>
          <a:xfrm>
            <a:off x="354872" y="1262235"/>
            <a:ext cx="7295731" cy="4525963"/>
          </a:xfrm>
        </p:spPr>
        <p:txBody>
          <a:bodyPr/>
          <a:lstStyle/>
          <a:p>
            <a:r>
              <a:rPr lang="en-US" dirty="0"/>
              <a:t>Types of Relationships</a:t>
            </a:r>
          </a:p>
          <a:p>
            <a:pPr lvl="1"/>
            <a:r>
              <a:rPr lang="en-US" dirty="0"/>
              <a:t>No risk to Risk</a:t>
            </a:r>
          </a:p>
          <a:p>
            <a:pPr lvl="1"/>
            <a:r>
              <a:rPr lang="en-US" dirty="0"/>
              <a:t>Transfer Agreements, PSA, Affiliate, JV, M&amp;A</a:t>
            </a:r>
          </a:p>
          <a:p>
            <a:pPr lvl="1"/>
            <a:r>
              <a:rPr lang="en-US" dirty="0"/>
              <a:t>Range of Corporate Services</a:t>
            </a:r>
          </a:p>
          <a:p>
            <a:r>
              <a:rPr lang="en-US" dirty="0"/>
              <a:t>45+ rural hospitals, 50% with some affiliation</a:t>
            </a:r>
          </a:p>
          <a:p>
            <a:pPr marL="0" indent="0">
              <a:buNone/>
            </a:pP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30397" y="3441222"/>
            <a:ext cx="2339260" cy="2284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319" y="3306856"/>
            <a:ext cx="1671481" cy="5171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968" y="1958674"/>
            <a:ext cx="1761247" cy="329809"/>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84287" y="600862"/>
            <a:ext cx="1451686" cy="36623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5369" y="1190898"/>
            <a:ext cx="1348167" cy="610888"/>
          </a:xfrm>
          <a:prstGeom prst="rect">
            <a:avLst/>
          </a:prstGeom>
        </p:spPr>
      </p:pic>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34255" y="3203004"/>
            <a:ext cx="1341467" cy="894311"/>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21164" b="16569"/>
          <a:stretch/>
        </p:blipFill>
        <p:spPr>
          <a:xfrm>
            <a:off x="7650603" y="1130346"/>
            <a:ext cx="1119054" cy="696805"/>
          </a:xfrm>
          <a:prstGeom prst="rect">
            <a:avLst/>
          </a:prstGeom>
        </p:spPr>
      </p:pic>
      <p:pic>
        <p:nvPicPr>
          <p:cNvPr id="11" name="Picture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014672" y="2549480"/>
            <a:ext cx="1329558" cy="734066"/>
          </a:xfrm>
          <a:prstGeom prst="rect">
            <a:avLst/>
          </a:prstGeom>
        </p:spPr>
      </p:pic>
      <p:pic>
        <p:nvPicPr>
          <p:cNvPr id="12" name="Picture 1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161877" y="457200"/>
            <a:ext cx="1166906" cy="697398"/>
          </a:xfrm>
          <a:prstGeom prst="rect">
            <a:avLst/>
          </a:prstGeom>
        </p:spPr>
      </p:pic>
      <p:pic>
        <p:nvPicPr>
          <p:cNvPr id="13" name="Picture 12"/>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544473" y="2420006"/>
            <a:ext cx="1409743" cy="687323"/>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877" y="1917222"/>
            <a:ext cx="1035149" cy="422100"/>
          </a:xfrm>
          <a:prstGeom prst="rect">
            <a:avLst/>
          </a:prstGeom>
        </p:spPr>
      </p:pic>
      <p:sp>
        <p:nvSpPr>
          <p:cNvPr id="15" name="Title 10">
            <a:extLst>
              <a:ext uri="{FF2B5EF4-FFF2-40B4-BE49-F238E27FC236}">
                <a16:creationId xmlns:a16="http://schemas.microsoft.com/office/drawing/2014/main" id="{B19E12B7-C5FD-45EB-B001-40E5C0F068C5}"/>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6" name="Title 10">
            <a:extLst>
              <a:ext uri="{FF2B5EF4-FFF2-40B4-BE49-F238E27FC236}">
                <a16:creationId xmlns:a16="http://schemas.microsoft.com/office/drawing/2014/main" id="{39E240A9-E39A-4474-A9A0-E9C32C92A1E9}"/>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pic>
        <p:nvPicPr>
          <p:cNvPr id="17" name="Picture 16">
            <a:extLst>
              <a:ext uri="{FF2B5EF4-FFF2-40B4-BE49-F238E27FC236}">
                <a16:creationId xmlns:a16="http://schemas.microsoft.com/office/drawing/2014/main" id="{9FDC6A92-CA23-4D1A-A98D-D23FECDB95A8}"/>
              </a:ext>
            </a:extLst>
          </p:cNvPr>
          <p:cNvPicPr>
            <a:picLocks noChangeAspect="1"/>
          </p:cNvPicPr>
          <p:nvPr/>
        </p:nvPicPr>
        <p:blipFill>
          <a:blip r:embed="rId13"/>
          <a:stretch>
            <a:fillRect/>
          </a:stretch>
        </p:blipFill>
        <p:spPr>
          <a:xfrm>
            <a:off x="1177890" y="4097315"/>
            <a:ext cx="6788220" cy="2643679"/>
          </a:xfrm>
          <a:prstGeom prst="rect">
            <a:avLst/>
          </a:prstGeom>
        </p:spPr>
      </p:pic>
    </p:spTree>
    <p:extLst>
      <p:ext uri="{BB962C8B-B14F-4D97-AF65-F5344CB8AC3E}">
        <p14:creationId xmlns:p14="http://schemas.microsoft.com/office/powerpoint/2010/main" val="333572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Pipeline</a:t>
            </a:r>
          </a:p>
        </p:txBody>
      </p:sp>
      <p:sp>
        <p:nvSpPr>
          <p:cNvPr id="3" name="Content Placeholder 2"/>
          <p:cNvSpPr>
            <a:spLocks noGrp="1"/>
          </p:cNvSpPr>
          <p:nvPr>
            <p:ph sz="half" idx="1"/>
          </p:nvPr>
        </p:nvSpPr>
        <p:spPr>
          <a:xfrm>
            <a:off x="467033" y="2052484"/>
            <a:ext cx="4038600" cy="4525963"/>
          </a:xfrm>
        </p:spPr>
        <p:txBody>
          <a:bodyPr/>
          <a:lstStyle/>
          <a:p>
            <a:r>
              <a:rPr lang="en-US" sz="1600" dirty="0"/>
              <a:t>Estimated Shortages in Rural Areas</a:t>
            </a:r>
          </a:p>
          <a:p>
            <a:pPr marL="1028575" lvl="1" indent="-342900"/>
            <a:r>
              <a:rPr lang="en-US" sz="1600" dirty="0"/>
              <a:t>Primary Care – 14,900</a:t>
            </a:r>
          </a:p>
          <a:p>
            <a:pPr marL="1028575" lvl="1" indent="-342900"/>
            <a:r>
              <a:rPr lang="en-US" sz="1600" dirty="0"/>
              <a:t>Dental Health – 10,635</a:t>
            </a:r>
          </a:p>
          <a:p>
            <a:pPr marL="1028575" lvl="1" indent="-342900"/>
            <a:r>
              <a:rPr lang="en-US" sz="1600" dirty="0"/>
              <a:t>Mental Health – 6,894</a:t>
            </a:r>
          </a:p>
          <a:p>
            <a:r>
              <a:rPr lang="en-US" sz="1600" dirty="0"/>
              <a:t>Free Tuition</a:t>
            </a:r>
          </a:p>
          <a:p>
            <a:pPr marL="1028575" lvl="1" indent="-342900"/>
            <a:r>
              <a:rPr lang="en-US" sz="1600" dirty="0"/>
              <a:t>NYU School of Medicine (incoming class this fall)</a:t>
            </a:r>
          </a:p>
          <a:p>
            <a:r>
              <a:rPr lang="en-US" sz="1600" dirty="0"/>
              <a:t>Medical School Scholarships</a:t>
            </a:r>
          </a:p>
          <a:p>
            <a:pPr marL="1028575" lvl="1" indent="-342900"/>
            <a:r>
              <a:rPr lang="en-US" sz="1600" dirty="0"/>
              <a:t>Board of Medical Scholarship Awards</a:t>
            </a:r>
          </a:p>
          <a:p>
            <a:pPr marL="1028575" lvl="1" indent="-342900"/>
            <a:r>
              <a:rPr lang="en-US" sz="1600" dirty="0"/>
              <a:t>Rural Practice Scholarship Program</a:t>
            </a:r>
          </a:p>
          <a:p>
            <a:r>
              <a:rPr lang="en-US" sz="1600" dirty="0"/>
              <a:t>Rural Tracks</a:t>
            </a:r>
          </a:p>
          <a:p>
            <a:pPr marL="1028575" lvl="1" indent="-342900">
              <a:buFont typeface="Arial"/>
              <a:buChar char="•"/>
            </a:pPr>
            <a:r>
              <a:rPr lang="en-US" sz="1600" dirty="0"/>
              <a:t>KU Rural Training Track</a:t>
            </a:r>
          </a:p>
          <a:p>
            <a:pPr marL="1028575" lvl="1" indent="-342900">
              <a:buFont typeface="Arial"/>
              <a:buChar char="•"/>
            </a:pPr>
            <a:r>
              <a:rPr lang="en-US" sz="1600" dirty="0"/>
              <a:t>Rural Scholars Program</a:t>
            </a:r>
          </a:p>
        </p:txBody>
      </p:sp>
      <p:sp>
        <p:nvSpPr>
          <p:cNvPr id="4" name="Content Placeholder 3"/>
          <p:cNvSpPr>
            <a:spLocks noGrp="1"/>
          </p:cNvSpPr>
          <p:nvPr>
            <p:ph sz="half" idx="2"/>
          </p:nvPr>
        </p:nvSpPr>
        <p:spPr>
          <a:xfrm>
            <a:off x="4658033" y="2052484"/>
            <a:ext cx="4038600" cy="4525963"/>
          </a:xfrm>
        </p:spPr>
        <p:txBody>
          <a:bodyPr/>
          <a:lstStyle/>
          <a:p>
            <a:r>
              <a:rPr lang="en-US" sz="1600" dirty="0"/>
              <a:t>National Health Service Corp Scholarship or Loan Repayment Program </a:t>
            </a:r>
          </a:p>
          <a:p>
            <a:pPr marL="1028575" lvl="1" indent="-342900"/>
            <a:r>
              <a:rPr lang="en-US" sz="1600" dirty="0"/>
              <a:t>Up to $50,000 for 2 years depending on HPSA score</a:t>
            </a:r>
          </a:p>
          <a:p>
            <a:r>
              <a:rPr lang="en-US" sz="1600" dirty="0"/>
              <a:t>Community Partners like BCBS</a:t>
            </a:r>
          </a:p>
          <a:p>
            <a:pPr marL="1028575" lvl="1" indent="-342900"/>
            <a:r>
              <a:rPr lang="en-US" sz="1600" dirty="0"/>
              <a:t>$7.8m for Alabama</a:t>
            </a:r>
          </a:p>
          <a:p>
            <a:pPr marL="1028575" lvl="1" indent="-342900"/>
            <a:r>
              <a:rPr lang="en-US" sz="1600" dirty="0"/>
              <a:t>120-150 students over 5 years</a:t>
            </a:r>
          </a:p>
          <a:p>
            <a:pPr marL="1028575" lvl="1" indent="-342900"/>
            <a:r>
              <a:rPr lang="en-US" sz="1600" dirty="0"/>
              <a:t>Ex: $3.6m for 12 scholarships per year for 5 years for UAB</a:t>
            </a:r>
          </a:p>
          <a:p>
            <a:r>
              <a:rPr lang="en-US" sz="1600" dirty="0"/>
              <a:t>Physician Rural Tax Credits $5000-20000</a:t>
            </a:r>
          </a:p>
          <a:p>
            <a:r>
              <a:rPr lang="en-US" sz="1600" dirty="0"/>
              <a:t>J-1 Visa Programs</a:t>
            </a:r>
          </a:p>
          <a:p>
            <a:r>
              <a:rPr lang="en-US" sz="1600" dirty="0"/>
              <a:t>Area Health Education Centers</a:t>
            </a:r>
          </a:p>
          <a:p>
            <a:pPr marL="0" indent="0">
              <a:buNone/>
            </a:pPr>
            <a:endParaRPr lang="en-US" sz="1600" dirty="0"/>
          </a:p>
        </p:txBody>
      </p:sp>
      <p:sp>
        <p:nvSpPr>
          <p:cNvPr id="5" name="TextBox 4"/>
          <p:cNvSpPr txBox="1"/>
          <p:nvPr/>
        </p:nvSpPr>
        <p:spPr>
          <a:xfrm>
            <a:off x="2831690" y="1221832"/>
            <a:ext cx="3480620" cy="523220"/>
          </a:xfrm>
          <a:prstGeom prst="rect">
            <a:avLst/>
          </a:prstGeom>
          <a:noFill/>
        </p:spPr>
        <p:txBody>
          <a:bodyPr wrap="square" rtlCol="0">
            <a:spAutoFit/>
          </a:bodyPr>
          <a:lstStyle/>
          <a:p>
            <a:pPr algn="ctr"/>
            <a:r>
              <a:rPr lang="en-US" sz="2800" b="1" dirty="0"/>
              <a:t>$192,000</a:t>
            </a:r>
          </a:p>
        </p:txBody>
      </p:sp>
      <p:sp>
        <p:nvSpPr>
          <p:cNvPr id="6" name="Title 10">
            <a:extLst>
              <a:ext uri="{FF2B5EF4-FFF2-40B4-BE49-F238E27FC236}">
                <a16:creationId xmlns:a16="http://schemas.microsoft.com/office/drawing/2014/main" id="{0D09DBDA-4A5F-4BA3-B4F7-6942E934D057}"/>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7" name="Title 10">
            <a:extLst>
              <a:ext uri="{FF2B5EF4-FFF2-40B4-BE49-F238E27FC236}">
                <a16:creationId xmlns:a16="http://schemas.microsoft.com/office/drawing/2014/main" id="{9155A1A1-7298-424D-BE7E-1EE39A497AF5}"/>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243854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Financing</a:t>
            </a:r>
          </a:p>
        </p:txBody>
      </p:sp>
      <p:sp>
        <p:nvSpPr>
          <p:cNvPr id="3" name="Content Placeholder 2"/>
          <p:cNvSpPr>
            <a:spLocks noGrp="1"/>
          </p:cNvSpPr>
          <p:nvPr>
            <p:ph idx="1"/>
          </p:nvPr>
        </p:nvSpPr>
        <p:spPr/>
        <p:txBody>
          <a:bodyPr/>
          <a:lstStyle/>
          <a:p>
            <a:r>
              <a:rPr lang="en-US" dirty="0"/>
              <a:t>Federal &amp; State Level</a:t>
            </a:r>
          </a:p>
          <a:p>
            <a:pPr lvl="1"/>
            <a:r>
              <a:rPr lang="en-US" dirty="0"/>
              <a:t>Medicaid Expansion</a:t>
            </a:r>
          </a:p>
          <a:p>
            <a:pPr lvl="1"/>
            <a:r>
              <a:rPr lang="en-US" dirty="0"/>
              <a:t>Wage Index</a:t>
            </a:r>
          </a:p>
          <a:p>
            <a:pPr lvl="2"/>
            <a:r>
              <a:rPr lang="en-US" dirty="0"/>
              <a:t>Complex Formula</a:t>
            </a:r>
          </a:p>
          <a:p>
            <a:pPr lvl="2"/>
            <a:r>
              <a:rPr lang="en-US" dirty="0"/>
              <a:t>25</a:t>
            </a:r>
            <a:r>
              <a:rPr lang="en-US" baseline="30000" dirty="0"/>
              <a:t>th</a:t>
            </a:r>
            <a:r>
              <a:rPr lang="en-US" dirty="0"/>
              <a:t> Percentile</a:t>
            </a:r>
          </a:p>
          <a:p>
            <a:r>
              <a:rPr lang="en-US" dirty="0"/>
              <a:t>City &amp; County Level</a:t>
            </a:r>
          </a:p>
          <a:p>
            <a:pPr lvl="1"/>
            <a:r>
              <a:rPr lang="en-US" dirty="0"/>
              <a:t>Sales Taxes</a:t>
            </a:r>
          </a:p>
          <a:p>
            <a:pPr lvl="1"/>
            <a:r>
              <a:rPr lang="en-US" dirty="0"/>
              <a:t>Ad </a:t>
            </a:r>
            <a:r>
              <a:rPr lang="en-US" dirty="0" err="1"/>
              <a:t>Valorum</a:t>
            </a:r>
            <a:endParaRPr lang="en-US" dirty="0"/>
          </a:p>
        </p:txBody>
      </p:sp>
      <p:graphicFrame>
        <p:nvGraphicFramePr>
          <p:cNvPr id="4" name="Diagram 3"/>
          <p:cNvGraphicFramePr/>
          <p:nvPr/>
        </p:nvGraphicFramePr>
        <p:xfrm>
          <a:off x="4827639" y="1648618"/>
          <a:ext cx="3932903" cy="444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525729" y="3680618"/>
            <a:ext cx="2890684" cy="369332"/>
          </a:xfrm>
          <a:prstGeom prst="rect">
            <a:avLst/>
          </a:prstGeom>
          <a:noFill/>
        </p:spPr>
        <p:txBody>
          <a:bodyPr wrap="square" rtlCol="0">
            <a:spAutoFit/>
          </a:bodyPr>
          <a:lstStyle/>
          <a:p>
            <a:pPr algn="ctr"/>
            <a:r>
              <a:rPr lang="en-US" dirty="0"/>
              <a:t>GAP CONTINUES TO WIDEN</a:t>
            </a:r>
          </a:p>
        </p:txBody>
      </p:sp>
      <p:sp>
        <p:nvSpPr>
          <p:cNvPr id="7" name="Title 10">
            <a:extLst>
              <a:ext uri="{FF2B5EF4-FFF2-40B4-BE49-F238E27FC236}">
                <a16:creationId xmlns:a16="http://schemas.microsoft.com/office/drawing/2014/main" id="{AEA60562-578D-4921-AF4E-C9ECF3D607F0}"/>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8" name="Title 10">
            <a:extLst>
              <a:ext uri="{FF2B5EF4-FFF2-40B4-BE49-F238E27FC236}">
                <a16:creationId xmlns:a16="http://schemas.microsoft.com/office/drawing/2014/main" id="{E66364A5-7525-4C51-89D3-29F347A6C1ED}"/>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3329236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Designations</a:t>
            </a:r>
          </a:p>
        </p:txBody>
      </p:sp>
      <p:graphicFrame>
        <p:nvGraphicFramePr>
          <p:cNvPr id="4" name="Diagram 3"/>
          <p:cNvGraphicFramePr/>
          <p:nvPr>
            <p:extLst>
              <p:ext uri="{D42A27DB-BD31-4B8C-83A1-F6EECF244321}">
                <p14:modId xmlns:p14="http://schemas.microsoft.com/office/powerpoint/2010/main" val="4112754136"/>
              </p:ext>
            </p:extLst>
          </p:nvPr>
        </p:nvGraphicFramePr>
        <p:xfrm>
          <a:off x="609038" y="1079499"/>
          <a:ext cx="7925923" cy="4663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0">
            <a:extLst>
              <a:ext uri="{FF2B5EF4-FFF2-40B4-BE49-F238E27FC236}">
                <a16:creationId xmlns:a16="http://schemas.microsoft.com/office/drawing/2014/main" id="{B592CD43-D73C-4C8F-A0C6-DD0DFC560630}"/>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6" name="Title 10">
            <a:extLst>
              <a:ext uri="{FF2B5EF4-FFF2-40B4-BE49-F238E27FC236}">
                <a16:creationId xmlns:a16="http://schemas.microsoft.com/office/drawing/2014/main" id="{7EA06D33-98DA-4421-B851-7B698ADE5174}"/>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428827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Budgets</a:t>
            </a:r>
          </a:p>
        </p:txBody>
      </p:sp>
      <p:sp>
        <p:nvSpPr>
          <p:cNvPr id="3" name="Content Placeholder 2"/>
          <p:cNvSpPr>
            <a:spLocks noGrp="1"/>
          </p:cNvSpPr>
          <p:nvPr>
            <p:ph idx="1"/>
          </p:nvPr>
        </p:nvSpPr>
        <p:spPr>
          <a:xfrm>
            <a:off x="914399" y="2802194"/>
            <a:ext cx="7295731" cy="3141406"/>
          </a:xfrm>
        </p:spPr>
        <p:txBody>
          <a:bodyPr/>
          <a:lstStyle/>
          <a:p>
            <a:pPr marL="0" indent="0">
              <a:buNone/>
            </a:pPr>
            <a:r>
              <a:rPr lang="en-US" dirty="0"/>
              <a:t>Pennsylvania Rural Health Model</a:t>
            </a:r>
          </a:p>
          <a:p>
            <a:pPr marL="628525">
              <a:buFont typeface="Arial"/>
              <a:buChar char="•"/>
            </a:pPr>
            <a:r>
              <a:rPr lang="en-US" dirty="0"/>
              <a:t>Performance Period: 2019-2024</a:t>
            </a:r>
          </a:p>
          <a:p>
            <a:pPr marL="628525">
              <a:buFont typeface="Arial"/>
              <a:buChar char="•"/>
            </a:pPr>
            <a:r>
              <a:rPr lang="en-US" dirty="0"/>
              <a:t>Components:</a:t>
            </a:r>
          </a:p>
          <a:p>
            <a:pPr marL="1028575" lvl="1" indent="-342900">
              <a:buFont typeface="Arial"/>
              <a:buChar char="•"/>
            </a:pPr>
            <a:r>
              <a:rPr lang="en-US" dirty="0"/>
              <a:t>Global Budget</a:t>
            </a:r>
          </a:p>
          <a:p>
            <a:pPr marL="1028575" lvl="1" indent="-342900">
              <a:buFont typeface="Arial"/>
              <a:buChar char="•"/>
            </a:pPr>
            <a:r>
              <a:rPr lang="en-US" dirty="0"/>
              <a:t>Hospital Care Delivery Transformation</a:t>
            </a:r>
          </a:p>
          <a:p>
            <a:pPr marL="628525">
              <a:buFont typeface="Arial"/>
              <a:buChar char="•"/>
            </a:pPr>
            <a:r>
              <a:rPr lang="en-US" dirty="0"/>
              <a:t>Targets</a:t>
            </a:r>
          </a:p>
          <a:p>
            <a:pPr marL="1028575" lvl="1">
              <a:buFont typeface="Arial"/>
              <a:buChar char="•"/>
            </a:pPr>
            <a:r>
              <a:rPr lang="en-US" dirty="0"/>
              <a:t>Start with 6 rural hospitals and increase to 30 by 2021</a:t>
            </a:r>
          </a:p>
          <a:p>
            <a:pPr marL="1028575" lvl="1">
              <a:buFont typeface="Arial"/>
              <a:buChar char="•"/>
            </a:pPr>
            <a:r>
              <a:rPr lang="en-US" dirty="0"/>
              <a:t>Global Budget 75% of NR in Year 1, 90% thereafter</a:t>
            </a:r>
          </a:p>
          <a:p>
            <a:pPr marL="1028575" lvl="1">
              <a:buFont typeface="Arial"/>
              <a:buChar char="•"/>
            </a:pPr>
            <a:r>
              <a:rPr lang="en-US" dirty="0"/>
              <a:t>Keep spending growth below 3.38%</a:t>
            </a:r>
          </a:p>
          <a:p>
            <a:pPr marL="1028575" lvl="1">
              <a:buFont typeface="Arial"/>
              <a:buChar char="•"/>
            </a:pPr>
            <a:r>
              <a:rPr lang="en-US" dirty="0"/>
              <a:t>Achieve $35m in savings for Medicare</a:t>
            </a:r>
          </a:p>
        </p:txBody>
      </p:sp>
      <p:graphicFrame>
        <p:nvGraphicFramePr>
          <p:cNvPr id="4" name="Table 3"/>
          <p:cNvGraphicFramePr>
            <a:graphicFrameLocks noGrp="1"/>
          </p:cNvGraphicFramePr>
          <p:nvPr/>
        </p:nvGraphicFramePr>
        <p:xfrm>
          <a:off x="1494501" y="1379383"/>
          <a:ext cx="6154998" cy="1196669"/>
        </p:xfrm>
        <a:graphic>
          <a:graphicData uri="http://schemas.openxmlformats.org/drawingml/2006/table">
            <a:tbl>
              <a:tblPr firstRow="1" bandRow="1">
                <a:tableStyleId>{5C22544A-7EE6-4342-B048-85BDC9FD1C3A}</a:tableStyleId>
              </a:tblPr>
              <a:tblGrid>
                <a:gridCol w="3077499">
                  <a:extLst>
                    <a:ext uri="{9D8B030D-6E8A-4147-A177-3AD203B41FA5}">
                      <a16:colId xmlns:a16="http://schemas.microsoft.com/office/drawing/2014/main" val="799696888"/>
                    </a:ext>
                  </a:extLst>
                </a:gridCol>
                <a:gridCol w="3077499">
                  <a:extLst>
                    <a:ext uri="{9D8B030D-6E8A-4147-A177-3AD203B41FA5}">
                      <a16:colId xmlns:a16="http://schemas.microsoft.com/office/drawing/2014/main" val="479099067"/>
                    </a:ext>
                  </a:extLst>
                </a:gridCol>
              </a:tblGrid>
              <a:tr h="1196669">
                <a:tc>
                  <a:txBody>
                    <a:bodyPr/>
                    <a:lstStyle/>
                    <a:p>
                      <a:pPr algn="ctr"/>
                      <a:r>
                        <a:rPr lang="en-US" dirty="0"/>
                        <a:t>Volume over Value</a:t>
                      </a:r>
                    </a:p>
                  </a:txBody>
                  <a:tcPr anchor="ctr"/>
                </a:tc>
                <a:tc>
                  <a:txBody>
                    <a:bodyPr/>
                    <a:lstStyle/>
                    <a:p>
                      <a:pPr algn="ctr"/>
                      <a:r>
                        <a:rPr lang="en-US" dirty="0"/>
                        <a:t>Triple Aim</a:t>
                      </a:r>
                    </a:p>
                  </a:txBody>
                  <a:tcPr anchor="ctr"/>
                </a:tc>
                <a:extLst>
                  <a:ext uri="{0D108BD9-81ED-4DB2-BD59-A6C34878D82A}">
                    <a16:rowId xmlns:a16="http://schemas.microsoft.com/office/drawing/2014/main" val="916842622"/>
                  </a:ext>
                </a:extLst>
              </a:tr>
            </a:tbl>
          </a:graphicData>
        </a:graphic>
      </p:graphicFrame>
      <p:sp>
        <p:nvSpPr>
          <p:cNvPr id="5" name="Title 10">
            <a:extLst>
              <a:ext uri="{FF2B5EF4-FFF2-40B4-BE49-F238E27FC236}">
                <a16:creationId xmlns:a16="http://schemas.microsoft.com/office/drawing/2014/main" id="{CE277B70-4212-422C-9C9D-5E772117E3C1}"/>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6" name="Title 10">
            <a:extLst>
              <a:ext uri="{FF2B5EF4-FFF2-40B4-BE49-F238E27FC236}">
                <a16:creationId xmlns:a16="http://schemas.microsoft.com/office/drawing/2014/main" id="{FE301574-C151-4E19-8F7B-CEA160E1AD76}"/>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418106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1C46F-CAC2-4830-ACD9-E0D3EC2EAB24}"/>
              </a:ext>
            </a:extLst>
          </p:cNvPr>
          <p:cNvPicPr/>
          <p:nvPr/>
        </p:nvPicPr>
        <p:blipFill>
          <a:blip r:embed="rId2">
            <a:grayscl/>
          </a:blip>
          <a:stretch>
            <a:fillRect/>
          </a:stretch>
        </p:blipFill>
        <p:spPr bwMode="auto">
          <a:xfrm>
            <a:off x="4469236" y="1066800"/>
            <a:ext cx="2103120" cy="2103120"/>
          </a:xfrm>
          <a:prstGeom prst="rect">
            <a:avLst/>
          </a:prstGeom>
          <a:noFill/>
          <a:ln w="28575">
            <a:solidFill>
              <a:srgbClr val="005B99"/>
            </a:solid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8E27C3E-1C18-415A-B595-FBFA51588128}"/>
              </a:ext>
            </a:extLst>
          </p:cNvPr>
          <p:cNvSpPr/>
          <p:nvPr/>
        </p:nvSpPr>
        <p:spPr>
          <a:xfrm>
            <a:off x="6608932" y="1090771"/>
            <a:ext cx="2667000" cy="819712"/>
          </a:xfrm>
          <a:prstGeom prst="rect">
            <a:avLst/>
          </a:prstGeom>
        </p:spPr>
        <p:txBody>
          <a:bodyPr wrap="square">
            <a:spAutoFit/>
          </a:bodyPr>
          <a:lstStyle/>
          <a:p>
            <a:pPr>
              <a:lnSpc>
                <a:spcPct val="115000"/>
              </a:lnSpc>
            </a:pPr>
            <a:r>
              <a:rPr lang="en-US" sz="1400" spc="100" dirty="0">
                <a:solidFill>
                  <a:srgbClr val="005B99"/>
                </a:solidFill>
                <a:latin typeface="Trebuchet MS" panose="020B0603020202020204" pitchFamily="34" charset="0"/>
                <a:ea typeface="Cambria" panose="02040503050406030204" pitchFamily="18" charset="0"/>
                <a:cs typeface="Arial" panose="020B0604020202020204" pitchFamily="34" charset="0"/>
              </a:rPr>
              <a:t>C. RYAN SPRINKLE, JD</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a:lnSpc>
                <a:spcPct val="115000"/>
              </a:lnSpc>
            </a:pPr>
            <a:r>
              <a:rPr lang="en-US" sz="1400" spc="100" dirty="0">
                <a:solidFill>
                  <a:srgbClr val="005B99"/>
                </a:solidFill>
                <a:latin typeface="Trebuchet MS" panose="020B0603020202020204" pitchFamily="34" charset="0"/>
                <a:ea typeface="Cambria" panose="02040503050406030204" pitchFamily="18" charset="0"/>
                <a:cs typeface="Arial" panose="020B0604020202020204" pitchFamily="34" charset="0"/>
              </a:rPr>
              <a:t>Practice Leader</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a:lnSpc>
                <a:spcPct val="115000"/>
              </a:lnSpc>
            </a:pPr>
            <a:r>
              <a:rPr lang="en-US" sz="1400" spc="100" dirty="0">
                <a:solidFill>
                  <a:srgbClr val="005B99"/>
                </a:solidFill>
                <a:latin typeface="Trebuchet MS" panose="020B0603020202020204" pitchFamily="34" charset="0"/>
                <a:ea typeface="Cambria" panose="02040503050406030204" pitchFamily="18" charset="0"/>
                <a:cs typeface="Arial" panose="020B0604020202020204" pitchFamily="34" charset="0"/>
              </a:rPr>
              <a:t>Senior Consultant </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B9C289F-78AE-45C4-B8C2-419B104DE12A}"/>
              </a:ext>
            </a:extLst>
          </p:cNvPr>
          <p:cNvSpPr/>
          <p:nvPr/>
        </p:nvSpPr>
        <p:spPr>
          <a:xfrm>
            <a:off x="4469236" y="3275004"/>
            <a:ext cx="4572000" cy="3050900"/>
          </a:xfrm>
          <a:prstGeom prst="rect">
            <a:avLst/>
          </a:prstGeom>
        </p:spPr>
        <p:txBody>
          <a:bodyPr>
            <a:spAutoFit/>
          </a:bodyPr>
          <a:lstStyle/>
          <a:p>
            <a:pPr>
              <a:lnSpc>
                <a:spcPct val="115000"/>
              </a:lnSpc>
            </a:pPr>
            <a:r>
              <a:rPr lang="en-US" sz="1400" dirty="0">
                <a:solidFill>
                  <a:srgbClr val="FF6600"/>
                </a:solidFill>
                <a:latin typeface="Trebuchet MS" panose="020B0603020202020204" pitchFamily="34" charset="0"/>
                <a:ea typeface="Cambria" panose="02040503050406030204" pitchFamily="18" charset="0"/>
                <a:cs typeface="Arial" panose="020B0604020202020204" pitchFamily="34" charset="0"/>
              </a:rPr>
              <a:t>AREAS OF FOCUS</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Times New Roman" panose="02020603050405020304" pitchFamily="18" charset="0"/>
              </a:rPr>
              <a:t>Performance improvement/Turnaround services</a:t>
            </a: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Times New Roman" panose="02020603050405020304" pitchFamily="18" charset="0"/>
              </a:rPr>
              <a:t>Affiliation/M&amp;A advisory</a:t>
            </a: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Times New Roman" panose="02020603050405020304" pitchFamily="18" charset="0"/>
              </a:rPr>
              <a:t>Distressed hospitals </a:t>
            </a: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Times New Roman" panose="02020603050405020304" pitchFamily="18" charset="0"/>
              </a:rPr>
              <a:t>Strategic planning</a:t>
            </a:r>
          </a:p>
          <a:p>
            <a:pPr>
              <a:lnSpc>
                <a:spcPct val="115000"/>
              </a:lnSpc>
            </a:pPr>
            <a:r>
              <a:rPr lang="en-US" sz="1400" dirty="0">
                <a:latin typeface="Calibri" panose="020F0502020204030204" pitchFamily="34" charset="0"/>
                <a:ea typeface="Cambria" panose="02040503050406030204" pitchFamily="18" charset="0"/>
                <a:cs typeface="Times New Roman" panose="02020603050405020304" pitchFamily="18" charset="0"/>
              </a:rPr>
              <a:t> </a:t>
            </a:r>
          </a:p>
          <a:p>
            <a:pPr>
              <a:lnSpc>
                <a:spcPct val="115000"/>
              </a:lnSpc>
            </a:pPr>
            <a:r>
              <a:rPr lang="en-US" sz="1400" dirty="0">
                <a:solidFill>
                  <a:srgbClr val="FF6600"/>
                </a:solidFill>
                <a:latin typeface="Trebuchet MS" panose="020B0603020202020204" pitchFamily="34" charset="0"/>
                <a:ea typeface="Cambria" panose="02040503050406030204" pitchFamily="18" charset="0"/>
                <a:cs typeface="Arial" panose="020B0604020202020204" pitchFamily="34" charset="0"/>
              </a:rPr>
              <a:t>EDUCATION</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Calibri" panose="020F0502020204030204" pitchFamily="34" charset="0"/>
              </a:rPr>
              <a:t>J.D., The University of Alabama School of Law, focus: healthcare law and healthcare management graduate coursework</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Calibri" panose="020F0502020204030204" pitchFamily="34" charset="0"/>
              </a:rPr>
              <a:t>B.S., The University of Alabama, majoring in economics and specializing in finance</a:t>
            </a:r>
            <a:endParaRPr lang="en-US" sz="1400" dirty="0">
              <a:latin typeface="Calibri" panose="020F0502020204030204" pitchFamily="34" charset="0"/>
              <a:ea typeface="Cambria" panose="020405030504060302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400" y="457200"/>
            <a:ext cx="7295730" cy="457200"/>
          </a:xfrm>
        </p:spPr>
        <p:txBody>
          <a:bodyPr/>
          <a:lstStyle/>
          <a:p>
            <a:r>
              <a:rPr lang="en-US" dirty="0"/>
              <a:t>Introductions</a:t>
            </a:r>
          </a:p>
        </p:txBody>
      </p:sp>
      <p:sp>
        <p:nvSpPr>
          <p:cNvPr id="12" name="TextBox 11">
            <a:extLst>
              <a:ext uri="{FF2B5EF4-FFF2-40B4-BE49-F238E27FC236}">
                <a16:creationId xmlns:a16="http://schemas.microsoft.com/office/drawing/2014/main" id="{F1DDF2FA-DEF9-4B74-80B5-B161FD794042}"/>
              </a:ext>
            </a:extLst>
          </p:cNvPr>
          <p:cNvSpPr txBox="1"/>
          <p:nvPr/>
        </p:nvSpPr>
        <p:spPr>
          <a:xfrm>
            <a:off x="6643984" y="1910483"/>
            <a:ext cx="2362200" cy="1292662"/>
          </a:xfrm>
          <a:prstGeom prst="rect">
            <a:avLst/>
          </a:prstGeom>
          <a:noFill/>
        </p:spPr>
        <p:txBody>
          <a:bodyPr wrap="square" rtlCol="0">
            <a:spAutoFit/>
          </a:bodyPr>
          <a:lstStyle/>
          <a:p>
            <a:r>
              <a:rPr lang="en-US" sz="1300" i="1" dirty="0"/>
              <a:t>Recent Client Engagements</a:t>
            </a:r>
          </a:p>
          <a:p>
            <a:pPr marL="285750" indent="-285750">
              <a:buFont typeface="Arial" panose="020B0604020202020204" pitchFamily="34" charset="0"/>
              <a:buChar char="•"/>
            </a:pPr>
            <a:r>
              <a:rPr lang="en-US" sz="1300" dirty="0"/>
              <a:t>Albany Medical Center/ Glens Falls Hospital</a:t>
            </a:r>
          </a:p>
          <a:p>
            <a:pPr marL="285750" indent="-285750">
              <a:buFont typeface="Arial" panose="020B0604020202020204" pitchFamily="34" charset="0"/>
              <a:buChar char="•"/>
            </a:pPr>
            <a:r>
              <a:rPr lang="en-US" sz="1300" dirty="0"/>
              <a:t>Mayo Clinic/HCA Health</a:t>
            </a:r>
          </a:p>
          <a:p>
            <a:pPr marL="285750" indent="-285750">
              <a:buFont typeface="Arial" panose="020B0604020202020204" pitchFamily="34" charset="0"/>
              <a:buChar char="•"/>
            </a:pPr>
            <a:r>
              <a:rPr lang="en-US" sz="1300" dirty="0"/>
              <a:t>Rural hospital in Alabama’s Black Belt</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pic>
        <p:nvPicPr>
          <p:cNvPr id="13" name="Content Placeholder 3">
            <a:extLst>
              <a:ext uri="{FF2B5EF4-FFF2-40B4-BE49-F238E27FC236}">
                <a16:creationId xmlns:a16="http://schemas.microsoft.com/office/drawing/2014/main" id="{E2F642AE-21AA-49AE-BC68-D50D40712F5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47819" y="1066801"/>
            <a:ext cx="2120585" cy="2103120"/>
          </a:xfrm>
        </p:spPr>
      </p:pic>
      <p:sp>
        <p:nvSpPr>
          <p:cNvPr id="18" name="Rectangle 17">
            <a:extLst>
              <a:ext uri="{FF2B5EF4-FFF2-40B4-BE49-F238E27FC236}">
                <a16:creationId xmlns:a16="http://schemas.microsoft.com/office/drawing/2014/main" id="{054904D2-35FD-416F-90FE-3443B3BA25AE}"/>
              </a:ext>
            </a:extLst>
          </p:cNvPr>
          <p:cNvSpPr/>
          <p:nvPr/>
        </p:nvSpPr>
        <p:spPr>
          <a:xfrm>
            <a:off x="2292096" y="1090770"/>
            <a:ext cx="2103120" cy="1562992"/>
          </a:xfrm>
          <a:prstGeom prst="rect">
            <a:avLst/>
          </a:prstGeom>
        </p:spPr>
        <p:txBody>
          <a:bodyPr wrap="square">
            <a:spAutoFit/>
          </a:bodyPr>
          <a:lstStyle/>
          <a:p>
            <a:pPr>
              <a:lnSpc>
                <a:spcPct val="115000"/>
              </a:lnSpc>
            </a:pPr>
            <a:r>
              <a:rPr lang="en-US" sz="1400" spc="100" dirty="0">
                <a:solidFill>
                  <a:srgbClr val="005B99"/>
                </a:solidFill>
                <a:latin typeface="Trebuchet MS" panose="020B0603020202020204" pitchFamily="34" charset="0"/>
                <a:ea typeface="Cambria" panose="02040503050406030204" pitchFamily="18" charset="0"/>
                <a:cs typeface="Arial" panose="020B0604020202020204" pitchFamily="34" charset="0"/>
              </a:rPr>
              <a:t>DAWSON SMITH, MSHA</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a:lnSpc>
                <a:spcPct val="115000"/>
              </a:lnSpc>
            </a:pPr>
            <a:r>
              <a:rPr lang="en-US" sz="1400" spc="100" dirty="0">
                <a:solidFill>
                  <a:srgbClr val="005B99"/>
                </a:solidFill>
                <a:latin typeface="Trebuchet MS" panose="020B0603020202020204" pitchFamily="34" charset="0"/>
                <a:ea typeface="Cambria" panose="02040503050406030204" pitchFamily="18" charset="0"/>
                <a:cs typeface="Arial" panose="020B0604020202020204" pitchFamily="34" charset="0"/>
              </a:rPr>
              <a:t>Director, Network Development &amp; Affiliations</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a:lnSpc>
                <a:spcPct val="115000"/>
              </a:lnSpc>
            </a:pPr>
            <a:r>
              <a:rPr lang="en-US" sz="1400" spc="100" dirty="0">
                <a:solidFill>
                  <a:srgbClr val="005B99"/>
                </a:solidFill>
                <a:latin typeface="Trebuchet MS" panose="020B0603020202020204" pitchFamily="34" charset="0"/>
                <a:ea typeface="Cambria" panose="02040503050406030204" pitchFamily="18" charset="0"/>
                <a:cs typeface="Arial" panose="020B0604020202020204" pitchFamily="34" charset="0"/>
              </a:rPr>
              <a:t>UAB Health System</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8344E42-F2DF-4AB6-BDE2-A632AD9642C1}"/>
              </a:ext>
            </a:extLst>
          </p:cNvPr>
          <p:cNvSpPr/>
          <p:nvPr/>
        </p:nvSpPr>
        <p:spPr>
          <a:xfrm>
            <a:off x="152400" y="3275004"/>
            <a:ext cx="4036828" cy="2817694"/>
          </a:xfrm>
          <a:prstGeom prst="rect">
            <a:avLst/>
          </a:prstGeom>
        </p:spPr>
        <p:txBody>
          <a:bodyPr wrap="square">
            <a:spAutoFit/>
          </a:bodyPr>
          <a:lstStyle/>
          <a:p>
            <a:pPr>
              <a:lnSpc>
                <a:spcPct val="115000"/>
              </a:lnSpc>
            </a:pPr>
            <a:r>
              <a:rPr lang="en-US" sz="1400" dirty="0">
                <a:solidFill>
                  <a:srgbClr val="FF6600"/>
                </a:solidFill>
                <a:latin typeface="Trebuchet MS" panose="020B0603020202020204" pitchFamily="34" charset="0"/>
                <a:ea typeface="Cambria" panose="02040503050406030204" pitchFamily="18" charset="0"/>
                <a:cs typeface="Arial" panose="020B0604020202020204" pitchFamily="34" charset="0"/>
              </a:rPr>
              <a:t>AREAS OF FOCUS</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Times New Roman" panose="02020603050405020304" pitchFamily="18" charset="0"/>
              </a:rPr>
              <a:t>Business Development</a:t>
            </a: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Times New Roman" panose="02020603050405020304" pitchFamily="18" charset="0"/>
              </a:rPr>
              <a:t>Community &amp; Rural Hospital Management</a:t>
            </a: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Times New Roman" panose="02020603050405020304" pitchFamily="18" charset="0"/>
              </a:rPr>
              <a:t>The Resource Center for Rural Hospitals</a:t>
            </a: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Times New Roman" panose="02020603050405020304" pitchFamily="18" charset="0"/>
              </a:rPr>
              <a:t>Alabama Physician Network (CIN/ACO)</a:t>
            </a:r>
          </a:p>
          <a:p>
            <a:pPr>
              <a:lnSpc>
                <a:spcPct val="115000"/>
              </a:lnSpc>
            </a:pPr>
            <a:endParaRPr lang="en-US" sz="1400" dirty="0">
              <a:solidFill>
                <a:srgbClr val="FF6600"/>
              </a:solidFill>
              <a:latin typeface="Trebuchet MS" panose="020B0603020202020204" pitchFamily="34" charset="0"/>
              <a:ea typeface="Cambria" panose="02040503050406030204" pitchFamily="18" charset="0"/>
              <a:cs typeface="Arial" panose="020B0604020202020204" pitchFamily="34" charset="0"/>
            </a:endParaRPr>
          </a:p>
          <a:p>
            <a:pPr>
              <a:lnSpc>
                <a:spcPct val="115000"/>
              </a:lnSpc>
            </a:pPr>
            <a:r>
              <a:rPr lang="en-US" sz="1400" dirty="0">
                <a:solidFill>
                  <a:srgbClr val="FF6600"/>
                </a:solidFill>
                <a:latin typeface="Trebuchet MS" panose="020B0603020202020204" pitchFamily="34" charset="0"/>
                <a:ea typeface="Cambria" panose="02040503050406030204" pitchFamily="18" charset="0"/>
                <a:cs typeface="Arial" panose="020B0604020202020204" pitchFamily="34" charset="0"/>
              </a:rPr>
              <a:t>EDUCATION</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Calibri" panose="020F0502020204030204" pitchFamily="34" charset="0"/>
              </a:rPr>
              <a:t>M.S.H.A., The University of Alabama at Birmingham</a:t>
            </a:r>
            <a:endParaRPr lang="en-US" sz="1400" dirty="0">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latin typeface="Calibri" panose="020F0502020204030204" pitchFamily="34" charset="0"/>
                <a:ea typeface="Cambria" panose="02040503050406030204" pitchFamily="18" charset="0"/>
                <a:cs typeface="Calibri" panose="020F0502020204030204" pitchFamily="34" charset="0"/>
              </a:rPr>
              <a:t>B.S., Lipscomb University, majoring in economics, finance, and management</a:t>
            </a:r>
            <a:endParaRPr lang="en-US" sz="1400" dirty="0">
              <a:latin typeface="Calibri" panose="020F050202020403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9160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Health</a:t>
            </a:r>
          </a:p>
        </p:txBody>
      </p:sp>
      <p:sp>
        <p:nvSpPr>
          <p:cNvPr id="3" name="Content Placeholder 2"/>
          <p:cNvSpPr>
            <a:spLocks noGrp="1"/>
          </p:cNvSpPr>
          <p:nvPr>
            <p:ph sz="half" idx="1"/>
          </p:nvPr>
        </p:nvSpPr>
        <p:spPr>
          <a:xfrm>
            <a:off x="457200" y="2118463"/>
            <a:ext cx="2874255" cy="4007700"/>
          </a:xfrm>
        </p:spPr>
        <p:txBody>
          <a:bodyPr/>
          <a:lstStyle/>
          <a:p>
            <a:r>
              <a:rPr lang="en-US" sz="1800" dirty="0"/>
              <a:t>Social Determinants</a:t>
            </a:r>
          </a:p>
          <a:p>
            <a:r>
              <a:rPr lang="en-US" sz="1800" dirty="0"/>
              <a:t>Care Management</a:t>
            </a:r>
          </a:p>
          <a:p>
            <a:r>
              <a:rPr lang="en-US" sz="1800" dirty="0"/>
              <a:t>Payment Models</a:t>
            </a:r>
          </a:p>
          <a:p>
            <a:pPr lvl="1"/>
            <a:r>
              <a:rPr lang="en-US" sz="1400" dirty="0"/>
              <a:t>Shared Savings (MSSP ACO)</a:t>
            </a:r>
          </a:p>
          <a:p>
            <a:pPr lvl="1"/>
            <a:r>
              <a:rPr lang="en-US" sz="1400" dirty="0"/>
              <a:t>Next Gen ACO</a:t>
            </a:r>
          </a:p>
          <a:p>
            <a:pPr lvl="1"/>
            <a:r>
              <a:rPr lang="en-US" sz="1400" dirty="0"/>
              <a:t>Primary Care First</a:t>
            </a:r>
          </a:p>
          <a:p>
            <a:pPr lvl="1"/>
            <a:r>
              <a:rPr lang="en-US" sz="1400" dirty="0"/>
              <a:t>Comprehensive Primary Care +</a:t>
            </a:r>
          </a:p>
          <a:p>
            <a:pPr lvl="1"/>
            <a:r>
              <a:rPr lang="en-US" sz="1400" dirty="0"/>
              <a:t>Bundled Payments</a:t>
            </a:r>
          </a:p>
          <a:p>
            <a:pPr lvl="1"/>
            <a:r>
              <a:rPr lang="en-US" sz="1400" dirty="0"/>
              <a:t>Comprehensive Joint Replacement</a:t>
            </a:r>
          </a:p>
          <a:p>
            <a:pPr lvl="1"/>
            <a:r>
              <a:rPr lang="en-US" sz="1400" dirty="0"/>
              <a:t>Oncology Care Model</a:t>
            </a:r>
          </a:p>
          <a:p>
            <a:pPr lvl="1"/>
            <a:r>
              <a:rPr lang="en-US" sz="1400" dirty="0"/>
              <a:t>ESRD </a:t>
            </a:r>
          </a:p>
        </p:txBody>
      </p:sp>
      <p:sp>
        <p:nvSpPr>
          <p:cNvPr id="10" name="TextBox 9"/>
          <p:cNvSpPr txBox="1"/>
          <p:nvPr/>
        </p:nvSpPr>
        <p:spPr>
          <a:xfrm>
            <a:off x="1371600" y="1052052"/>
            <a:ext cx="6400800" cy="400110"/>
          </a:xfrm>
          <a:prstGeom prst="rect">
            <a:avLst/>
          </a:prstGeom>
          <a:noFill/>
        </p:spPr>
        <p:txBody>
          <a:bodyPr wrap="square" rtlCol="0">
            <a:spAutoFit/>
          </a:bodyPr>
          <a:lstStyle/>
          <a:p>
            <a:pPr algn="ctr"/>
            <a:r>
              <a:rPr lang="en-US" sz="2000" b="1" dirty="0"/>
              <a:t>Public Health or Value-based Care?</a:t>
            </a:r>
          </a:p>
        </p:txBody>
      </p:sp>
      <p:sp>
        <p:nvSpPr>
          <p:cNvPr id="7" name="Title 10">
            <a:extLst>
              <a:ext uri="{FF2B5EF4-FFF2-40B4-BE49-F238E27FC236}">
                <a16:creationId xmlns:a16="http://schemas.microsoft.com/office/drawing/2014/main" id="{7CB7545C-70E2-4FE3-995A-5B91BD808042}"/>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8" name="Title 10">
            <a:extLst>
              <a:ext uri="{FF2B5EF4-FFF2-40B4-BE49-F238E27FC236}">
                <a16:creationId xmlns:a16="http://schemas.microsoft.com/office/drawing/2014/main" id="{9B85D0C3-6AE5-428D-A993-ABCBF741FE9C}"/>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pic>
        <p:nvPicPr>
          <p:cNvPr id="5" name="Picture 4">
            <a:extLst>
              <a:ext uri="{FF2B5EF4-FFF2-40B4-BE49-F238E27FC236}">
                <a16:creationId xmlns:a16="http://schemas.microsoft.com/office/drawing/2014/main" id="{208FEF52-1A55-4E22-B0C8-FDA8F6F92616}"/>
              </a:ext>
            </a:extLst>
          </p:cNvPr>
          <p:cNvPicPr>
            <a:picLocks noChangeAspect="1"/>
          </p:cNvPicPr>
          <p:nvPr/>
        </p:nvPicPr>
        <p:blipFill rotWithShape="1">
          <a:blip r:embed="rId2"/>
          <a:srcRect r="30928"/>
          <a:stretch/>
        </p:blipFill>
        <p:spPr>
          <a:xfrm>
            <a:off x="3127281" y="1656901"/>
            <a:ext cx="5882872" cy="4332419"/>
          </a:xfrm>
          <a:prstGeom prst="rect">
            <a:avLst/>
          </a:prstGeom>
        </p:spPr>
      </p:pic>
    </p:spTree>
    <p:extLst>
      <p:ext uri="{BB962C8B-B14F-4D97-AF65-F5344CB8AC3E}">
        <p14:creationId xmlns:p14="http://schemas.microsoft.com/office/powerpoint/2010/main" val="3996927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Alabama 2030</a:t>
            </a:r>
          </a:p>
        </p:txBody>
      </p:sp>
      <p:sp>
        <p:nvSpPr>
          <p:cNvPr id="3" name="Content Placeholder 2"/>
          <p:cNvSpPr>
            <a:spLocks noGrp="1"/>
          </p:cNvSpPr>
          <p:nvPr>
            <p:ph idx="1"/>
          </p:nvPr>
        </p:nvSpPr>
        <p:spPr>
          <a:xfrm>
            <a:off x="763378" y="1187634"/>
            <a:ext cx="2479465" cy="873209"/>
          </a:xfrm>
        </p:spPr>
        <p:txBody>
          <a:bodyPr/>
          <a:lstStyle/>
          <a:p>
            <a:pPr marL="0" indent="0" algn="ctr">
              <a:buNone/>
            </a:pPr>
            <a:r>
              <a:rPr lang="en-US" sz="2400" dirty="0"/>
              <a:t>The Goal: Move Alabama out of the bottom 10 in national health rankings by 2030</a:t>
            </a:r>
          </a:p>
        </p:txBody>
      </p:sp>
      <p:pic>
        <p:nvPicPr>
          <p:cNvPr id="4" name="Picture 3">
            <a:extLst>
              <a:ext uri="{FF2B5EF4-FFF2-40B4-BE49-F238E27FC236}">
                <a16:creationId xmlns:a16="http://schemas.microsoft.com/office/drawing/2014/main" id="{9A7868E3-4CDA-4A4F-B642-69B77ACEC5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541" y="3460298"/>
            <a:ext cx="3065138" cy="2976294"/>
          </a:xfrm>
          <a:prstGeom prst="rect">
            <a:avLst/>
          </a:prstGeom>
        </p:spPr>
      </p:pic>
      <p:pic>
        <p:nvPicPr>
          <p:cNvPr id="8" name="Picture 7">
            <a:extLst>
              <a:ext uri="{FF2B5EF4-FFF2-40B4-BE49-F238E27FC236}">
                <a16:creationId xmlns:a16="http://schemas.microsoft.com/office/drawing/2014/main" id="{26818490-DCAD-EB46-9E99-61BAF77567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2508" y="4242034"/>
            <a:ext cx="2941382" cy="2615966"/>
          </a:xfrm>
          <a:prstGeom prst="rect">
            <a:avLst/>
          </a:prstGeom>
        </p:spPr>
      </p:pic>
      <p:graphicFrame>
        <p:nvGraphicFramePr>
          <p:cNvPr id="9" name="Diagram 8">
            <a:extLst>
              <a:ext uri="{FF2B5EF4-FFF2-40B4-BE49-F238E27FC236}">
                <a16:creationId xmlns:a16="http://schemas.microsoft.com/office/drawing/2014/main" id="{70142C60-3EA6-FF45-B10A-5EF099E66458}"/>
              </a:ext>
            </a:extLst>
          </p:cNvPr>
          <p:cNvGraphicFramePr/>
          <p:nvPr/>
        </p:nvGraphicFramePr>
        <p:xfrm>
          <a:off x="4527135" y="1187634"/>
          <a:ext cx="4052129" cy="3202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0">
            <a:extLst>
              <a:ext uri="{FF2B5EF4-FFF2-40B4-BE49-F238E27FC236}">
                <a16:creationId xmlns:a16="http://schemas.microsoft.com/office/drawing/2014/main" id="{E127F797-4D0D-4859-A092-5F9C180DDB37}"/>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0" name="Title 10">
            <a:extLst>
              <a:ext uri="{FF2B5EF4-FFF2-40B4-BE49-F238E27FC236}">
                <a16:creationId xmlns:a16="http://schemas.microsoft.com/office/drawing/2014/main" id="{0A4F298B-F39A-447B-8404-BA9B47C60309}"/>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4229276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Innovations in Care Delivery</a:t>
            </a:r>
          </a:p>
        </p:txBody>
      </p:sp>
      <p:sp>
        <p:nvSpPr>
          <p:cNvPr id="3" name="Content Placeholder 2"/>
          <p:cNvSpPr>
            <a:spLocks noGrp="1"/>
          </p:cNvSpPr>
          <p:nvPr>
            <p:ph sz="half" idx="1"/>
          </p:nvPr>
        </p:nvSpPr>
        <p:spPr>
          <a:xfrm>
            <a:off x="365758" y="1504406"/>
            <a:ext cx="4038600" cy="4525963"/>
          </a:xfrm>
        </p:spPr>
        <p:txBody>
          <a:bodyPr/>
          <a:lstStyle/>
          <a:p>
            <a:r>
              <a:rPr lang="en-US" sz="2400" dirty="0"/>
              <a:t>Internet of Things</a:t>
            </a:r>
          </a:p>
          <a:p>
            <a:pPr marL="1028575" lvl="1" indent="-342900"/>
            <a:r>
              <a:rPr lang="en-US" sz="2000" dirty="0"/>
              <a:t>Vitals</a:t>
            </a:r>
          </a:p>
          <a:p>
            <a:pPr marL="1028575" lvl="1" indent="-342900"/>
            <a:r>
              <a:rPr lang="en-US" sz="2000" dirty="0"/>
              <a:t>Scales</a:t>
            </a:r>
          </a:p>
          <a:p>
            <a:pPr marL="1028575" lvl="1" indent="-342900"/>
            <a:r>
              <a:rPr lang="en-US" sz="2000" dirty="0"/>
              <a:t>Wearables </a:t>
            </a:r>
          </a:p>
          <a:p>
            <a:pPr marL="1028575" lvl="1" indent="-342900"/>
            <a:r>
              <a:rPr lang="en-US" sz="2000" i="1" dirty="0"/>
              <a:t>Gamification of Health</a:t>
            </a:r>
            <a:r>
              <a:rPr lang="en-US" sz="2000" dirty="0"/>
              <a:t> or </a:t>
            </a:r>
            <a:r>
              <a:rPr lang="en-US" sz="2000" i="1" dirty="0"/>
              <a:t>Quantified Self</a:t>
            </a:r>
          </a:p>
          <a:p>
            <a:r>
              <a:rPr lang="en-US" sz="2400" dirty="0"/>
              <a:t>Drones</a:t>
            </a:r>
          </a:p>
          <a:p>
            <a:pPr marL="1028575" lvl="1" indent="-342900"/>
            <a:r>
              <a:rPr lang="en-US" sz="2000" dirty="0"/>
              <a:t>Medication Deliveries</a:t>
            </a:r>
          </a:p>
          <a:p>
            <a:pPr marL="1028575" lvl="1" indent="-342900"/>
            <a:r>
              <a:rPr lang="en-US" sz="2000" dirty="0"/>
              <a:t>Emergency Response</a:t>
            </a:r>
            <a:endParaRPr lang="en-US" sz="2400" dirty="0"/>
          </a:p>
        </p:txBody>
      </p:sp>
      <p:sp>
        <p:nvSpPr>
          <p:cNvPr id="5" name="Title 10">
            <a:extLst>
              <a:ext uri="{FF2B5EF4-FFF2-40B4-BE49-F238E27FC236}">
                <a16:creationId xmlns:a16="http://schemas.microsoft.com/office/drawing/2014/main" id="{11B686B0-CE9F-4C67-9902-BA3B58B87BD0}"/>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6" name="Title 10">
            <a:extLst>
              <a:ext uri="{FF2B5EF4-FFF2-40B4-BE49-F238E27FC236}">
                <a16:creationId xmlns:a16="http://schemas.microsoft.com/office/drawing/2014/main" id="{9A0F38A0-E56A-4580-97F4-933EA1274B89}"/>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grpSp>
        <p:nvGrpSpPr>
          <p:cNvPr id="19" name="Group 18">
            <a:extLst>
              <a:ext uri="{FF2B5EF4-FFF2-40B4-BE49-F238E27FC236}">
                <a16:creationId xmlns:a16="http://schemas.microsoft.com/office/drawing/2014/main" id="{7DA262A1-61E6-4248-8F11-B2F0E9409760}"/>
              </a:ext>
            </a:extLst>
          </p:cNvPr>
          <p:cNvGrpSpPr/>
          <p:nvPr/>
        </p:nvGrpSpPr>
        <p:grpSpPr>
          <a:xfrm>
            <a:off x="4352440" y="1504406"/>
            <a:ext cx="4738687" cy="1142740"/>
            <a:chOff x="4405313" y="1475190"/>
            <a:chExt cx="4738687" cy="1142740"/>
          </a:xfrm>
        </p:grpSpPr>
        <p:pic>
          <p:nvPicPr>
            <p:cNvPr id="16" name="Picture 15">
              <a:extLst>
                <a:ext uri="{FF2B5EF4-FFF2-40B4-BE49-F238E27FC236}">
                  <a16:creationId xmlns:a16="http://schemas.microsoft.com/office/drawing/2014/main" id="{957D11FC-1D4C-4E91-92BA-F28833F9E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757" y="2160730"/>
              <a:ext cx="4664243" cy="457200"/>
            </a:xfrm>
            <a:prstGeom prst="rect">
              <a:avLst/>
            </a:prstGeom>
          </p:spPr>
        </p:pic>
        <p:pic>
          <p:nvPicPr>
            <p:cNvPr id="18" name="Picture 17">
              <a:extLst>
                <a:ext uri="{FF2B5EF4-FFF2-40B4-BE49-F238E27FC236}">
                  <a16:creationId xmlns:a16="http://schemas.microsoft.com/office/drawing/2014/main" id="{E4A06B07-3713-43F5-87AB-BDD3D1092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13" y="1475190"/>
              <a:ext cx="2666048" cy="690919"/>
            </a:xfrm>
            <a:prstGeom prst="rect">
              <a:avLst/>
            </a:prstGeom>
          </p:spPr>
        </p:pic>
      </p:grpSp>
      <p:pic>
        <p:nvPicPr>
          <p:cNvPr id="21" name="Picture 20">
            <a:extLst>
              <a:ext uri="{FF2B5EF4-FFF2-40B4-BE49-F238E27FC236}">
                <a16:creationId xmlns:a16="http://schemas.microsoft.com/office/drawing/2014/main" id="{DB777343-3C3E-4FA3-BA19-1E88EE897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440" y="2755214"/>
            <a:ext cx="4791560" cy="1484857"/>
          </a:xfrm>
          <a:prstGeom prst="rect">
            <a:avLst/>
          </a:prstGeom>
        </p:spPr>
      </p:pic>
      <p:pic>
        <p:nvPicPr>
          <p:cNvPr id="23" name="Picture 22">
            <a:extLst>
              <a:ext uri="{FF2B5EF4-FFF2-40B4-BE49-F238E27FC236}">
                <a16:creationId xmlns:a16="http://schemas.microsoft.com/office/drawing/2014/main" id="{4A272762-9050-4278-8D6F-2F7E6396C1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358" y="4288668"/>
            <a:ext cx="4721166" cy="1312414"/>
          </a:xfrm>
          <a:prstGeom prst="rect">
            <a:avLst/>
          </a:prstGeom>
        </p:spPr>
      </p:pic>
    </p:spTree>
    <p:extLst>
      <p:ext uri="{BB962C8B-B14F-4D97-AF65-F5344CB8AC3E}">
        <p14:creationId xmlns:p14="http://schemas.microsoft.com/office/powerpoint/2010/main" val="643127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7215051" cy="457200"/>
          </a:xfrm>
        </p:spPr>
        <p:txBody>
          <a:bodyPr/>
          <a:lstStyle/>
          <a:p>
            <a:r>
              <a:rPr lang="en-US" dirty="0"/>
              <a:t>Other Innovations in Care Delivery (cont’d)</a:t>
            </a:r>
          </a:p>
        </p:txBody>
      </p:sp>
      <p:sp>
        <p:nvSpPr>
          <p:cNvPr id="3" name="Content Placeholder 2"/>
          <p:cNvSpPr>
            <a:spLocks noGrp="1"/>
          </p:cNvSpPr>
          <p:nvPr>
            <p:ph idx="1"/>
          </p:nvPr>
        </p:nvSpPr>
        <p:spPr>
          <a:xfrm>
            <a:off x="914399" y="1237157"/>
            <a:ext cx="7295731" cy="4525963"/>
          </a:xfrm>
        </p:spPr>
        <p:txBody>
          <a:bodyPr/>
          <a:lstStyle/>
          <a:p>
            <a:r>
              <a:rPr lang="en-US" sz="1800" dirty="0"/>
              <a:t>Increasing Presence of Retail Medicine</a:t>
            </a:r>
          </a:p>
          <a:p>
            <a:pPr lvl="1"/>
            <a:r>
              <a:rPr lang="en-US" sz="1400" dirty="0"/>
              <a:t>CVS Minute Clinic, Walmart Care Clinic, privately-owned/operated retail clinics, etc.</a:t>
            </a:r>
          </a:p>
          <a:p>
            <a:pPr lvl="1"/>
            <a:r>
              <a:rPr lang="en-US" sz="1400" dirty="0"/>
              <a:t>Penetration in rural markets continues to be minimal but growing</a:t>
            </a:r>
          </a:p>
          <a:p>
            <a:endParaRPr lang="en-US" dirty="0"/>
          </a:p>
        </p:txBody>
      </p:sp>
      <p:pic>
        <p:nvPicPr>
          <p:cNvPr id="4" name="Picture 2" descr="http://www.ssmhealth.com/news/publishingimages/walgreens.jpg">
            <a:extLst>
              <a:ext uri="{FF2B5EF4-FFF2-40B4-BE49-F238E27FC236}">
                <a16:creationId xmlns:a16="http://schemas.microsoft.com/office/drawing/2014/main" id="{EDB44A4A-784B-4012-9F39-B2B956483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161" b="30439"/>
          <a:stretch/>
        </p:blipFill>
        <p:spPr bwMode="auto">
          <a:xfrm>
            <a:off x="476874" y="3167816"/>
            <a:ext cx="2021626" cy="776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083A11E3-FCAD-418B-85E4-4324658E9DBA}"/>
              </a:ext>
            </a:extLst>
          </p:cNvPr>
          <p:cNvGraphicFramePr>
            <a:graphicFrameLocks noGrp="1"/>
          </p:cNvGraphicFramePr>
          <p:nvPr>
            <p:extLst>
              <p:ext uri="{D42A27DB-BD31-4B8C-83A1-F6EECF244321}">
                <p14:modId xmlns:p14="http://schemas.microsoft.com/office/powerpoint/2010/main" val="2444528408"/>
              </p:ext>
            </p:extLst>
          </p:nvPr>
        </p:nvGraphicFramePr>
        <p:xfrm>
          <a:off x="2808515" y="2234707"/>
          <a:ext cx="6182214" cy="3942585"/>
        </p:xfrm>
        <a:graphic>
          <a:graphicData uri="http://schemas.openxmlformats.org/drawingml/2006/table">
            <a:tbl>
              <a:tblPr firstRow="1" bandRow="1">
                <a:tableStyleId>{9D7B26C5-4107-4FEC-AEDC-1716B250A1EF}</a:tableStyleId>
              </a:tblPr>
              <a:tblGrid>
                <a:gridCol w="2060738">
                  <a:extLst>
                    <a:ext uri="{9D8B030D-6E8A-4147-A177-3AD203B41FA5}">
                      <a16:colId xmlns:a16="http://schemas.microsoft.com/office/drawing/2014/main" val="20000"/>
                    </a:ext>
                  </a:extLst>
                </a:gridCol>
                <a:gridCol w="2060738">
                  <a:extLst>
                    <a:ext uri="{9D8B030D-6E8A-4147-A177-3AD203B41FA5}">
                      <a16:colId xmlns:a16="http://schemas.microsoft.com/office/drawing/2014/main" val="20001"/>
                    </a:ext>
                  </a:extLst>
                </a:gridCol>
                <a:gridCol w="2060738">
                  <a:extLst>
                    <a:ext uri="{9D8B030D-6E8A-4147-A177-3AD203B41FA5}">
                      <a16:colId xmlns:a16="http://schemas.microsoft.com/office/drawing/2014/main" val="20002"/>
                    </a:ext>
                  </a:extLst>
                </a:gridCol>
              </a:tblGrid>
              <a:tr h="752964">
                <a:tc>
                  <a:txBody>
                    <a:bodyPr/>
                    <a:lstStyle/>
                    <a:p>
                      <a:pPr algn="ctr"/>
                      <a:r>
                        <a:rPr lang="en-US" sz="2400" dirty="0"/>
                        <a:t>Clinic Staffing</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Clinic Services</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Clinic Payer/Pricing</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6025">
                <a:tc>
                  <a:txBody>
                    <a:bodyPr/>
                    <a:lstStyle/>
                    <a:p>
                      <a:pPr algn="ctr"/>
                      <a:r>
                        <a:rPr lang="en-US" sz="1600" dirty="0"/>
                        <a:t>NPs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Open 7 days/nights; walk-ins;</a:t>
                      </a:r>
                      <a:r>
                        <a:rPr lang="en-US" sz="1600" baseline="0" dirty="0"/>
                        <a:t> </a:t>
                      </a:r>
                      <a:r>
                        <a:rPr lang="en-US" sz="1600" dirty="0"/>
                        <a:t>no peds.</a:t>
                      </a:r>
                      <a:r>
                        <a:rPr lang="en-US" sz="1600" baseline="0" dirty="0"/>
                        <a:t>; on-site Rx; labs, exams, procedures</a:t>
                      </a:r>
                      <a:endParaRPr 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Most payers accepted; menu pricing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86025">
                <a:tc>
                  <a:txBody>
                    <a:bodyPr/>
                    <a:lstStyle/>
                    <a:p>
                      <a:pPr algn="ctr"/>
                      <a:r>
                        <a:rPr lang="en-US" sz="1600" dirty="0"/>
                        <a:t>NPs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Open 7 days; walk-ins;</a:t>
                      </a:r>
                      <a:r>
                        <a:rPr lang="en-US" sz="1600" baseline="0" dirty="0"/>
                        <a:t> </a:t>
                      </a:r>
                      <a:endParaRPr 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Most payers</a:t>
                      </a:r>
                      <a:r>
                        <a:rPr lang="en-US" sz="1600" baseline="0" dirty="0"/>
                        <a:t> accepted; menu pricing; online payment</a:t>
                      </a:r>
                      <a:endParaRPr 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86025">
                <a:tc>
                  <a:txBody>
                    <a:bodyPr/>
                    <a:lstStyle/>
                    <a:p>
                      <a:pPr algn="ctr"/>
                      <a:r>
                        <a:rPr lang="en-US" sz="1600" dirty="0"/>
                        <a:t>NPs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Open 7 days; walk-ins; </a:t>
                      </a:r>
                      <a:r>
                        <a:rPr lang="en-US" sz="1600" baseline="0" dirty="0"/>
                        <a:t>limited labs, screenings, exams, procedures</a:t>
                      </a:r>
                      <a:endParaRPr 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Insurance accepted at most locations; menu pricing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6" name="Picture 8" descr="http://www.procareodessa.com/WebImages/ClinicAtWalmart-logo.png">
            <a:extLst>
              <a:ext uri="{FF2B5EF4-FFF2-40B4-BE49-F238E27FC236}">
                <a16:creationId xmlns:a16="http://schemas.microsoft.com/office/drawing/2014/main" id="{43B59AE2-FC6A-46E9-9E5B-CDEBC9F83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00" y="5332229"/>
            <a:ext cx="1676400" cy="74228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2031856-87CD-4851-8100-F6CB7EA3970A}"/>
              </a:ext>
            </a:extLst>
          </p:cNvPr>
          <p:cNvGrpSpPr/>
          <p:nvPr/>
        </p:nvGrpSpPr>
        <p:grpSpPr>
          <a:xfrm>
            <a:off x="152400" y="4358343"/>
            <a:ext cx="2741872" cy="493599"/>
            <a:chOff x="228600" y="3849801"/>
            <a:chExt cx="2741872" cy="493599"/>
          </a:xfrm>
        </p:grpSpPr>
        <p:pic>
          <p:nvPicPr>
            <p:cNvPr id="8" name="Picture 2" descr="http://www.cvs.com/minuteclinic/mcwebcontent/images/minuteclinic.png?01AD=3F8U7JWkHLVpcIcKkktWxmAhqn0J79gMg0MqybVXCyVfZC1i5_B_sVw&amp;01RI=4427E3A6FD171C8&amp;01NA=">
              <a:extLst>
                <a:ext uri="{FF2B5EF4-FFF2-40B4-BE49-F238E27FC236}">
                  <a16:creationId xmlns:a16="http://schemas.microsoft.com/office/drawing/2014/main" id="{C0DA7111-E333-4E1A-A754-0278F40E7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487" y="3849801"/>
              <a:ext cx="812985" cy="493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photos.prnewswire.com/prnfull/20140905/143585">
              <a:extLst>
                <a:ext uri="{FF2B5EF4-FFF2-40B4-BE49-F238E27FC236}">
                  <a16:creationId xmlns:a16="http://schemas.microsoft.com/office/drawing/2014/main" id="{993F960F-0887-430C-BFA3-30597A0CFF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080437"/>
              <a:ext cx="1855934" cy="23508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0">
            <a:extLst>
              <a:ext uri="{FF2B5EF4-FFF2-40B4-BE49-F238E27FC236}">
                <a16:creationId xmlns:a16="http://schemas.microsoft.com/office/drawing/2014/main" id="{F1368DA3-03DC-4687-9E7A-BB1CC84B76A3}"/>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2" name="Title 10">
            <a:extLst>
              <a:ext uri="{FF2B5EF4-FFF2-40B4-BE49-F238E27FC236}">
                <a16:creationId xmlns:a16="http://schemas.microsoft.com/office/drawing/2014/main" id="{F02829AE-0CC3-4644-8FC2-AA8CAB46CA24}"/>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Tree>
    <p:extLst>
      <p:ext uri="{BB962C8B-B14F-4D97-AF65-F5344CB8AC3E}">
        <p14:creationId xmlns:p14="http://schemas.microsoft.com/office/powerpoint/2010/main" val="837048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Policy Initiatives</a:t>
            </a:r>
          </a:p>
        </p:txBody>
      </p:sp>
      <p:sp>
        <p:nvSpPr>
          <p:cNvPr id="3" name="Content Placeholder 2"/>
          <p:cNvSpPr>
            <a:spLocks noGrp="1"/>
          </p:cNvSpPr>
          <p:nvPr>
            <p:ph idx="1"/>
          </p:nvPr>
        </p:nvSpPr>
        <p:spPr>
          <a:xfrm>
            <a:off x="478972" y="1347968"/>
            <a:ext cx="3709852" cy="4525963"/>
          </a:xfrm>
        </p:spPr>
        <p:txBody>
          <a:bodyPr/>
          <a:lstStyle/>
          <a:p>
            <a:r>
              <a:rPr lang="en-US" dirty="0"/>
              <a:t>Price Transparency</a:t>
            </a:r>
          </a:p>
          <a:p>
            <a:r>
              <a:rPr lang="en-US" dirty="0"/>
              <a:t>Drug Pricing</a:t>
            </a:r>
          </a:p>
          <a:p>
            <a:pPr lvl="1"/>
            <a:r>
              <a:rPr lang="en-US" dirty="0"/>
              <a:t>International Drug Pricing Index </a:t>
            </a:r>
          </a:p>
          <a:p>
            <a:pPr lvl="1"/>
            <a:r>
              <a:rPr lang="en-US" dirty="0"/>
              <a:t>340B </a:t>
            </a:r>
          </a:p>
          <a:p>
            <a:r>
              <a:rPr lang="en-US" dirty="0"/>
              <a:t>“Regulatory Sprint to Coordinated Care”</a:t>
            </a:r>
          </a:p>
          <a:p>
            <a:pPr lvl="1"/>
            <a:r>
              <a:rPr lang="en-US" dirty="0"/>
              <a:t>Substance Abuse PHI</a:t>
            </a:r>
          </a:p>
          <a:p>
            <a:pPr lvl="1"/>
            <a:r>
              <a:rPr lang="en-US" dirty="0"/>
              <a:t>Stark</a:t>
            </a:r>
          </a:p>
          <a:p>
            <a:pPr lvl="1"/>
            <a:r>
              <a:rPr lang="en-US" dirty="0"/>
              <a:t>AKS</a:t>
            </a:r>
          </a:p>
          <a:p>
            <a:pPr lvl="1"/>
            <a:r>
              <a:rPr lang="en-US" dirty="0"/>
              <a:t>HIPAA</a:t>
            </a:r>
          </a:p>
          <a:p>
            <a:r>
              <a:rPr lang="en-US" dirty="0"/>
              <a:t>Recent Developments</a:t>
            </a:r>
          </a:p>
          <a:p>
            <a:endParaRPr lang="en-US" dirty="0"/>
          </a:p>
        </p:txBody>
      </p:sp>
      <p:sp>
        <p:nvSpPr>
          <p:cNvPr id="4" name="Title 10">
            <a:extLst>
              <a:ext uri="{FF2B5EF4-FFF2-40B4-BE49-F238E27FC236}">
                <a16:creationId xmlns:a16="http://schemas.microsoft.com/office/drawing/2014/main" id="{BFA85F32-60FF-449E-B847-BE352EF8B846}"/>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5" name="Title 10">
            <a:extLst>
              <a:ext uri="{FF2B5EF4-FFF2-40B4-BE49-F238E27FC236}">
                <a16:creationId xmlns:a16="http://schemas.microsoft.com/office/drawing/2014/main" id="{4BC1A9C1-8B93-40E1-8732-779FDD35C1BA}"/>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grpSp>
        <p:nvGrpSpPr>
          <p:cNvPr id="12" name="Group 11">
            <a:extLst>
              <a:ext uri="{FF2B5EF4-FFF2-40B4-BE49-F238E27FC236}">
                <a16:creationId xmlns:a16="http://schemas.microsoft.com/office/drawing/2014/main" id="{6BC3B6B3-D333-4B05-AAC6-209372E7954C}"/>
              </a:ext>
            </a:extLst>
          </p:cNvPr>
          <p:cNvGrpSpPr/>
          <p:nvPr/>
        </p:nvGrpSpPr>
        <p:grpSpPr>
          <a:xfrm>
            <a:off x="4252114" y="1028751"/>
            <a:ext cx="4678628" cy="1747626"/>
            <a:chOff x="4465372" y="1021700"/>
            <a:chExt cx="4678628" cy="1747626"/>
          </a:xfrm>
        </p:grpSpPr>
        <p:pic>
          <p:nvPicPr>
            <p:cNvPr id="9" name="Picture 8">
              <a:extLst>
                <a:ext uri="{FF2B5EF4-FFF2-40B4-BE49-F238E27FC236}">
                  <a16:creationId xmlns:a16="http://schemas.microsoft.com/office/drawing/2014/main" id="{32B5CFB6-0EC1-4C20-AF6E-90056259B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372" y="1527468"/>
              <a:ext cx="4678628" cy="1241858"/>
            </a:xfrm>
            <a:prstGeom prst="rect">
              <a:avLst/>
            </a:prstGeom>
          </p:spPr>
        </p:pic>
        <p:pic>
          <p:nvPicPr>
            <p:cNvPr id="11" name="Picture 10">
              <a:extLst>
                <a:ext uri="{FF2B5EF4-FFF2-40B4-BE49-F238E27FC236}">
                  <a16:creationId xmlns:a16="http://schemas.microsoft.com/office/drawing/2014/main" id="{3095A2EE-6086-45CB-86B0-DF64EB4A9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72" y="1021700"/>
              <a:ext cx="2164514" cy="505768"/>
            </a:xfrm>
            <a:prstGeom prst="rect">
              <a:avLst/>
            </a:prstGeom>
          </p:spPr>
        </p:pic>
      </p:grpSp>
      <p:grpSp>
        <p:nvGrpSpPr>
          <p:cNvPr id="17" name="Group 16">
            <a:extLst>
              <a:ext uri="{FF2B5EF4-FFF2-40B4-BE49-F238E27FC236}">
                <a16:creationId xmlns:a16="http://schemas.microsoft.com/office/drawing/2014/main" id="{A48B5C65-A254-4EE8-9C71-4C503B4D1892}"/>
              </a:ext>
            </a:extLst>
          </p:cNvPr>
          <p:cNvGrpSpPr/>
          <p:nvPr/>
        </p:nvGrpSpPr>
        <p:grpSpPr>
          <a:xfrm>
            <a:off x="4188824" y="2865035"/>
            <a:ext cx="4741918" cy="1645648"/>
            <a:chOff x="4402082" y="2847975"/>
            <a:chExt cx="4741918" cy="1645648"/>
          </a:xfrm>
        </p:grpSpPr>
        <p:pic>
          <p:nvPicPr>
            <p:cNvPr id="14" name="Picture 13">
              <a:extLst>
                <a:ext uri="{FF2B5EF4-FFF2-40B4-BE49-F238E27FC236}">
                  <a16:creationId xmlns:a16="http://schemas.microsoft.com/office/drawing/2014/main" id="{272130E0-A0EB-440F-84F3-521BCB9D8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082" y="3429000"/>
              <a:ext cx="4741918" cy="1064623"/>
            </a:xfrm>
            <a:prstGeom prst="rect">
              <a:avLst/>
            </a:prstGeom>
          </p:spPr>
        </p:pic>
        <p:pic>
          <p:nvPicPr>
            <p:cNvPr id="16" name="Picture 15">
              <a:extLst>
                <a:ext uri="{FF2B5EF4-FFF2-40B4-BE49-F238E27FC236}">
                  <a16:creationId xmlns:a16="http://schemas.microsoft.com/office/drawing/2014/main" id="{A49F2249-36F3-4D33-B306-BD9DD76893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372" y="2847975"/>
              <a:ext cx="2390775" cy="581025"/>
            </a:xfrm>
            <a:prstGeom prst="rect">
              <a:avLst/>
            </a:prstGeom>
          </p:spPr>
        </p:pic>
      </p:grpSp>
    </p:spTree>
    <p:extLst>
      <p:ext uri="{BB962C8B-B14F-4D97-AF65-F5344CB8AC3E}">
        <p14:creationId xmlns:p14="http://schemas.microsoft.com/office/powerpoint/2010/main" val="511390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3003-676B-41B6-BFC3-ED8538162746}"/>
              </a:ext>
            </a:extLst>
          </p:cNvPr>
          <p:cNvSpPr>
            <a:spLocks noGrp="1"/>
          </p:cNvSpPr>
          <p:nvPr>
            <p:ph type="title"/>
          </p:nvPr>
        </p:nvSpPr>
        <p:spPr/>
        <p:txBody>
          <a:bodyPr/>
          <a:lstStyle/>
          <a:p>
            <a:r>
              <a:rPr lang="en-US" dirty="0">
                <a:solidFill>
                  <a:schemeClr val="bg1"/>
                </a:solidFill>
              </a:rPr>
              <a:t>Big Ideas?</a:t>
            </a:r>
          </a:p>
        </p:txBody>
      </p:sp>
      <p:sp>
        <p:nvSpPr>
          <p:cNvPr id="3" name="Text Placeholder 2">
            <a:extLst>
              <a:ext uri="{FF2B5EF4-FFF2-40B4-BE49-F238E27FC236}">
                <a16:creationId xmlns:a16="http://schemas.microsoft.com/office/drawing/2014/main" id="{A8B4618C-6668-48C9-987C-3FA418195204}"/>
              </a:ext>
            </a:extLst>
          </p:cNvPr>
          <p:cNvSpPr>
            <a:spLocks noGrp="1"/>
          </p:cNvSpPr>
          <p:nvPr>
            <p:ph type="body" idx="1"/>
          </p:nvPr>
        </p:nvSpPr>
        <p:spPr/>
        <p:txBody>
          <a:bodyPr/>
          <a:lstStyle/>
          <a:p>
            <a:r>
              <a:rPr lang="en-US" i="1" dirty="0">
                <a:solidFill>
                  <a:schemeClr val="bg1"/>
                </a:solidFill>
              </a:rPr>
              <a:t>Discussion and Q&amp;A</a:t>
            </a:r>
          </a:p>
        </p:txBody>
      </p:sp>
    </p:spTree>
    <p:extLst>
      <p:ext uri="{BB962C8B-B14F-4D97-AF65-F5344CB8AC3E}">
        <p14:creationId xmlns:p14="http://schemas.microsoft.com/office/powerpoint/2010/main" val="606211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3E319A9C-A775-4014-9C66-4DBE6027FBA4}"/>
              </a:ext>
            </a:extLst>
          </p:cNvPr>
          <p:cNvSpPr txBox="1">
            <a:spLocks/>
          </p:cNvSpPr>
          <p:nvPr/>
        </p:nvSpPr>
        <p:spPr>
          <a:xfrm>
            <a:off x="3048000" y="6792464"/>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6" name="Title 10">
            <a:extLst>
              <a:ext uri="{FF2B5EF4-FFF2-40B4-BE49-F238E27FC236}">
                <a16:creationId xmlns:a16="http://schemas.microsoft.com/office/drawing/2014/main" id="{566DB20C-4006-49B0-B7A6-686810DEB2FD}"/>
              </a:ext>
            </a:extLst>
          </p:cNvPr>
          <p:cNvSpPr txBox="1">
            <a:spLocks/>
          </p:cNvSpPr>
          <p:nvPr/>
        </p:nvSpPr>
        <p:spPr>
          <a:xfrm>
            <a:off x="1" y="6792464"/>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grpSp>
        <p:nvGrpSpPr>
          <p:cNvPr id="21" name="Group 20">
            <a:extLst>
              <a:ext uri="{FF2B5EF4-FFF2-40B4-BE49-F238E27FC236}">
                <a16:creationId xmlns:a16="http://schemas.microsoft.com/office/drawing/2014/main" id="{535DC63B-B49D-49D5-83CB-BB07B1AA0C93}"/>
              </a:ext>
            </a:extLst>
          </p:cNvPr>
          <p:cNvGrpSpPr/>
          <p:nvPr/>
        </p:nvGrpSpPr>
        <p:grpSpPr>
          <a:xfrm>
            <a:off x="3028692" y="5273506"/>
            <a:ext cx="3505199" cy="1221540"/>
            <a:chOff x="457200" y="2661110"/>
            <a:chExt cx="3505199" cy="1221540"/>
          </a:xfrm>
        </p:grpSpPr>
        <p:pic>
          <p:nvPicPr>
            <p:cNvPr id="22" name="Picture 21">
              <a:extLst>
                <a:ext uri="{FF2B5EF4-FFF2-40B4-BE49-F238E27FC236}">
                  <a16:creationId xmlns:a16="http://schemas.microsoft.com/office/drawing/2014/main" id="{5BB93664-3A4D-4ED0-91A5-4E34C6DC21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2014"/>
            <a:stretch/>
          </p:blipFill>
          <p:spPr>
            <a:xfrm>
              <a:off x="457200" y="3098238"/>
              <a:ext cx="556931" cy="784412"/>
            </a:xfrm>
            <a:prstGeom prst="rect">
              <a:avLst/>
            </a:prstGeom>
          </p:spPr>
        </p:pic>
        <p:sp>
          <p:nvSpPr>
            <p:cNvPr id="23" name="TextBox 22">
              <a:extLst>
                <a:ext uri="{FF2B5EF4-FFF2-40B4-BE49-F238E27FC236}">
                  <a16:creationId xmlns:a16="http://schemas.microsoft.com/office/drawing/2014/main" id="{E0287ED4-1866-4AF4-B529-F28B528B8F9F}"/>
                </a:ext>
              </a:extLst>
            </p:cNvPr>
            <p:cNvSpPr txBox="1"/>
            <p:nvPr/>
          </p:nvSpPr>
          <p:spPr>
            <a:xfrm>
              <a:off x="1066800" y="3120650"/>
              <a:ext cx="2286000" cy="381000"/>
            </a:xfrm>
            <a:prstGeom prst="rect">
              <a:avLst/>
            </a:prstGeom>
            <a:noFill/>
          </p:spPr>
          <p:txBody>
            <a:bodyPr wrap="square" rtlCol="0">
              <a:spAutoFit/>
            </a:bodyPr>
            <a:lstStyle/>
            <a:p>
              <a:r>
                <a:rPr lang="en-US" dirty="0">
                  <a:solidFill>
                    <a:schemeClr val="bg2">
                      <a:lumMod val="50000"/>
                    </a:schemeClr>
                  </a:solidFill>
                </a:rPr>
                <a:t>(205) 270.9740</a:t>
              </a:r>
            </a:p>
          </p:txBody>
        </p:sp>
        <p:sp>
          <p:nvSpPr>
            <p:cNvPr id="24" name="TextBox 23">
              <a:extLst>
                <a:ext uri="{FF2B5EF4-FFF2-40B4-BE49-F238E27FC236}">
                  <a16:creationId xmlns:a16="http://schemas.microsoft.com/office/drawing/2014/main" id="{662EF1F8-D542-4257-BE2B-CE41174337EC}"/>
                </a:ext>
              </a:extLst>
            </p:cNvPr>
            <p:cNvSpPr txBox="1"/>
            <p:nvPr/>
          </p:nvSpPr>
          <p:spPr>
            <a:xfrm>
              <a:off x="1119468" y="3465772"/>
              <a:ext cx="2842931" cy="369332"/>
            </a:xfrm>
            <a:prstGeom prst="rect">
              <a:avLst/>
            </a:prstGeom>
            <a:noFill/>
          </p:spPr>
          <p:txBody>
            <a:bodyPr wrap="square" rtlCol="0">
              <a:spAutoFit/>
            </a:bodyPr>
            <a:lstStyle/>
            <a:p>
              <a:r>
                <a:rPr lang="en-US" dirty="0">
                  <a:solidFill>
                    <a:schemeClr val="bg2">
                      <a:lumMod val="50000"/>
                    </a:schemeClr>
                  </a:solidFill>
                </a:rPr>
                <a:t>crsprinkle@gmail.com</a:t>
              </a:r>
            </a:p>
          </p:txBody>
        </p:sp>
        <p:sp>
          <p:nvSpPr>
            <p:cNvPr id="25" name="TextBox 24">
              <a:extLst>
                <a:ext uri="{FF2B5EF4-FFF2-40B4-BE49-F238E27FC236}">
                  <a16:creationId xmlns:a16="http://schemas.microsoft.com/office/drawing/2014/main" id="{2987739F-4709-443D-8CA5-7C789E9B9D8A}"/>
                </a:ext>
              </a:extLst>
            </p:cNvPr>
            <p:cNvSpPr txBox="1"/>
            <p:nvPr/>
          </p:nvSpPr>
          <p:spPr>
            <a:xfrm>
              <a:off x="457200" y="2661110"/>
              <a:ext cx="2286000" cy="369332"/>
            </a:xfrm>
            <a:prstGeom prst="rect">
              <a:avLst/>
            </a:prstGeom>
            <a:noFill/>
          </p:spPr>
          <p:txBody>
            <a:bodyPr wrap="square" rtlCol="0">
              <a:spAutoFit/>
            </a:bodyPr>
            <a:lstStyle/>
            <a:p>
              <a:r>
                <a:rPr lang="en-US" dirty="0">
                  <a:solidFill>
                    <a:schemeClr val="bg2">
                      <a:lumMod val="50000"/>
                    </a:schemeClr>
                  </a:solidFill>
                </a:rPr>
                <a:t>C. Ryan Sprinkle, JD</a:t>
              </a:r>
            </a:p>
          </p:txBody>
        </p:sp>
      </p:grpSp>
      <p:pic>
        <p:nvPicPr>
          <p:cNvPr id="31" name="Picture 30">
            <a:extLst>
              <a:ext uri="{FF2B5EF4-FFF2-40B4-BE49-F238E27FC236}">
                <a16:creationId xmlns:a16="http://schemas.microsoft.com/office/drawing/2014/main" id="{20CFA8E5-92A5-4DDA-A62C-08609D13BAB9}"/>
              </a:ext>
            </a:extLst>
          </p:cNvPr>
          <p:cNvPicPr>
            <a:picLocks noChangeAspect="1"/>
          </p:cNvPicPr>
          <p:nvPr/>
        </p:nvPicPr>
        <p:blipFill>
          <a:blip r:embed="rId3"/>
          <a:stretch>
            <a:fillRect/>
          </a:stretch>
        </p:blipFill>
        <p:spPr>
          <a:xfrm>
            <a:off x="5866309" y="5468981"/>
            <a:ext cx="3061635" cy="981888"/>
          </a:xfrm>
          <a:prstGeom prst="rect">
            <a:avLst/>
          </a:prstGeom>
        </p:spPr>
      </p:pic>
      <p:grpSp>
        <p:nvGrpSpPr>
          <p:cNvPr id="13" name="Group 12">
            <a:extLst>
              <a:ext uri="{FF2B5EF4-FFF2-40B4-BE49-F238E27FC236}">
                <a16:creationId xmlns:a16="http://schemas.microsoft.com/office/drawing/2014/main" id="{0AAC2ADC-361A-45E4-AFFE-17B8B6B9B5FF}"/>
              </a:ext>
            </a:extLst>
          </p:cNvPr>
          <p:cNvGrpSpPr/>
          <p:nvPr/>
        </p:nvGrpSpPr>
        <p:grpSpPr>
          <a:xfrm>
            <a:off x="106758" y="5273506"/>
            <a:ext cx="3505199" cy="1221540"/>
            <a:chOff x="457200" y="2661110"/>
            <a:chExt cx="3505199" cy="1221540"/>
          </a:xfrm>
        </p:grpSpPr>
        <p:pic>
          <p:nvPicPr>
            <p:cNvPr id="14" name="Picture 13">
              <a:extLst>
                <a:ext uri="{FF2B5EF4-FFF2-40B4-BE49-F238E27FC236}">
                  <a16:creationId xmlns:a16="http://schemas.microsoft.com/office/drawing/2014/main" id="{BB86D6AD-B4DA-4825-B8C1-E72B26BEF4C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2014"/>
            <a:stretch/>
          </p:blipFill>
          <p:spPr>
            <a:xfrm>
              <a:off x="457200" y="3098238"/>
              <a:ext cx="556931" cy="784412"/>
            </a:xfrm>
            <a:prstGeom prst="rect">
              <a:avLst/>
            </a:prstGeom>
          </p:spPr>
        </p:pic>
        <p:sp>
          <p:nvSpPr>
            <p:cNvPr id="15" name="TextBox 14">
              <a:extLst>
                <a:ext uri="{FF2B5EF4-FFF2-40B4-BE49-F238E27FC236}">
                  <a16:creationId xmlns:a16="http://schemas.microsoft.com/office/drawing/2014/main" id="{11F4306E-AB59-47C3-A945-F497703CEDB6}"/>
                </a:ext>
              </a:extLst>
            </p:cNvPr>
            <p:cNvSpPr txBox="1"/>
            <p:nvPr/>
          </p:nvSpPr>
          <p:spPr>
            <a:xfrm>
              <a:off x="1066800" y="3120650"/>
              <a:ext cx="2286000" cy="381000"/>
            </a:xfrm>
            <a:prstGeom prst="rect">
              <a:avLst/>
            </a:prstGeom>
            <a:noFill/>
          </p:spPr>
          <p:txBody>
            <a:bodyPr wrap="square" rtlCol="0">
              <a:spAutoFit/>
            </a:bodyPr>
            <a:lstStyle/>
            <a:p>
              <a:r>
                <a:rPr lang="en-US" dirty="0">
                  <a:solidFill>
                    <a:schemeClr val="bg2">
                      <a:lumMod val="50000"/>
                    </a:schemeClr>
                  </a:solidFill>
                </a:rPr>
                <a:t>(205) 975.7558</a:t>
              </a:r>
              <a:endParaRPr lang="en-US" dirty="0">
                <a:solidFill>
                  <a:srgbClr val="FF0000"/>
                </a:solidFill>
              </a:endParaRPr>
            </a:p>
          </p:txBody>
        </p:sp>
        <p:sp>
          <p:nvSpPr>
            <p:cNvPr id="16" name="TextBox 15">
              <a:extLst>
                <a:ext uri="{FF2B5EF4-FFF2-40B4-BE49-F238E27FC236}">
                  <a16:creationId xmlns:a16="http://schemas.microsoft.com/office/drawing/2014/main" id="{78E89123-7E30-4574-81E4-24CC12A0BDF6}"/>
                </a:ext>
              </a:extLst>
            </p:cNvPr>
            <p:cNvSpPr txBox="1"/>
            <p:nvPr/>
          </p:nvSpPr>
          <p:spPr>
            <a:xfrm>
              <a:off x="1119468" y="3465772"/>
              <a:ext cx="2842931" cy="369332"/>
            </a:xfrm>
            <a:prstGeom prst="rect">
              <a:avLst/>
            </a:prstGeom>
            <a:noFill/>
          </p:spPr>
          <p:txBody>
            <a:bodyPr wrap="square" rtlCol="0">
              <a:spAutoFit/>
            </a:bodyPr>
            <a:lstStyle/>
            <a:p>
              <a:r>
                <a:rPr lang="en-US" dirty="0">
                  <a:solidFill>
                    <a:schemeClr val="bg2">
                      <a:lumMod val="50000"/>
                    </a:schemeClr>
                  </a:solidFill>
                </a:rPr>
                <a:t>wsmith@uabmc.com</a:t>
              </a:r>
            </a:p>
          </p:txBody>
        </p:sp>
        <p:sp>
          <p:nvSpPr>
            <p:cNvPr id="17" name="TextBox 16">
              <a:extLst>
                <a:ext uri="{FF2B5EF4-FFF2-40B4-BE49-F238E27FC236}">
                  <a16:creationId xmlns:a16="http://schemas.microsoft.com/office/drawing/2014/main" id="{A1E33070-9512-4323-8D25-E251EC9339BD}"/>
                </a:ext>
              </a:extLst>
            </p:cNvPr>
            <p:cNvSpPr txBox="1"/>
            <p:nvPr/>
          </p:nvSpPr>
          <p:spPr>
            <a:xfrm>
              <a:off x="457200" y="2661110"/>
              <a:ext cx="2286000" cy="369332"/>
            </a:xfrm>
            <a:prstGeom prst="rect">
              <a:avLst/>
            </a:prstGeom>
            <a:noFill/>
          </p:spPr>
          <p:txBody>
            <a:bodyPr wrap="square" rtlCol="0">
              <a:spAutoFit/>
            </a:bodyPr>
            <a:lstStyle/>
            <a:p>
              <a:r>
                <a:rPr lang="en-US" dirty="0">
                  <a:solidFill>
                    <a:schemeClr val="bg2">
                      <a:lumMod val="50000"/>
                    </a:schemeClr>
                  </a:solidFill>
                </a:rPr>
                <a:t>Dawson Smith, MSHA</a:t>
              </a:r>
            </a:p>
          </p:txBody>
        </p:sp>
      </p:grpSp>
      <p:pic>
        <p:nvPicPr>
          <p:cNvPr id="18" name="Picture 17">
            <a:extLst>
              <a:ext uri="{FF2B5EF4-FFF2-40B4-BE49-F238E27FC236}">
                <a16:creationId xmlns:a16="http://schemas.microsoft.com/office/drawing/2014/main" id="{DF3A1E9D-2D12-44EC-A4FF-30380A34D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4785360"/>
          </a:xfrm>
          <a:prstGeom prst="rect">
            <a:avLst/>
          </a:prstGeom>
        </p:spPr>
      </p:pic>
    </p:spTree>
    <p:extLst>
      <p:ext uri="{BB962C8B-B14F-4D97-AF65-F5344CB8AC3E}">
        <p14:creationId xmlns:p14="http://schemas.microsoft.com/office/powerpoint/2010/main" val="74015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400" y="457200"/>
            <a:ext cx="7295730" cy="457200"/>
          </a:xfrm>
        </p:spPr>
        <p:txBody>
          <a:bodyPr/>
          <a:lstStyle/>
          <a:p>
            <a:r>
              <a:rPr lang="en-US" dirty="0"/>
              <a:t>What Rural Healthcare Crisis?</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4" name="TextBox 3">
            <a:extLst>
              <a:ext uri="{FF2B5EF4-FFF2-40B4-BE49-F238E27FC236}">
                <a16:creationId xmlns:a16="http://schemas.microsoft.com/office/drawing/2014/main" id="{2B1D382D-1F1F-449D-9088-61D3FB247F04}"/>
              </a:ext>
            </a:extLst>
          </p:cNvPr>
          <p:cNvSpPr txBox="1"/>
          <p:nvPr/>
        </p:nvSpPr>
        <p:spPr>
          <a:xfrm>
            <a:off x="484495" y="5770025"/>
            <a:ext cx="8175009" cy="923330"/>
          </a:xfrm>
          <a:prstGeom prst="rect">
            <a:avLst/>
          </a:prstGeom>
          <a:noFill/>
        </p:spPr>
        <p:txBody>
          <a:bodyPr wrap="square" rtlCol="0">
            <a:spAutoFit/>
          </a:bodyPr>
          <a:lstStyle/>
          <a:p>
            <a:pPr marL="285750" indent="-285750">
              <a:buFont typeface="Arial" panose="020B0604020202020204" pitchFamily="34" charset="0"/>
              <a:buChar char="•"/>
            </a:pPr>
            <a:r>
              <a:rPr lang="en-US" dirty="0"/>
              <a:t>113 rural hospital closures since 2010</a:t>
            </a:r>
          </a:p>
          <a:p>
            <a:pPr marL="285750" indent="-285750">
              <a:buFont typeface="Arial" panose="020B0604020202020204" pitchFamily="34" charset="0"/>
              <a:buChar char="•"/>
            </a:pPr>
            <a:r>
              <a:rPr lang="en-US" dirty="0"/>
              <a:t>Alabama is fifth, 1 closure behind GA and OK (7 each)</a:t>
            </a:r>
          </a:p>
          <a:p>
            <a:pPr marL="285750" indent="-285750">
              <a:buFont typeface="Arial" panose="020B0604020202020204" pitchFamily="34" charset="0"/>
              <a:buChar char="•"/>
            </a:pPr>
            <a:r>
              <a:rPr lang="en-US" dirty="0"/>
              <a:t>Number of “urban” hospital closures is slightly fewer during the same period</a:t>
            </a:r>
          </a:p>
        </p:txBody>
      </p:sp>
      <p:pic>
        <p:nvPicPr>
          <p:cNvPr id="2" name="Picture 1">
            <a:extLst>
              <a:ext uri="{FF2B5EF4-FFF2-40B4-BE49-F238E27FC236}">
                <a16:creationId xmlns:a16="http://schemas.microsoft.com/office/drawing/2014/main" id="{BFD30E22-D253-4E69-96F7-D2DA6E7967E2}"/>
              </a:ext>
            </a:extLst>
          </p:cNvPr>
          <p:cNvPicPr>
            <a:picLocks noChangeAspect="1"/>
          </p:cNvPicPr>
          <p:nvPr/>
        </p:nvPicPr>
        <p:blipFill>
          <a:blip r:embed="rId2"/>
          <a:stretch>
            <a:fillRect/>
          </a:stretch>
        </p:blipFill>
        <p:spPr>
          <a:xfrm>
            <a:off x="122246" y="990600"/>
            <a:ext cx="8869354" cy="4646428"/>
          </a:xfrm>
          <a:prstGeom prst="rect">
            <a:avLst/>
          </a:prstGeom>
        </p:spPr>
      </p:pic>
    </p:spTree>
    <p:extLst>
      <p:ext uri="{BB962C8B-B14F-4D97-AF65-F5344CB8AC3E}">
        <p14:creationId xmlns:p14="http://schemas.microsoft.com/office/powerpoint/2010/main" val="36868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3003-676B-41B6-BFC3-ED8538162746}"/>
              </a:ext>
            </a:extLst>
          </p:cNvPr>
          <p:cNvSpPr>
            <a:spLocks noGrp="1"/>
          </p:cNvSpPr>
          <p:nvPr>
            <p:ph type="title"/>
          </p:nvPr>
        </p:nvSpPr>
        <p:spPr/>
        <p:txBody>
          <a:bodyPr/>
          <a:lstStyle/>
          <a:p>
            <a:r>
              <a:rPr lang="en-US" dirty="0">
                <a:solidFill>
                  <a:schemeClr val="bg1"/>
                </a:solidFill>
              </a:rPr>
              <a:t>Pine Trees &amp; Blue H’s</a:t>
            </a:r>
          </a:p>
        </p:txBody>
      </p:sp>
    </p:spTree>
    <p:extLst>
      <p:ext uri="{BB962C8B-B14F-4D97-AF65-F5344CB8AC3E}">
        <p14:creationId xmlns:p14="http://schemas.microsoft.com/office/powerpoint/2010/main" val="159155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400" y="457200"/>
            <a:ext cx="7295730" cy="457200"/>
          </a:xfrm>
        </p:spPr>
        <p:txBody>
          <a:bodyPr/>
          <a:lstStyle/>
          <a:p>
            <a:r>
              <a:rPr lang="en-US" dirty="0"/>
              <a:t>So What About Pine Trees? </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pic>
        <p:nvPicPr>
          <p:cNvPr id="2" name="Picture 1">
            <a:extLst>
              <a:ext uri="{FF2B5EF4-FFF2-40B4-BE49-F238E27FC236}">
                <a16:creationId xmlns:a16="http://schemas.microsoft.com/office/drawing/2014/main" id="{7AAFF19D-9A9A-44D5-8280-C96C31CE4577}"/>
              </a:ext>
            </a:extLst>
          </p:cNvPr>
          <p:cNvPicPr>
            <a:picLocks noChangeAspect="1"/>
          </p:cNvPicPr>
          <p:nvPr/>
        </p:nvPicPr>
        <p:blipFill>
          <a:blip r:embed="rId2"/>
          <a:stretch>
            <a:fillRect/>
          </a:stretch>
        </p:blipFill>
        <p:spPr>
          <a:xfrm>
            <a:off x="1585415" y="1096648"/>
            <a:ext cx="5973169" cy="2974571"/>
          </a:xfrm>
          <a:prstGeom prst="rect">
            <a:avLst/>
          </a:prstGeom>
        </p:spPr>
      </p:pic>
      <p:pic>
        <p:nvPicPr>
          <p:cNvPr id="5" name="Picture 4">
            <a:extLst>
              <a:ext uri="{FF2B5EF4-FFF2-40B4-BE49-F238E27FC236}">
                <a16:creationId xmlns:a16="http://schemas.microsoft.com/office/drawing/2014/main" id="{2AF08EB8-C5E4-47C8-99EB-7464F99A5AF6}"/>
              </a:ext>
            </a:extLst>
          </p:cNvPr>
          <p:cNvPicPr>
            <a:picLocks noChangeAspect="1"/>
          </p:cNvPicPr>
          <p:nvPr/>
        </p:nvPicPr>
        <p:blipFill>
          <a:blip r:embed="rId3"/>
          <a:stretch>
            <a:fillRect/>
          </a:stretch>
        </p:blipFill>
        <p:spPr>
          <a:xfrm>
            <a:off x="1585415" y="4071219"/>
            <a:ext cx="3409950" cy="495300"/>
          </a:xfrm>
          <a:prstGeom prst="rect">
            <a:avLst/>
          </a:prstGeom>
        </p:spPr>
      </p:pic>
      <p:sp>
        <p:nvSpPr>
          <p:cNvPr id="6" name="TextBox 5">
            <a:extLst>
              <a:ext uri="{FF2B5EF4-FFF2-40B4-BE49-F238E27FC236}">
                <a16:creationId xmlns:a16="http://schemas.microsoft.com/office/drawing/2014/main" id="{9013E3F7-D70E-4D17-AB22-0EF514F5F348}"/>
              </a:ext>
            </a:extLst>
          </p:cNvPr>
          <p:cNvSpPr txBox="1"/>
          <p:nvPr/>
        </p:nvSpPr>
        <p:spPr>
          <a:xfrm>
            <a:off x="4995365" y="4112163"/>
            <a:ext cx="2563219" cy="523220"/>
          </a:xfrm>
          <a:prstGeom prst="rect">
            <a:avLst/>
          </a:prstGeom>
          <a:noFill/>
        </p:spPr>
        <p:txBody>
          <a:bodyPr wrap="square" rtlCol="0">
            <a:spAutoFit/>
          </a:bodyPr>
          <a:lstStyle/>
          <a:p>
            <a:r>
              <a:rPr lang="en-US" sz="1400" dirty="0"/>
              <a:t>Ryan Dezember</a:t>
            </a:r>
          </a:p>
          <a:p>
            <a:r>
              <a:rPr lang="en-US" sz="1400" dirty="0"/>
              <a:t>October 9, 2018 </a:t>
            </a:r>
          </a:p>
        </p:txBody>
      </p:sp>
      <p:sp>
        <p:nvSpPr>
          <p:cNvPr id="7" name="TextBox 6">
            <a:extLst>
              <a:ext uri="{FF2B5EF4-FFF2-40B4-BE49-F238E27FC236}">
                <a16:creationId xmlns:a16="http://schemas.microsoft.com/office/drawing/2014/main" id="{61A3DCF8-183D-4E07-940B-7D9341FC1D42}"/>
              </a:ext>
            </a:extLst>
          </p:cNvPr>
          <p:cNvSpPr txBox="1"/>
          <p:nvPr/>
        </p:nvSpPr>
        <p:spPr>
          <a:xfrm>
            <a:off x="736980" y="4688656"/>
            <a:ext cx="7888406"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Federal Funding</a:t>
            </a:r>
            <a:r>
              <a:rPr lang="en-US" dirty="0"/>
              <a:t>. Beginning in the 1980s, generous federal programs designed to encourage reforestation of farmland lowered the costs of entry into the timber business.</a:t>
            </a:r>
          </a:p>
          <a:p>
            <a:pPr marL="285750" indent="-285750">
              <a:buFont typeface="Arial" panose="020B0604020202020204" pitchFamily="34" charset="0"/>
              <a:buChar char="•"/>
            </a:pPr>
            <a:r>
              <a:rPr lang="en-US" b="1" dirty="0"/>
              <a:t>Increase in Supply</a:t>
            </a:r>
            <a:r>
              <a:rPr lang="en-US" dirty="0"/>
              <a:t>. By 2020, amount of timberland across the Southeast will have quadrupled since 1980.</a:t>
            </a:r>
          </a:p>
          <a:p>
            <a:pPr marL="285750" indent="-285750">
              <a:buFont typeface="Arial" panose="020B0604020202020204" pitchFamily="34" charset="0"/>
              <a:buChar char="•"/>
            </a:pPr>
            <a:r>
              <a:rPr lang="en-US" b="1" dirty="0"/>
              <a:t>Changing Market Forces</a:t>
            </a:r>
            <a:r>
              <a:rPr lang="en-US" dirty="0"/>
              <a:t>. Most species of southern pines reach maturity in 25 to 30 years – </a:t>
            </a:r>
            <a:r>
              <a:rPr lang="en-US" i="1" dirty="0"/>
              <a:t>around the time the Great Recession and housing crisis hit</a:t>
            </a:r>
            <a:r>
              <a:rPr lang="en-US" dirty="0"/>
              <a:t>.</a:t>
            </a:r>
          </a:p>
        </p:txBody>
      </p:sp>
    </p:spTree>
    <p:extLst>
      <p:ext uri="{BB962C8B-B14F-4D97-AF65-F5344CB8AC3E}">
        <p14:creationId xmlns:p14="http://schemas.microsoft.com/office/powerpoint/2010/main" val="48119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400" y="457200"/>
            <a:ext cx="7295730" cy="457200"/>
          </a:xfrm>
        </p:spPr>
        <p:txBody>
          <a:bodyPr/>
          <a:lstStyle/>
          <a:p>
            <a:r>
              <a:rPr lang="en-US" dirty="0"/>
              <a:t>Parallels for Rural Hospitals </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pic>
        <p:nvPicPr>
          <p:cNvPr id="3" name="Picture 2">
            <a:extLst>
              <a:ext uri="{FF2B5EF4-FFF2-40B4-BE49-F238E27FC236}">
                <a16:creationId xmlns:a16="http://schemas.microsoft.com/office/drawing/2014/main" id="{A026774F-8B93-4DA4-9B86-34B8DE4450F9}"/>
              </a:ext>
            </a:extLst>
          </p:cNvPr>
          <p:cNvPicPr>
            <a:picLocks noChangeAspect="1"/>
          </p:cNvPicPr>
          <p:nvPr/>
        </p:nvPicPr>
        <p:blipFill>
          <a:blip r:embed="rId2"/>
          <a:stretch>
            <a:fillRect/>
          </a:stretch>
        </p:blipFill>
        <p:spPr>
          <a:xfrm>
            <a:off x="241419" y="1748594"/>
            <a:ext cx="2176743" cy="2904826"/>
          </a:xfrm>
          <a:prstGeom prst="rect">
            <a:avLst/>
          </a:prstGeom>
        </p:spPr>
      </p:pic>
      <p:sp>
        <p:nvSpPr>
          <p:cNvPr id="4" name="TextBox 3">
            <a:extLst>
              <a:ext uri="{FF2B5EF4-FFF2-40B4-BE49-F238E27FC236}">
                <a16:creationId xmlns:a16="http://schemas.microsoft.com/office/drawing/2014/main" id="{EE152F3F-90A7-4164-A3F4-16136B7C72AA}"/>
              </a:ext>
            </a:extLst>
          </p:cNvPr>
          <p:cNvSpPr txBox="1"/>
          <p:nvPr/>
        </p:nvSpPr>
        <p:spPr>
          <a:xfrm>
            <a:off x="291385" y="4748328"/>
            <a:ext cx="2176743" cy="523220"/>
          </a:xfrm>
          <a:prstGeom prst="rect">
            <a:avLst/>
          </a:prstGeom>
          <a:noFill/>
        </p:spPr>
        <p:txBody>
          <a:bodyPr wrap="square" rtlCol="0">
            <a:spAutoFit/>
          </a:bodyPr>
          <a:lstStyle/>
          <a:p>
            <a:r>
              <a:rPr lang="en-US" sz="1400" dirty="0"/>
              <a:t>Senator Lister Hill (Alabama, 1938 – 1969)</a:t>
            </a:r>
          </a:p>
        </p:txBody>
      </p:sp>
      <p:sp>
        <p:nvSpPr>
          <p:cNvPr id="12" name="TextBox 11">
            <a:extLst>
              <a:ext uri="{FF2B5EF4-FFF2-40B4-BE49-F238E27FC236}">
                <a16:creationId xmlns:a16="http://schemas.microsoft.com/office/drawing/2014/main" id="{3CEE3716-F432-49A6-B248-B635D17C487D}"/>
              </a:ext>
            </a:extLst>
          </p:cNvPr>
          <p:cNvSpPr txBox="1"/>
          <p:nvPr/>
        </p:nvSpPr>
        <p:spPr>
          <a:xfrm>
            <a:off x="2864683" y="1868651"/>
            <a:ext cx="6279317"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Federal Funding</a:t>
            </a:r>
            <a:r>
              <a:rPr lang="en-US" dirty="0"/>
              <a:t>. The 1946 Hill-Burton Act provided means of matching state and federal funds to assist in construction or renovation of healthcare facilities. </a:t>
            </a:r>
          </a:p>
          <a:p>
            <a:pPr marL="285750" indent="-285750">
              <a:buFont typeface="Arial" panose="020B0604020202020204" pitchFamily="34" charset="0"/>
              <a:buChar char="•"/>
            </a:pPr>
            <a:r>
              <a:rPr lang="en-US" b="1" dirty="0"/>
              <a:t>Increase in Supply</a:t>
            </a:r>
            <a:r>
              <a:rPr lang="en-US" dirty="0"/>
              <a:t>. Between 1946 and 1975, Hill-Burton assisted in financing almost one-third of all hospital projects in the nation.</a:t>
            </a:r>
          </a:p>
          <a:p>
            <a:pPr marL="742950" lvl="1" indent="-285750">
              <a:buFont typeface="Arial" panose="020B0604020202020204" pitchFamily="34" charset="0"/>
              <a:buChar char="•"/>
            </a:pPr>
            <a:r>
              <a:rPr lang="en-US" i="1" dirty="0"/>
              <a:t>Program was credited with providing hospital facilities in rural areas. </a:t>
            </a:r>
            <a:endParaRPr lang="en-US" dirty="0"/>
          </a:p>
          <a:p>
            <a:pPr marL="285750" indent="-285750">
              <a:buFont typeface="Arial" panose="020B0604020202020204" pitchFamily="34" charset="0"/>
              <a:buChar char="•"/>
            </a:pPr>
            <a:r>
              <a:rPr lang="en-US" b="1" dirty="0"/>
              <a:t>Changing Market Forces</a:t>
            </a:r>
            <a:r>
              <a:rPr lang="en-US" dirty="0"/>
              <a:t>. Declines in inpatient utilization fueled by:</a:t>
            </a:r>
          </a:p>
          <a:p>
            <a:pPr marL="742950" lvl="1" indent="-285750">
              <a:buFont typeface="Arial" panose="020B0604020202020204" pitchFamily="34" charset="0"/>
              <a:buChar char="•"/>
            </a:pPr>
            <a:r>
              <a:rPr lang="en-US" dirty="0"/>
              <a:t>Advances in medical science</a:t>
            </a:r>
          </a:p>
          <a:p>
            <a:pPr marL="742950" lvl="1" indent="-285750">
              <a:buFont typeface="Arial" panose="020B0604020202020204" pitchFamily="34" charset="0"/>
              <a:buChar char="•"/>
            </a:pPr>
            <a:r>
              <a:rPr lang="en-US" dirty="0"/>
              <a:t>Pressures around cost containment</a:t>
            </a:r>
          </a:p>
          <a:p>
            <a:pPr marL="742950" lvl="1" indent="-285750">
              <a:buFont typeface="Arial" panose="020B0604020202020204" pitchFamily="34" charset="0"/>
              <a:buChar char="•"/>
            </a:pPr>
            <a:r>
              <a:rPr lang="en-US" dirty="0"/>
              <a:t>Changes in local market demographics</a:t>
            </a:r>
          </a:p>
        </p:txBody>
      </p:sp>
    </p:spTree>
    <p:extLst>
      <p:ext uri="{BB962C8B-B14F-4D97-AF65-F5344CB8AC3E}">
        <p14:creationId xmlns:p14="http://schemas.microsoft.com/office/powerpoint/2010/main" val="42834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264410"/>
            <a:ext cx="7295730" cy="457200"/>
          </a:xfrm>
        </p:spPr>
        <p:txBody>
          <a:bodyPr/>
          <a:lstStyle/>
          <a:p>
            <a:r>
              <a:rPr lang="en-US" dirty="0"/>
              <a:t>Hospital Outpatient Visits and Inpatient Admissions</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grpSp>
        <p:nvGrpSpPr>
          <p:cNvPr id="8" name="Group 7">
            <a:extLst>
              <a:ext uri="{FF2B5EF4-FFF2-40B4-BE49-F238E27FC236}">
                <a16:creationId xmlns:a16="http://schemas.microsoft.com/office/drawing/2014/main" id="{AA212AAB-2080-4CB6-A489-5C29FDB32E3B}"/>
              </a:ext>
            </a:extLst>
          </p:cNvPr>
          <p:cNvGrpSpPr/>
          <p:nvPr/>
        </p:nvGrpSpPr>
        <p:grpSpPr>
          <a:xfrm>
            <a:off x="1411834" y="1055333"/>
            <a:ext cx="5878982" cy="4325339"/>
            <a:chOff x="0" y="0"/>
            <a:chExt cx="3890645" cy="2879172"/>
          </a:xfrm>
        </p:grpSpPr>
        <p:pic>
          <p:nvPicPr>
            <p:cNvPr id="9" name="Picture 8">
              <a:extLst>
                <a:ext uri="{FF2B5EF4-FFF2-40B4-BE49-F238E27FC236}">
                  <a16:creationId xmlns:a16="http://schemas.microsoft.com/office/drawing/2014/main" id="{0847A965-DE2A-42F8-916A-879E58F228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90645" cy="2537460"/>
            </a:xfrm>
            <a:prstGeom prst="rect">
              <a:avLst/>
            </a:prstGeom>
            <a:noFill/>
            <a:ln w="28575">
              <a:solidFill>
                <a:srgbClr val="005BAD"/>
              </a:solidFill>
            </a:ln>
          </p:spPr>
        </p:pic>
        <p:sp>
          <p:nvSpPr>
            <p:cNvPr id="10" name="Text Box 8">
              <a:extLst>
                <a:ext uri="{FF2B5EF4-FFF2-40B4-BE49-F238E27FC236}">
                  <a16:creationId xmlns:a16="http://schemas.microsoft.com/office/drawing/2014/main" id="{1788F610-0142-4E24-A4CD-9464BBB2E78F}"/>
                </a:ext>
              </a:extLst>
            </p:cNvPr>
            <p:cNvSpPr txBox="1"/>
            <p:nvPr/>
          </p:nvSpPr>
          <p:spPr>
            <a:xfrm>
              <a:off x="0" y="2598420"/>
              <a:ext cx="3890645" cy="28075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1400" b="1"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“Acute inpatient services,” A Data Book: Health care spending and the Medicare Program, MedPAC (June 2017).</a:t>
              </a:r>
            </a:p>
          </p:txBody>
        </p:sp>
      </p:grpSp>
      <p:sp>
        <p:nvSpPr>
          <p:cNvPr id="2" name="TextBox 1">
            <a:extLst>
              <a:ext uri="{FF2B5EF4-FFF2-40B4-BE49-F238E27FC236}">
                <a16:creationId xmlns:a16="http://schemas.microsoft.com/office/drawing/2014/main" id="{5C4395A2-F348-476E-9BA9-020FFF1A7F9B}"/>
              </a:ext>
            </a:extLst>
          </p:cNvPr>
          <p:cNvSpPr txBox="1"/>
          <p:nvPr/>
        </p:nvSpPr>
        <p:spPr>
          <a:xfrm>
            <a:off x="971703" y="5380672"/>
            <a:ext cx="6759244"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Ironically, the movement from inpatient to outpatient care can be detected as early as 1972, near the end of the Hill-Burton program.</a:t>
            </a:r>
          </a:p>
          <a:p>
            <a:pPr marL="285750" indent="-285750">
              <a:buFont typeface="Arial" panose="020B0604020202020204" pitchFamily="34" charset="0"/>
              <a:buChar char="•"/>
            </a:pPr>
            <a:r>
              <a:rPr lang="en-US" sz="1600" dirty="0"/>
              <a:t>This reduced demand for inpatient services leaves hospitals with large, fixed assets that must be reconfigured to provide outpatient care.</a:t>
            </a:r>
          </a:p>
        </p:txBody>
      </p:sp>
    </p:spTree>
    <p:extLst>
      <p:ext uri="{BB962C8B-B14F-4D97-AF65-F5344CB8AC3E}">
        <p14:creationId xmlns:p14="http://schemas.microsoft.com/office/powerpoint/2010/main" val="366057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23DB2B-7855-48F1-BC0D-DB75EE4E070D}"/>
              </a:ext>
            </a:extLst>
          </p:cNvPr>
          <p:cNvSpPr>
            <a:spLocks noGrp="1"/>
          </p:cNvSpPr>
          <p:nvPr>
            <p:ph type="title"/>
          </p:nvPr>
        </p:nvSpPr>
        <p:spPr>
          <a:xfrm>
            <a:off x="152399" y="245748"/>
            <a:ext cx="7295730" cy="457200"/>
          </a:xfrm>
        </p:spPr>
        <p:txBody>
          <a:bodyPr/>
          <a:lstStyle/>
          <a:p>
            <a:r>
              <a:rPr lang="en-US" dirty="0"/>
              <a:t>Declining Medicare Margins Reduces Ability to Cover Operating Costs</a:t>
            </a:r>
          </a:p>
        </p:txBody>
      </p:sp>
      <p:sp>
        <p:nvSpPr>
          <p:cNvPr id="14" name="Title 10">
            <a:extLst>
              <a:ext uri="{FF2B5EF4-FFF2-40B4-BE49-F238E27FC236}">
                <a16:creationId xmlns:a16="http://schemas.microsoft.com/office/drawing/2014/main" id="{58E6FACF-1650-44B8-9A20-1FCA52D953AD}"/>
              </a:ext>
            </a:extLst>
          </p:cNvPr>
          <p:cNvSpPr txBox="1">
            <a:spLocks/>
          </p:cNvSpPr>
          <p:nvPr/>
        </p:nvSpPr>
        <p:spPr>
          <a:xfrm>
            <a:off x="3048000" y="6781800"/>
            <a:ext cx="6096000" cy="76200"/>
          </a:xfrm>
          <a:prstGeom prst="rect">
            <a:avLst/>
          </a:prstGeom>
          <a:solidFill>
            <a:srgbClr val="005B99"/>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sp>
        <p:nvSpPr>
          <p:cNvPr id="15" name="Title 10">
            <a:extLst>
              <a:ext uri="{FF2B5EF4-FFF2-40B4-BE49-F238E27FC236}">
                <a16:creationId xmlns:a16="http://schemas.microsoft.com/office/drawing/2014/main" id="{3CC6F892-7D2F-429D-A983-21AEB619B776}"/>
              </a:ext>
            </a:extLst>
          </p:cNvPr>
          <p:cNvSpPr txBox="1">
            <a:spLocks/>
          </p:cNvSpPr>
          <p:nvPr/>
        </p:nvSpPr>
        <p:spPr>
          <a:xfrm>
            <a:off x="1" y="6781800"/>
            <a:ext cx="2864682" cy="76200"/>
          </a:xfrm>
          <a:prstGeom prst="rect">
            <a:avLst/>
          </a:prstGeom>
          <a:solidFill>
            <a:schemeClr val="bg1">
              <a:lumMod val="50000"/>
            </a:schemeClr>
          </a:solidFill>
        </p:spPr>
        <p:txBody>
          <a:bodyPr>
            <a:noAutofit/>
          </a:bodyPr>
          <a:lstStyle>
            <a:lvl1pPr algn="l" rtl="0" eaLnBrk="1" fontAlgn="base" hangingPunct="1">
              <a:spcBef>
                <a:spcPct val="0"/>
              </a:spcBef>
              <a:spcAft>
                <a:spcPct val="0"/>
              </a:spcAft>
              <a:defRPr sz="21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1500">
                <a:solidFill>
                  <a:schemeClr val="tx1"/>
                </a:solidFill>
                <a:latin typeface="Arial" charset="0"/>
              </a:defRPr>
            </a:lvl2pPr>
            <a:lvl3pPr algn="l" rtl="0" eaLnBrk="1" fontAlgn="base" hangingPunct="1">
              <a:spcBef>
                <a:spcPct val="0"/>
              </a:spcBef>
              <a:spcAft>
                <a:spcPct val="0"/>
              </a:spcAft>
              <a:defRPr sz="1500">
                <a:solidFill>
                  <a:schemeClr val="tx1"/>
                </a:solidFill>
                <a:latin typeface="Arial" charset="0"/>
              </a:defRPr>
            </a:lvl3pPr>
            <a:lvl4pPr algn="l" rtl="0" eaLnBrk="1" fontAlgn="base" hangingPunct="1">
              <a:spcBef>
                <a:spcPct val="0"/>
              </a:spcBef>
              <a:spcAft>
                <a:spcPct val="0"/>
              </a:spcAft>
              <a:defRPr sz="1500">
                <a:solidFill>
                  <a:schemeClr val="tx1"/>
                </a:solidFill>
                <a:latin typeface="Arial" charset="0"/>
              </a:defRPr>
            </a:lvl4pPr>
            <a:lvl5pPr algn="l" rtl="0" eaLnBrk="1" fontAlgn="base" hangingPunct="1">
              <a:spcBef>
                <a:spcPct val="0"/>
              </a:spcBef>
              <a:spcAft>
                <a:spcPct val="0"/>
              </a:spcAft>
              <a:defRPr sz="1500">
                <a:solidFill>
                  <a:schemeClr val="tx1"/>
                </a:solidFill>
                <a:latin typeface="Arial" charset="0"/>
              </a:defRPr>
            </a:lvl5pPr>
            <a:lvl6pPr marL="342892" algn="l" rtl="0" eaLnBrk="1" fontAlgn="base" hangingPunct="1">
              <a:spcBef>
                <a:spcPct val="0"/>
              </a:spcBef>
              <a:spcAft>
                <a:spcPct val="0"/>
              </a:spcAft>
              <a:defRPr sz="1500">
                <a:solidFill>
                  <a:schemeClr val="tx1"/>
                </a:solidFill>
                <a:latin typeface="Arial" charset="0"/>
              </a:defRPr>
            </a:lvl6pPr>
            <a:lvl7pPr marL="685784" algn="l" rtl="0" eaLnBrk="1" fontAlgn="base" hangingPunct="1">
              <a:spcBef>
                <a:spcPct val="0"/>
              </a:spcBef>
              <a:spcAft>
                <a:spcPct val="0"/>
              </a:spcAft>
              <a:defRPr sz="1500">
                <a:solidFill>
                  <a:schemeClr val="tx1"/>
                </a:solidFill>
                <a:latin typeface="Arial" charset="0"/>
              </a:defRPr>
            </a:lvl7pPr>
            <a:lvl8pPr marL="1028675" algn="l" rtl="0" eaLnBrk="1" fontAlgn="base" hangingPunct="1">
              <a:spcBef>
                <a:spcPct val="0"/>
              </a:spcBef>
              <a:spcAft>
                <a:spcPct val="0"/>
              </a:spcAft>
              <a:defRPr sz="1500">
                <a:solidFill>
                  <a:schemeClr val="tx1"/>
                </a:solidFill>
                <a:latin typeface="Arial" charset="0"/>
              </a:defRPr>
            </a:lvl8pPr>
            <a:lvl9pPr marL="1371566" algn="l" rtl="0" eaLnBrk="1" fontAlgn="base" hangingPunct="1">
              <a:spcBef>
                <a:spcPct val="0"/>
              </a:spcBef>
              <a:spcAft>
                <a:spcPct val="0"/>
              </a:spcAft>
              <a:defRPr sz="1500">
                <a:solidFill>
                  <a:schemeClr val="tx1"/>
                </a:solidFill>
                <a:latin typeface="Arial" charset="0"/>
              </a:defRPr>
            </a:lvl9pPr>
          </a:lstStyle>
          <a:p>
            <a:endParaRPr lang="en-US" sz="2700" dirty="0">
              <a:solidFill>
                <a:srgbClr val="FF0000"/>
              </a:solidFill>
            </a:endParaRPr>
          </a:p>
        </p:txBody>
      </p:sp>
      <p:graphicFrame>
        <p:nvGraphicFramePr>
          <p:cNvPr id="12" name="Chart 11">
            <a:extLst>
              <a:ext uri="{FF2B5EF4-FFF2-40B4-BE49-F238E27FC236}">
                <a16:creationId xmlns:a16="http://schemas.microsoft.com/office/drawing/2014/main" id="{DC205812-4D86-42C2-A056-6F6273C00B0B}"/>
              </a:ext>
            </a:extLst>
          </p:cNvPr>
          <p:cNvGraphicFramePr>
            <a:graphicFrameLocks/>
          </p:cNvGraphicFramePr>
          <p:nvPr>
            <p:extLst>
              <p:ext uri="{D42A27DB-BD31-4B8C-83A1-F6EECF244321}">
                <p14:modId xmlns:p14="http://schemas.microsoft.com/office/powerpoint/2010/main" val="1207415664"/>
              </p:ext>
            </p:extLst>
          </p:nvPr>
        </p:nvGraphicFramePr>
        <p:xfrm>
          <a:off x="934506" y="1083126"/>
          <a:ext cx="7274986" cy="442743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D80E5BDA-1857-45A3-B49E-687F6EE3A5D3}"/>
              </a:ext>
            </a:extLst>
          </p:cNvPr>
          <p:cNvSpPr txBox="1"/>
          <p:nvPr/>
        </p:nvSpPr>
        <p:spPr>
          <a:xfrm>
            <a:off x="934506" y="5514445"/>
            <a:ext cx="7295094" cy="584775"/>
          </a:xfrm>
          <a:prstGeom prst="rect">
            <a:avLst/>
          </a:prstGeom>
          <a:solidFill>
            <a:schemeClr val="accent1"/>
          </a:solidFill>
          <a:ln w="28575">
            <a:noFill/>
          </a:ln>
        </p:spPr>
        <p:txBody>
          <a:bodyPr wrap="square" rtlCol="0">
            <a:spAutoFit/>
          </a:bodyPr>
          <a:lstStyle/>
          <a:p>
            <a:pPr defTabSz="914378">
              <a:defRPr/>
            </a:pPr>
            <a:r>
              <a:rPr lang="en-US" sz="1600" dirty="0">
                <a:solidFill>
                  <a:schemeClr val="bg1"/>
                </a:solidFill>
              </a:rPr>
              <a:t>Medicare margins are expected to decline due to a tightening labor market and other sources of cost inflation projected to outpace growth in payment rates.</a:t>
            </a:r>
          </a:p>
        </p:txBody>
      </p:sp>
      <p:sp>
        <p:nvSpPr>
          <p:cNvPr id="16" name="TextBox 15">
            <a:extLst>
              <a:ext uri="{FF2B5EF4-FFF2-40B4-BE49-F238E27FC236}">
                <a16:creationId xmlns:a16="http://schemas.microsoft.com/office/drawing/2014/main" id="{5C2C7497-1909-42E2-8FFE-85E3770827A0}"/>
              </a:ext>
            </a:extLst>
          </p:cNvPr>
          <p:cNvSpPr txBox="1"/>
          <p:nvPr/>
        </p:nvSpPr>
        <p:spPr>
          <a:xfrm>
            <a:off x="8229600" y="5534594"/>
            <a:ext cx="841248" cy="430887"/>
          </a:xfrm>
          <a:prstGeom prst="rect">
            <a:avLst/>
          </a:prstGeom>
          <a:noFill/>
        </p:spPr>
        <p:txBody>
          <a:bodyPr wrap="square" rtlCol="0">
            <a:spAutoFit/>
          </a:bodyPr>
          <a:lstStyle/>
          <a:p>
            <a:pPr defTabSz="914378">
              <a:defRPr/>
            </a:pPr>
            <a:r>
              <a:rPr lang="en-US" sz="1100" dirty="0">
                <a:solidFill>
                  <a:prstClr val="black"/>
                </a:solidFill>
                <a:latin typeface="Calibri"/>
              </a:rPr>
              <a:t>Source: MedPAC</a:t>
            </a:r>
          </a:p>
        </p:txBody>
      </p:sp>
      <p:sp>
        <p:nvSpPr>
          <p:cNvPr id="3" name="TextBox 2">
            <a:extLst>
              <a:ext uri="{FF2B5EF4-FFF2-40B4-BE49-F238E27FC236}">
                <a16:creationId xmlns:a16="http://schemas.microsoft.com/office/drawing/2014/main" id="{9A7D7612-72FE-4E65-8CDC-C3F315908035}"/>
              </a:ext>
            </a:extLst>
          </p:cNvPr>
          <p:cNvSpPr txBox="1"/>
          <p:nvPr/>
        </p:nvSpPr>
        <p:spPr>
          <a:xfrm>
            <a:off x="934506" y="6158755"/>
            <a:ext cx="7134158" cy="584775"/>
          </a:xfrm>
          <a:prstGeom prst="rect">
            <a:avLst/>
          </a:prstGeom>
          <a:noFill/>
        </p:spPr>
        <p:txBody>
          <a:bodyPr wrap="square" rtlCol="0">
            <a:spAutoFit/>
          </a:bodyPr>
          <a:lstStyle/>
          <a:p>
            <a:r>
              <a:rPr lang="en-US" sz="1400" i="1" dirty="0"/>
              <a:t>Private commercial insurers are also applying pressure to control and limit growth in reimbursement.</a:t>
            </a:r>
            <a:r>
              <a:rPr lang="en-US" dirty="0"/>
              <a:t> </a:t>
            </a:r>
          </a:p>
        </p:txBody>
      </p:sp>
    </p:spTree>
    <p:extLst>
      <p:ext uri="{BB962C8B-B14F-4D97-AF65-F5344CB8AC3E}">
        <p14:creationId xmlns:p14="http://schemas.microsoft.com/office/powerpoint/2010/main" val="3650941398"/>
      </p:ext>
    </p:extLst>
  </p:cSld>
  <p:clrMapOvr>
    <a:masterClrMapping/>
  </p:clrMapOvr>
</p:sld>
</file>

<file path=ppt/theme/theme1.xml><?xml version="1.0" encoding="utf-8"?>
<a:theme xmlns:a="http://schemas.openxmlformats.org/drawingml/2006/main" name="Theme1">
  <a:themeElements>
    <a:clrScheme name="Stroudwater colors">
      <a:dk1>
        <a:sysClr val="windowText" lastClr="000000"/>
      </a:dk1>
      <a:lt1>
        <a:sysClr val="window" lastClr="FFFFFF"/>
      </a:lt1>
      <a:dk2>
        <a:srgbClr val="44546A"/>
      </a:dk2>
      <a:lt2>
        <a:srgbClr val="E7E6E6"/>
      </a:lt2>
      <a:accent1>
        <a:srgbClr val="005B99"/>
      </a:accent1>
      <a:accent2>
        <a:srgbClr val="FF6600"/>
      </a:accent2>
      <a:accent3>
        <a:srgbClr val="6D6E70"/>
      </a:accent3>
      <a:accent4>
        <a:srgbClr val="0097FE"/>
      </a:accent4>
      <a:accent5>
        <a:srgbClr val="FF964F"/>
      </a:accent5>
      <a:accent6>
        <a:srgbClr val="44546A"/>
      </a:accent6>
      <a:hlink>
        <a:srgbClr val="0563C1"/>
      </a:hlink>
      <a:folHlink>
        <a:srgbClr val="7030A0"/>
      </a:folHlink>
    </a:clrScheme>
    <a:fontScheme name="Stroudwater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39A5D98-1DE7-403F-9C26-1C73A6CAECAD}" vid="{FCE9AA15-CBEA-467B-98F4-37D105BD6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14662</TotalTime>
  <Words>2283</Words>
  <Application>Microsoft Office PowerPoint</Application>
  <PresentationFormat>On-screen Show (4:3)</PresentationFormat>
  <Paragraphs>377</Paragraphs>
  <Slides>36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 Math</vt:lpstr>
      <vt:lpstr>Symbol</vt:lpstr>
      <vt:lpstr>Trebuchet MS</vt:lpstr>
      <vt:lpstr>Wingdings</vt:lpstr>
      <vt:lpstr>Theme1</vt:lpstr>
      <vt:lpstr>PowerPoint Presentation</vt:lpstr>
      <vt:lpstr>Our Time Together</vt:lpstr>
      <vt:lpstr>Introductions</vt:lpstr>
      <vt:lpstr>What Rural Healthcare Crisis?</vt:lpstr>
      <vt:lpstr>Pine Trees &amp; Blue H’s</vt:lpstr>
      <vt:lpstr>So What About Pine Trees? </vt:lpstr>
      <vt:lpstr>Parallels for Rural Hospitals </vt:lpstr>
      <vt:lpstr>Hospital Outpatient Visits and Inpatient Admissions</vt:lpstr>
      <vt:lpstr>Declining Medicare Margins Reduces Ability to Cover Operating Costs</vt:lpstr>
      <vt:lpstr>Changing Nature of Healthcare Delivery Requires Time and Investments</vt:lpstr>
      <vt:lpstr>Adding Insult to Injury: Rural Population Decline – National Census Data</vt:lpstr>
      <vt:lpstr>Adding Insult to Injury: Rural Population Decline – Alabama Projections</vt:lpstr>
      <vt:lpstr>Financial Viability of Rural Hospitals</vt:lpstr>
      <vt:lpstr>Medicaid Expansion/Non-expansion States</vt:lpstr>
      <vt:lpstr>Alabama’s Black Belt</vt:lpstr>
      <vt:lpstr>Good Healthcare Is More Than Just Access to a Hospital</vt:lpstr>
      <vt:lpstr>But Access to Healthcare Providers Is Vital to Addressing Health Outcomes</vt:lpstr>
      <vt:lpstr>Primary Care &amp; Midlevel Specialists Across Alabama</vt:lpstr>
      <vt:lpstr>Ensuring future access</vt:lpstr>
      <vt:lpstr>Momentum</vt:lpstr>
      <vt:lpstr>Balancing Approaches</vt:lpstr>
      <vt:lpstr>Resource Center</vt:lpstr>
      <vt:lpstr>Telemedicine</vt:lpstr>
      <vt:lpstr>Revenue Diversification</vt:lpstr>
      <vt:lpstr>Continuum of Collaboration</vt:lpstr>
      <vt:lpstr>Talent Pipeline</vt:lpstr>
      <vt:lpstr>Public Financing</vt:lpstr>
      <vt:lpstr>Provider Designations</vt:lpstr>
      <vt:lpstr>Global Budgets</vt:lpstr>
      <vt:lpstr>Population Health</vt:lpstr>
      <vt:lpstr>Healthy Alabama 2030</vt:lpstr>
      <vt:lpstr>Other Innovations in Care Delivery</vt:lpstr>
      <vt:lpstr>Other Innovations in Care Delivery (cont’d)</vt:lpstr>
      <vt:lpstr>Other Policy Initiatives</vt:lpstr>
      <vt:lpstr>Big Ideas?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Hughes</dc:creator>
  <cp:lastModifiedBy>Ryan Sprinkle</cp:lastModifiedBy>
  <cp:revision>230</cp:revision>
  <cp:lastPrinted>2019-05-15T19:36:49Z</cp:lastPrinted>
  <dcterms:created xsi:type="dcterms:W3CDTF">2018-05-17T12:54:09Z</dcterms:created>
  <dcterms:modified xsi:type="dcterms:W3CDTF">2019-08-15T16:03:32Z</dcterms:modified>
</cp:coreProperties>
</file>